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350" r:id="rId3"/>
    <p:sldId id="367" r:id="rId4"/>
    <p:sldId id="351" r:id="rId5"/>
    <p:sldId id="352" r:id="rId6"/>
    <p:sldId id="359" r:id="rId7"/>
    <p:sldId id="360" r:id="rId8"/>
    <p:sldId id="355" r:id="rId9"/>
    <p:sldId id="356" r:id="rId10"/>
    <p:sldId id="357" r:id="rId11"/>
    <p:sldId id="358" r:id="rId12"/>
    <p:sldId id="362" r:id="rId13"/>
    <p:sldId id="361" r:id="rId14"/>
    <p:sldId id="363" r:id="rId15"/>
    <p:sldId id="364" r:id="rId16"/>
    <p:sldId id="365" r:id="rId17"/>
    <p:sldId id="366" r:id="rId18"/>
    <p:sldId id="353" r:id="rId19"/>
    <p:sldId id="354" r:id="rId20"/>
    <p:sldId id="278" r:id="rId21"/>
  </p:sldIdLst>
  <p:sldSz cx="9144000" cy="5143500" type="screen16x9"/>
  <p:notesSz cx="6858000" cy="9144000"/>
  <p:embeddedFontLst>
    <p:embeddedFont>
      <p:font typeface="Dosis" panose="020B0604020202020204" charset="0"/>
      <p:regular r:id="rId23"/>
      <p:bold r:id="rId24"/>
    </p:embeddedFont>
    <p:embeddedFont>
      <p:font typeface="Sniglet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6" autoAdjust="0"/>
    <p:restoredTop sz="86207" autoAdjust="0"/>
  </p:normalViewPr>
  <p:slideViewPr>
    <p:cSldViewPr>
      <p:cViewPr varScale="1">
        <p:scale>
          <a:sx n="66" d="100"/>
          <a:sy n="66" d="100"/>
        </p:scale>
        <p:origin x="66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HTML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O elemento HTML &lt;</a:t>
            </a:r>
            <a:r>
              <a:rPr lang="pt-BR" sz="1600" dirty="0" err="1"/>
              <a:t>aside</a:t>
            </a:r>
            <a:r>
              <a:rPr lang="pt-BR" sz="1600" dirty="0"/>
              <a:t>&gt; representa uma seção de uma página que consiste de conteúdo que é tangencialmente relacionado ao conteúdo do seu entorno, que poderia ser considerado separado do conteúdo</a:t>
            </a:r>
            <a:r>
              <a:rPr lang="pt-BR" sz="1600" dirty="0" smtClean="0"/>
              <a:t>.</a:t>
            </a:r>
          </a:p>
          <a:p>
            <a:pPr algn="l"/>
            <a:r>
              <a:rPr lang="pt-BR" sz="1600" dirty="0" smtClean="0"/>
              <a:t>Essas </a:t>
            </a:r>
            <a:r>
              <a:rPr lang="pt-BR" sz="1600" dirty="0"/>
              <a:t>seções são, muitas vezes, representadas como barras laterais. </a:t>
            </a:r>
            <a:endParaRPr lang="pt-BR" sz="1600" dirty="0" smtClean="0"/>
          </a:p>
          <a:p>
            <a:pPr algn="l"/>
            <a:r>
              <a:rPr lang="pt-BR" sz="1600" dirty="0" smtClean="0"/>
              <a:t>Elas </a:t>
            </a:r>
            <a:r>
              <a:rPr lang="pt-BR" sz="1600" dirty="0"/>
              <a:t>muitas vezes contem explicações laterais, como a definição de um glossário; conteúdo vagamente relacionado, como avisos; a biografia do autor; ou, em aplicações web, informações de perfil ou links de blogs relacionados.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ASIDE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9" name="Picture 3" descr="HTML5 - When to use section tag - Learning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20" y="1474421"/>
            <a:ext cx="2537253" cy="23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&lt;</a:t>
            </a:r>
            <a:r>
              <a:rPr lang="en-US" sz="1600" dirty="0"/>
              <a:t>aside&gt;</a:t>
            </a:r>
            <a:br>
              <a:rPr lang="en-US" sz="1600" dirty="0"/>
            </a:br>
            <a:r>
              <a:rPr lang="en-US" sz="1600" dirty="0" smtClean="0"/>
              <a:t>	&lt;</a:t>
            </a:r>
            <a:r>
              <a:rPr lang="en-US" sz="1600" dirty="0"/>
              <a:t>h4&gt;Epcot Center&lt;/h4&gt;</a:t>
            </a:r>
            <a:br>
              <a:rPr lang="en-US" sz="1600" dirty="0"/>
            </a:br>
            <a:r>
              <a:rPr lang="en-US" sz="1600" dirty="0" smtClean="0"/>
              <a:t>	&lt;</a:t>
            </a:r>
            <a:r>
              <a:rPr lang="en-US" sz="1600" dirty="0"/>
              <a:t>p&gt;Epcot is a theme park at Walt </a:t>
            </a:r>
            <a:r>
              <a:rPr lang="en-US" sz="1600" dirty="0" smtClean="0"/>
              <a:t>	Disney </a:t>
            </a:r>
            <a:r>
              <a:rPr lang="en-US" sz="1600" dirty="0"/>
              <a:t>World Resort featuring exciting </a:t>
            </a:r>
            <a:r>
              <a:rPr lang="en-US" sz="1600" dirty="0" smtClean="0"/>
              <a:t>	attractions</a:t>
            </a:r>
            <a:r>
              <a:rPr lang="en-US" sz="1600" dirty="0"/>
              <a:t>, international pavilions, </a:t>
            </a:r>
            <a:r>
              <a:rPr lang="en-US" sz="1600" dirty="0" smtClean="0"/>
              <a:t>	award-winning </a:t>
            </a:r>
            <a:r>
              <a:rPr lang="en-US" sz="1600" dirty="0"/>
              <a:t>fireworks and seasonal </a:t>
            </a:r>
            <a:r>
              <a:rPr lang="en-US" sz="1600" dirty="0" smtClean="0"/>
              <a:t>	special </a:t>
            </a:r>
            <a:r>
              <a:rPr lang="en-US" sz="1600" dirty="0"/>
              <a:t>events.&lt;/p&gt;</a:t>
            </a:r>
            <a:br>
              <a:rPr lang="en-US" sz="1600" dirty="0"/>
            </a:br>
            <a:r>
              <a:rPr lang="en-US" sz="1600" dirty="0"/>
              <a:t>&lt;/aside&gt;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ASIDE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 descr="HTML5 - When to use section tag - Learning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20" y="1474421"/>
            <a:ext cx="2537253" cy="23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O </a:t>
            </a:r>
            <a:r>
              <a:rPr lang="pt-BR" sz="1600" i="1" dirty="0"/>
              <a:t>Elemento HTML </a:t>
            </a:r>
            <a:r>
              <a:rPr lang="pt-BR" sz="1600" i="1" dirty="0" err="1"/>
              <a:t>Article</a:t>
            </a:r>
            <a:r>
              <a:rPr lang="pt-BR" sz="1600" dirty="0"/>
              <a:t> (&lt;</a:t>
            </a:r>
            <a:r>
              <a:rPr lang="pt-BR" sz="1600" dirty="0" err="1"/>
              <a:t>article</a:t>
            </a:r>
            <a:r>
              <a:rPr lang="pt-BR" sz="1600" dirty="0"/>
              <a:t>&gt;) representa uma composição independente em um documento, página, aplicação, ou site, ou que é destinado a ser </a:t>
            </a:r>
            <a:r>
              <a:rPr lang="pt-BR" sz="1600" dirty="0" smtClean="0"/>
              <a:t>distribuído </a:t>
            </a:r>
            <a:r>
              <a:rPr lang="pt-BR" sz="1600" dirty="0"/>
              <a:t>de forma independente ou reutilizável, por exemplo, em </a:t>
            </a:r>
            <a:r>
              <a:rPr lang="pt-BR" sz="1600" dirty="0" err="1"/>
              <a:t>sindicação</a:t>
            </a:r>
            <a:r>
              <a:rPr lang="pt-BR" sz="1600" dirty="0"/>
              <a:t>. </a:t>
            </a:r>
            <a:endParaRPr lang="pt-BR" sz="1600" dirty="0" smtClean="0"/>
          </a:p>
          <a:p>
            <a:pPr algn="l"/>
            <a:r>
              <a:rPr lang="pt-BR" sz="1600" dirty="0" smtClean="0"/>
              <a:t>Este </a:t>
            </a:r>
            <a:r>
              <a:rPr lang="pt-BR" sz="1600" dirty="0"/>
              <a:t>poderia ser o post de um fórum, um artigo de revista ou jornal, um post de um blog, um comentário enviado por um usuário, um </a:t>
            </a:r>
            <a:r>
              <a:rPr lang="pt-BR" sz="1600" dirty="0" err="1"/>
              <a:t>gadget</a:t>
            </a:r>
            <a:r>
              <a:rPr lang="pt-BR" sz="1600" dirty="0"/>
              <a:t> ou </a:t>
            </a:r>
            <a:r>
              <a:rPr lang="pt-BR" sz="1600" dirty="0" err="1"/>
              <a:t>widget</a:t>
            </a:r>
            <a:r>
              <a:rPr lang="pt-BR" sz="1600" dirty="0"/>
              <a:t> interativos, ou qualquer outra forma de conteúdo independente</a:t>
            </a:r>
            <a:r>
              <a:rPr lang="pt-BR" sz="1600" dirty="0" smtClean="0"/>
              <a:t>.</a:t>
            </a:r>
            <a:endParaRPr lang="pt-BR" sz="1600" i="1" dirty="0" smtClean="0">
              <a:solidFill>
                <a:srgbClr val="FF0000"/>
              </a:solidFill>
            </a:endParaRPr>
          </a:p>
          <a:p>
            <a:pPr algn="l"/>
            <a:r>
              <a:rPr lang="pt-BR" sz="1600" i="1" dirty="0" smtClean="0">
                <a:solidFill>
                  <a:srgbClr val="FF0000"/>
                </a:solidFill>
              </a:rPr>
              <a:t>Se você conseguir retirar o conteúdo do </a:t>
            </a:r>
            <a:r>
              <a:rPr lang="pt-BR" sz="1600" i="1" dirty="0" err="1" smtClean="0">
                <a:solidFill>
                  <a:srgbClr val="FF0000"/>
                </a:solidFill>
              </a:rPr>
              <a:t>article</a:t>
            </a:r>
            <a:r>
              <a:rPr lang="pt-BR" sz="1600" i="1" dirty="0" smtClean="0">
                <a:solidFill>
                  <a:srgbClr val="FF0000"/>
                </a:solidFill>
              </a:rPr>
              <a:t> a página deve continuar fazendo sentido, e se você adicionar em outra página deve fazer sentido.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ARTICLE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9" name="Picture 3" descr="HTML5 - When to use section tag - Learning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20" y="1474421"/>
            <a:ext cx="2537253" cy="23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/>
              <a:t>article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&lt;h4&gt;Um artigo realmente impressionante&lt;/h4&gt;</a:t>
            </a:r>
          </a:p>
          <a:p>
            <a:pPr algn="l"/>
            <a:r>
              <a:rPr lang="pt-BR" sz="1600" dirty="0"/>
              <a:t>  &lt;p&gt;Lotes de texto incrível.&lt;/p&gt;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article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 descr="HTML5 - When to use section tag - Learning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20" y="1474421"/>
            <a:ext cx="2537253" cy="23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6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O elemento de divisão **HTML &lt;</a:t>
            </a:r>
            <a:r>
              <a:rPr lang="pt-BR" sz="1600" dirty="0" err="1"/>
              <a:t>div</a:t>
            </a:r>
            <a:r>
              <a:rPr lang="pt-BR" sz="1600" dirty="0"/>
              <a:t>&gt; **é um container genérico para conteúdo de fluxo, que de certa forma não representa nada</a:t>
            </a:r>
            <a:r>
              <a:rPr lang="pt-BR" sz="1600" dirty="0" smtClean="0"/>
              <a:t>.</a:t>
            </a:r>
          </a:p>
          <a:p>
            <a:pPr algn="l"/>
            <a:r>
              <a:rPr lang="pt-BR" sz="1600" dirty="0" smtClean="0"/>
              <a:t>Ele </a:t>
            </a:r>
            <a:r>
              <a:rPr lang="pt-BR" sz="1600" dirty="0"/>
              <a:t>pode ser utilizado para agrupar elementos para fins de estilos (usando </a:t>
            </a:r>
            <a:r>
              <a:rPr lang="pt-BR" sz="1600" dirty="0" err="1"/>
              <a:t>class</a:t>
            </a:r>
            <a:r>
              <a:rPr lang="pt-BR" sz="1600" dirty="0"/>
              <a:t> ou id), ou porque eles compartilham valores de atributos, como </a:t>
            </a:r>
            <a:r>
              <a:rPr lang="pt-BR" sz="1600" dirty="0" err="1"/>
              <a:t>lang</a:t>
            </a:r>
            <a:r>
              <a:rPr lang="pt-BR" sz="1600" dirty="0"/>
              <a:t>. </a:t>
            </a:r>
            <a:endParaRPr lang="pt-BR" sz="1600" dirty="0" smtClean="0"/>
          </a:p>
          <a:p>
            <a:pPr algn="l"/>
            <a:r>
              <a:rPr lang="pt-BR" sz="1600" dirty="0" smtClean="0"/>
              <a:t>Ele </a:t>
            </a:r>
            <a:r>
              <a:rPr lang="pt-BR" sz="1600" dirty="0"/>
              <a:t>deve ser utilizado somente quando não tiver outro elemento de semântica (tal como &lt;</a:t>
            </a:r>
            <a:r>
              <a:rPr lang="pt-BR" sz="1600" dirty="0" err="1"/>
              <a:t>article</a:t>
            </a:r>
            <a:r>
              <a:rPr lang="pt-BR" sz="1600" dirty="0"/>
              <a:t>&gt; ou &lt;</a:t>
            </a:r>
            <a:r>
              <a:rPr lang="pt-BR" sz="1600" dirty="0" err="1"/>
              <a:t>nav</a:t>
            </a:r>
            <a:r>
              <a:rPr lang="pt-BR" sz="1600" dirty="0" smtClean="0"/>
              <a:t>&gt;).</a:t>
            </a:r>
          </a:p>
          <a:p>
            <a:pPr algn="l"/>
            <a:r>
              <a:rPr lang="pt-BR" sz="1600" i="1" dirty="0" smtClean="0">
                <a:solidFill>
                  <a:srgbClr val="FF0000"/>
                </a:solidFill>
              </a:rPr>
              <a:t>Se  objetivo é apenas estilizar, utilize a </a:t>
            </a:r>
            <a:r>
              <a:rPr lang="pt-BR" sz="1600" i="1" dirty="0" err="1" smtClean="0">
                <a:solidFill>
                  <a:srgbClr val="FF0000"/>
                </a:solidFill>
              </a:rPr>
              <a:t>div</a:t>
            </a:r>
            <a:r>
              <a:rPr lang="pt-BR" sz="1600" i="1" dirty="0" smtClean="0">
                <a:solidFill>
                  <a:srgbClr val="FF0000"/>
                </a:solidFill>
              </a:rPr>
              <a:t> no lugar da </a:t>
            </a:r>
            <a:r>
              <a:rPr lang="pt-BR" sz="1600" i="1" dirty="0" err="1" smtClean="0">
                <a:solidFill>
                  <a:srgbClr val="FF0000"/>
                </a:solidFill>
              </a:rPr>
              <a:t>section</a:t>
            </a:r>
            <a:r>
              <a:rPr lang="pt-BR" sz="1600" i="1" dirty="0" smtClean="0">
                <a:solidFill>
                  <a:srgbClr val="FF0000"/>
                </a:solidFill>
              </a:rPr>
              <a:t>.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 descr="Difference Between DIV and SPAN | Difference Betw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38" y="1444508"/>
            <a:ext cx="2375555" cy="238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 smtClean="0"/>
              <a:t>div</a:t>
            </a:r>
            <a:r>
              <a:rPr lang="pt-BR" sz="1600" dirty="0" smtClean="0"/>
              <a:t> id=“teste”&gt;</a:t>
            </a:r>
            <a:endParaRPr lang="pt-BR" sz="1600" dirty="0"/>
          </a:p>
          <a:p>
            <a:pPr algn="l"/>
            <a:r>
              <a:rPr lang="pt-BR" sz="1600" dirty="0"/>
              <a:t>  &lt;p&gt;</a:t>
            </a:r>
          </a:p>
          <a:p>
            <a:pPr algn="l"/>
            <a:r>
              <a:rPr lang="pt-BR" sz="1600" dirty="0"/>
              <a:t>    Qualquer tipo de conteúdo </a:t>
            </a:r>
            <a:r>
              <a:rPr lang="pt-BR" sz="1600" dirty="0" smtClean="0"/>
              <a:t>aqui</a:t>
            </a:r>
          </a:p>
          <a:p>
            <a:pPr algn="l"/>
            <a:r>
              <a:rPr lang="pt-BR" sz="1600" dirty="0" smtClean="0"/>
              <a:t>  </a:t>
            </a:r>
            <a:r>
              <a:rPr lang="pt-BR" sz="1600" dirty="0"/>
              <a:t>&lt;/p&gt;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9" name="Picture 3" descr="Difference Between DIV and SPAN | Difference Betw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38" y="1444508"/>
            <a:ext cx="2375555" cy="238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A &lt;</a:t>
            </a:r>
            <a:r>
              <a:rPr lang="pt-BR" sz="1600" dirty="0" err="1"/>
              <a:t>span</a:t>
            </a:r>
            <a:r>
              <a:rPr lang="pt-BR" sz="1600" dirty="0"/>
              <a:t>&gt;</a:t>
            </a:r>
            <a:r>
              <a:rPr lang="pt-BR" sz="1600" dirty="0" err="1"/>
              <a:t>tag</a:t>
            </a:r>
            <a:r>
              <a:rPr lang="pt-BR" sz="1600" dirty="0"/>
              <a:t> é um contêiner embutido usado para marcar uma parte de um texto ou parte de um documento.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A &lt;</a:t>
            </a:r>
            <a:r>
              <a:rPr lang="pt-BR" sz="1600" dirty="0" err="1"/>
              <a:t>span</a:t>
            </a:r>
            <a:r>
              <a:rPr lang="pt-BR" sz="1600" dirty="0"/>
              <a:t>&gt;</a:t>
            </a:r>
            <a:r>
              <a:rPr lang="pt-BR" sz="1600" dirty="0" err="1"/>
              <a:t>tag</a:t>
            </a:r>
            <a:r>
              <a:rPr lang="pt-BR" sz="1600" dirty="0"/>
              <a:t> é facilmente estilizada por CSS ou manipulada com </a:t>
            </a:r>
            <a:r>
              <a:rPr lang="pt-BR" sz="1600" dirty="0" err="1"/>
              <a:t>JavaScript</a:t>
            </a:r>
            <a:r>
              <a:rPr lang="pt-BR" sz="1600" dirty="0"/>
              <a:t> usando o atributo </a:t>
            </a:r>
            <a:r>
              <a:rPr lang="pt-BR" sz="1600" dirty="0" err="1"/>
              <a:t>class</a:t>
            </a:r>
            <a:r>
              <a:rPr lang="pt-BR" sz="1600" dirty="0"/>
              <a:t> ou id.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A &lt;</a:t>
            </a:r>
            <a:r>
              <a:rPr lang="pt-BR" sz="1600" dirty="0" err="1"/>
              <a:t>span</a:t>
            </a:r>
            <a:r>
              <a:rPr lang="pt-BR" sz="1600" dirty="0"/>
              <a:t>&gt;</a:t>
            </a:r>
            <a:r>
              <a:rPr lang="pt-BR" sz="1600" dirty="0" err="1"/>
              <a:t>tag</a:t>
            </a:r>
            <a:r>
              <a:rPr lang="pt-BR" sz="1600" dirty="0"/>
              <a:t> é muito parecida com o elemento &lt;</a:t>
            </a:r>
            <a:r>
              <a:rPr lang="pt-BR" sz="1600" dirty="0" err="1"/>
              <a:t>div</a:t>
            </a:r>
            <a:r>
              <a:rPr lang="pt-BR" sz="1600" dirty="0"/>
              <a:t>&gt; , mas &lt;</a:t>
            </a:r>
            <a:r>
              <a:rPr lang="pt-BR" sz="1600" dirty="0" err="1"/>
              <a:t>div</a:t>
            </a:r>
            <a:r>
              <a:rPr lang="pt-BR" sz="1600" dirty="0"/>
              <a:t>&gt; é um elemento de nível de bloco e &lt;</a:t>
            </a:r>
            <a:r>
              <a:rPr lang="pt-BR" sz="1600" dirty="0" err="1"/>
              <a:t>span</a:t>
            </a:r>
            <a:r>
              <a:rPr lang="pt-BR" sz="1600" dirty="0"/>
              <a:t>&gt;é um elemento embutido.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Picture 3" descr="HTML &lt;span&gt; T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8" t="17191" r="2218" b="2711"/>
          <a:stretch/>
        </p:blipFill>
        <p:spPr bwMode="auto">
          <a:xfrm>
            <a:off x="5311945" y="1556655"/>
            <a:ext cx="3107092" cy="217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&lt;p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 smtClean="0"/>
              <a:t>My </a:t>
            </a:r>
            <a:r>
              <a:rPr lang="en-US" sz="1600" dirty="0"/>
              <a:t>mother </a:t>
            </a:r>
            <a:r>
              <a:rPr lang="en-US" sz="1600" dirty="0" smtClean="0"/>
              <a:t>has</a:t>
            </a:r>
            <a:r>
              <a:rPr lang="en-US" sz="1600" dirty="0"/>
              <a:t> &lt;span </a:t>
            </a:r>
            <a:r>
              <a:rPr lang="en-US" sz="1600" dirty="0" smtClean="0"/>
              <a:t>style = "</a:t>
            </a:r>
            <a:r>
              <a:rPr lang="en-US" sz="1600" dirty="0" err="1"/>
              <a:t>color:blue</a:t>
            </a:r>
            <a:r>
              <a:rPr lang="en-US" sz="1600" dirty="0" smtClean="0"/>
              <a:t>"&gt; blue &lt;/</a:t>
            </a:r>
            <a:r>
              <a:rPr lang="en-US" sz="1600" dirty="0"/>
              <a:t>span&gt; </a:t>
            </a:r>
            <a:r>
              <a:rPr lang="en-US" sz="1600" dirty="0" smtClean="0"/>
              <a:t>eyes</a:t>
            </a:r>
            <a:r>
              <a:rPr lang="en-US" sz="1600" dirty="0"/>
              <a:t>.&lt;/p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smtClean="0">
                <a:solidFill>
                  <a:srgbClr val="359830"/>
                </a:solidFill>
              </a:rPr>
              <a:t/>
            </a:r>
            <a:br>
              <a:rPr lang="pt-BR" sz="2700" b="1" smtClean="0">
                <a:solidFill>
                  <a:srgbClr val="359830"/>
                </a:solidFill>
              </a:rPr>
            </a:br>
            <a:r>
              <a:rPr lang="pt-BR" sz="1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7" name="Picture 3" descr="HTML &lt;span&gt; T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8" t="17191" r="2218" b="2711"/>
          <a:stretch/>
        </p:blipFill>
        <p:spPr bwMode="auto">
          <a:xfrm>
            <a:off x="5311945" y="1556655"/>
            <a:ext cx="3107092" cy="217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A &lt;footer&gt;</a:t>
            </a:r>
            <a:r>
              <a:rPr lang="pt-BR" sz="1600" dirty="0" err="1"/>
              <a:t>tag</a:t>
            </a:r>
            <a:r>
              <a:rPr lang="pt-BR" sz="1600" dirty="0"/>
              <a:t> define um rodapé para um documento ou seção.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Um </a:t>
            </a:r>
            <a:r>
              <a:rPr lang="pt-BR" sz="1600" dirty="0" smtClean="0"/>
              <a:t>elemento &lt;footer&gt; </a:t>
            </a:r>
            <a:r>
              <a:rPr lang="pt-BR" sz="1600" dirty="0"/>
              <a:t>normalmente contém: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informações </a:t>
            </a:r>
            <a:r>
              <a:rPr lang="pt-BR" sz="1600" dirty="0"/>
              <a:t>de autoria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Informações sobre direitos autorais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informações de contato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Mapa do 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Voltar </a:t>
            </a:r>
            <a:r>
              <a:rPr lang="pt-BR" sz="1600" dirty="0"/>
              <a:t>ao topo links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Documentos </a:t>
            </a:r>
            <a:r>
              <a:rPr lang="pt-BR" sz="1600" dirty="0"/>
              <a:t>relacionados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Você pode ter vários &lt;footer&gt;elementos em um documento.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Body Structure HTML5-foo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19" y="1445447"/>
            <a:ext cx="2689389" cy="24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&lt;footer&gt;</a:t>
            </a:r>
          </a:p>
          <a:p>
            <a:pPr algn="l"/>
            <a:r>
              <a:rPr lang="pt-BR" sz="1600" dirty="0"/>
              <a:t>        &lt;p&gt;</a:t>
            </a:r>
            <a:r>
              <a:rPr lang="pt-BR" sz="1600" dirty="0" err="1"/>
              <a:t>Author</a:t>
            </a:r>
            <a:r>
              <a:rPr lang="pt-BR" sz="1600" dirty="0"/>
              <a:t>: Ederson da Costa&lt;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&lt;</a:t>
            </a:r>
            <a:r>
              <a:rPr lang="pt-BR" sz="1600" dirty="0" smtClean="0"/>
              <a:t>a </a:t>
            </a:r>
            <a:r>
              <a:rPr lang="pt-BR" sz="1600" dirty="0" err="1" smtClean="0"/>
              <a:t>href</a:t>
            </a:r>
            <a:r>
              <a:rPr lang="pt-BR" sz="1600" dirty="0"/>
              <a:t>="mailto:hege@example.com</a:t>
            </a:r>
            <a:r>
              <a:rPr lang="pt-BR" sz="1600" dirty="0" smtClean="0"/>
              <a:t>"&gt; prof.edersondacosta@gmail.com</a:t>
            </a:r>
            <a:r>
              <a:rPr lang="pt-BR" sz="1600" dirty="0"/>
              <a:t>&lt;/a</a:t>
            </a:r>
            <a:r>
              <a:rPr lang="pt-BR" sz="1600" dirty="0" smtClean="0"/>
              <a:t>&gt;&lt;/</a:t>
            </a:r>
            <a:r>
              <a:rPr lang="pt-BR" sz="1600" dirty="0"/>
              <a:t>p&gt;</a:t>
            </a:r>
          </a:p>
          <a:p>
            <a:pPr algn="l"/>
            <a:r>
              <a:rPr lang="pt-BR" sz="1600" dirty="0"/>
              <a:t>    &lt;/footer&gt;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Body Structure HTML5-foo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19" y="1445447"/>
            <a:ext cx="2689389" cy="24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Na programação, a </a:t>
            </a:r>
            <a:r>
              <a:rPr lang="pt-BR" sz="1600" b="1" dirty="0"/>
              <a:t>Semântica</a:t>
            </a:r>
            <a:r>
              <a:rPr lang="pt-BR" sz="1600" dirty="0"/>
              <a:t> se refere ao </a:t>
            </a:r>
            <a:r>
              <a:rPr lang="pt-BR" sz="1600" i="1" dirty="0"/>
              <a:t>significado</a:t>
            </a:r>
            <a:r>
              <a:rPr lang="pt-BR" sz="1600" dirty="0"/>
              <a:t> de um trecho de código </a:t>
            </a:r>
          </a:p>
          <a:p>
            <a:pPr algn="l"/>
            <a:r>
              <a:rPr lang="pt-BR" sz="1600" dirty="0"/>
              <a:t>Alguns dos benefícios de se escrever a marcação semântica:</a:t>
            </a:r>
          </a:p>
          <a:p>
            <a:pPr algn="l"/>
            <a:r>
              <a:rPr lang="pt-BR" sz="1600" dirty="0" smtClean="0"/>
              <a:t>Os </a:t>
            </a:r>
            <a:r>
              <a:rPr lang="pt-BR" sz="1600" dirty="0"/>
              <a:t>mecanismos de pesquisa considerarão seu conteúdo como palavras-chave importantes para influenciar os rankings de pesquisa da página (</a:t>
            </a:r>
            <a:r>
              <a:rPr lang="pt-BR" sz="1600" dirty="0" err="1"/>
              <a:t>see</a:t>
            </a:r>
            <a:r>
              <a:rPr lang="pt-BR" sz="1600" dirty="0"/>
              <a:t> SEO)</a:t>
            </a:r>
          </a:p>
          <a:p>
            <a:pPr algn="l"/>
            <a:r>
              <a:rPr lang="pt-BR" sz="1600" dirty="0" smtClean="0"/>
              <a:t>Encontrar </a:t>
            </a:r>
            <a:r>
              <a:rPr lang="pt-BR" sz="1600" dirty="0"/>
              <a:t>blocos de código importantes é significativamente mais fácil do que procurar </a:t>
            </a:r>
            <a:r>
              <a:rPr lang="pt-BR" sz="1600" dirty="0" err="1"/>
              <a:t>divs</a:t>
            </a:r>
            <a:r>
              <a:rPr lang="pt-BR" sz="1600" dirty="0"/>
              <a:t> sem fim, com ou sem classes de semântica ou de nome espaçado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Semântica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3" descr="Como o HTML5 Semântico ajuda o tráfego do seu site | Daniel Digit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47" y="1869316"/>
            <a:ext cx="3156458" cy="17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 Elemento HTML de Navegação (&lt;</a:t>
            </a:r>
            <a:r>
              <a:rPr lang="pt-BR" sz="1800" dirty="0" err="1"/>
              <a:t>nav</a:t>
            </a:r>
            <a:r>
              <a:rPr lang="pt-BR" sz="1800" dirty="0"/>
              <a:t>&gt;) representa uma seção de uma página que aponta para outras páginas ou para outras áreas da página, ou seja, uma seção com links de navegação.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3" descr="exemplo de tag 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1" y="1525036"/>
            <a:ext cx="3099810" cy="214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Um documento HTML pode conter diversas </a:t>
            </a:r>
            <a:r>
              <a:rPr lang="pt-BR" sz="1600" dirty="0" err="1"/>
              <a:t>tags</a:t>
            </a:r>
            <a:r>
              <a:rPr lang="pt-BR" sz="1600" dirty="0"/>
              <a:t> &lt;</a:t>
            </a:r>
            <a:r>
              <a:rPr lang="pt-BR" sz="1600" dirty="0" err="1"/>
              <a:t>nav</a:t>
            </a:r>
            <a:r>
              <a:rPr lang="pt-BR" sz="1600" dirty="0"/>
              <a:t>&gt;, por exemplo, uma para navegação no site e outra para navegação </a:t>
            </a:r>
            <a:r>
              <a:rPr lang="pt-BR" sz="1600" dirty="0" smtClean="0"/>
              <a:t>dentro página</a:t>
            </a:r>
            <a:r>
              <a:rPr lang="pt-BR" sz="1600" dirty="0"/>
              <a:t>.</a:t>
            </a:r>
          </a:p>
          <a:p>
            <a:pPr algn="l"/>
            <a:r>
              <a:rPr lang="pt-BR" sz="1600" dirty="0"/>
              <a:t>Observe que nem todos os links no documento HTML são colocados dentro do elemento &lt;</a:t>
            </a:r>
            <a:r>
              <a:rPr lang="pt-BR" sz="1600" dirty="0" err="1"/>
              <a:t>nav</a:t>
            </a:r>
            <a:r>
              <a:rPr lang="pt-BR" sz="1600" dirty="0"/>
              <a:t>&gt;, ele inclui blocos de navegação importantes. A </a:t>
            </a:r>
            <a:r>
              <a:rPr lang="pt-BR" sz="1600" dirty="0" err="1"/>
              <a:t>tag</a:t>
            </a:r>
            <a:r>
              <a:rPr lang="pt-BR" sz="1600" dirty="0"/>
              <a:t> &lt;</a:t>
            </a:r>
            <a:r>
              <a:rPr lang="pt-BR" sz="1600" dirty="0" err="1"/>
              <a:t>nav</a:t>
            </a:r>
            <a:r>
              <a:rPr lang="pt-BR" sz="1600" dirty="0"/>
              <a:t>&gt; pode ser colocada para definir links no rodapé do site, mas a </a:t>
            </a:r>
            <a:r>
              <a:rPr lang="pt-BR" sz="1600" dirty="0" err="1"/>
              <a:t>tag</a:t>
            </a:r>
            <a:r>
              <a:rPr lang="pt-BR" sz="1600" dirty="0"/>
              <a:t> </a:t>
            </a:r>
            <a:r>
              <a:rPr lang="pt-BR" sz="1600" u="sng" dirty="0"/>
              <a:t>&lt;footer&gt;</a:t>
            </a:r>
            <a:r>
              <a:rPr lang="pt-BR" sz="1600" dirty="0"/>
              <a:t> normalmente é usada nesses casos.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3" descr="exemplo de tag 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1" y="1525036"/>
            <a:ext cx="3099810" cy="214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&lt;</a:t>
            </a:r>
            <a:r>
              <a:rPr lang="pt-BR" sz="1600" dirty="0"/>
              <a:t>h1&gt;Programming Courses&lt;/h1&gt; </a:t>
            </a:r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nav</a:t>
            </a:r>
            <a:r>
              <a:rPr lang="pt-BR" sz="1600" dirty="0"/>
              <a:t>&gt; </a:t>
            </a:r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/>
              <a:t>a </a:t>
            </a:r>
            <a:r>
              <a:rPr lang="pt-BR" sz="1600" dirty="0" err="1"/>
              <a:t>href</a:t>
            </a:r>
            <a:r>
              <a:rPr lang="pt-BR" sz="1600" dirty="0" smtClean="0"/>
              <a:t>=“./</a:t>
            </a:r>
            <a:r>
              <a:rPr lang="pt-BR" sz="1600" dirty="0"/>
              <a:t>learn-html.html"&gt;HTML&lt;/a&gt; | </a:t>
            </a:r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/>
              <a:t>a </a:t>
            </a:r>
            <a:r>
              <a:rPr lang="pt-BR" sz="1600" dirty="0" err="1"/>
              <a:t>href</a:t>
            </a:r>
            <a:r>
              <a:rPr lang="pt-BR" sz="1600" dirty="0" smtClean="0"/>
              <a:t>=“./</a:t>
            </a:r>
            <a:r>
              <a:rPr lang="pt-BR" sz="1600" dirty="0"/>
              <a:t>learn-css.html"&gt;CSS&lt;/a&gt; | </a:t>
            </a:r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/>
              <a:t>a </a:t>
            </a:r>
            <a:r>
              <a:rPr lang="pt-BR" sz="1600" dirty="0" err="1"/>
              <a:t>href</a:t>
            </a:r>
            <a:r>
              <a:rPr lang="pt-BR" sz="1600" dirty="0" smtClean="0"/>
              <a:t>=“./</a:t>
            </a:r>
            <a:r>
              <a:rPr lang="pt-BR" sz="1600" dirty="0"/>
              <a:t>learn-javascript.html"&gt;</a:t>
            </a:r>
            <a:r>
              <a:rPr lang="pt-BR" sz="1600" dirty="0" err="1"/>
              <a:t>JavaScript</a:t>
            </a:r>
            <a:r>
              <a:rPr lang="pt-BR" sz="1600" dirty="0"/>
              <a:t>&lt;/a&gt; | &lt;a </a:t>
            </a:r>
            <a:r>
              <a:rPr lang="pt-BR" sz="1600" dirty="0" err="1"/>
              <a:t>href</a:t>
            </a:r>
            <a:r>
              <a:rPr lang="pt-BR" sz="1600" dirty="0" smtClean="0"/>
              <a:t>=“./</a:t>
            </a:r>
            <a:r>
              <a:rPr lang="pt-BR" sz="1600" dirty="0"/>
              <a:t>learn-php.html"&gt;PHP&lt;/a&gt; | </a:t>
            </a:r>
            <a:endParaRPr lang="pt-BR" sz="1600" dirty="0" smtClean="0"/>
          </a:p>
          <a:p>
            <a:pPr algn="l"/>
            <a:r>
              <a:rPr lang="pt-BR" sz="1600" dirty="0" smtClean="0"/>
              <a:t>&lt;/</a:t>
            </a:r>
            <a:r>
              <a:rPr lang="pt-BR" sz="1600" dirty="0" err="1"/>
              <a:t>nav</a:t>
            </a:r>
            <a:r>
              <a:rPr lang="pt-BR" sz="1600" dirty="0"/>
              <a:t>&gt; </a:t>
            </a:r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/>
              <a:t>h2&gt;</a:t>
            </a:r>
            <a:r>
              <a:rPr lang="pt-BR" sz="1600" dirty="0" err="1"/>
              <a:t>Welcome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W3Docs!&lt;/h2&gt;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3" descr="exemplo de tag 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71" y="1525036"/>
            <a:ext cx="3099810" cy="214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O elemento &lt;</a:t>
            </a:r>
            <a:r>
              <a:rPr lang="pt-BR" sz="1600" dirty="0" err="1"/>
              <a:t>main</a:t>
            </a:r>
            <a:r>
              <a:rPr lang="pt-BR" sz="1600" dirty="0"/>
              <a:t>&gt; define o conteúdo principal dentro do &lt;</a:t>
            </a:r>
            <a:r>
              <a:rPr lang="pt-BR" sz="1600" dirty="0" err="1"/>
              <a:t>body</a:t>
            </a:r>
            <a:r>
              <a:rPr lang="pt-BR" sz="1600" dirty="0"/>
              <a:t>&gt; em seu documento ou aplicação. </a:t>
            </a:r>
            <a:endParaRPr lang="pt-BR" sz="1600" dirty="0" smtClean="0"/>
          </a:p>
          <a:p>
            <a:pPr algn="l"/>
            <a:r>
              <a:rPr lang="pt-BR" sz="1600" dirty="0" smtClean="0"/>
              <a:t>Entende-se </a:t>
            </a:r>
            <a:r>
              <a:rPr lang="pt-BR" sz="1600" dirty="0"/>
              <a:t>como conteúdo principal aquele relacionado diretamente com o tópico central da página ou com a funcionalidade central da aplicação. </a:t>
            </a:r>
            <a:endParaRPr lang="pt-BR" sz="1600" dirty="0" smtClean="0"/>
          </a:p>
          <a:p>
            <a:pPr algn="l"/>
            <a:r>
              <a:rPr lang="pt-BR" sz="1600" dirty="0" smtClean="0"/>
              <a:t>O </a:t>
            </a:r>
            <a:r>
              <a:rPr lang="pt-BR" sz="1600" dirty="0"/>
              <a:t>mesmo deverá ser único na página, ou seja, dentro do elemento &lt;</a:t>
            </a:r>
            <a:r>
              <a:rPr lang="pt-BR" sz="1600" dirty="0" err="1"/>
              <a:t>main</a:t>
            </a:r>
            <a:r>
              <a:rPr lang="pt-BR" sz="1600" dirty="0"/>
              <a:t>&gt; não deverão ser </a:t>
            </a:r>
            <a:r>
              <a:rPr lang="pt-BR" sz="1600" dirty="0" smtClean="0"/>
              <a:t>incluídas </a:t>
            </a:r>
            <a:r>
              <a:rPr lang="pt-BR" sz="1600" dirty="0"/>
              <a:t>seções da página que sejam comuns a todo o site ou </a:t>
            </a:r>
            <a:r>
              <a:rPr lang="pt-BR" sz="1600" dirty="0" smtClean="0"/>
              <a:t>aplicação.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9" name="Picture 3" descr="HTML5 - When to use section tag - Learning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20" y="1474421"/>
            <a:ext cx="2537253" cy="23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main&gt;</a:t>
            </a:r>
          </a:p>
          <a:p>
            <a:pPr algn="l"/>
            <a:r>
              <a:rPr lang="en-US" sz="1600" dirty="0"/>
              <a:t>  &lt;h1&gt;Most Popular Browsers&lt;/h1&gt;</a:t>
            </a:r>
          </a:p>
          <a:p>
            <a:pPr algn="l"/>
            <a:r>
              <a:rPr lang="en-US" sz="1600" dirty="0"/>
              <a:t>  &lt;p&gt;Chrome, Firefox, and Edge are the most used browsers today.&lt;/p&gt;</a:t>
            </a:r>
          </a:p>
          <a:p>
            <a:pPr algn="l"/>
            <a:r>
              <a:rPr lang="en-US" sz="1600" dirty="0" smtClean="0"/>
              <a:t>  </a:t>
            </a:r>
            <a:r>
              <a:rPr lang="en-US" sz="1600" dirty="0"/>
              <a:t>&lt;article</a:t>
            </a:r>
            <a:r>
              <a:rPr lang="en-US" sz="1600" dirty="0" smtClean="0"/>
              <a:t>&gt;	</a:t>
            </a:r>
            <a:endParaRPr lang="en-US" sz="1600" dirty="0"/>
          </a:p>
          <a:p>
            <a:pPr algn="l"/>
            <a:r>
              <a:rPr lang="en-US" sz="1600" dirty="0"/>
              <a:t> </a:t>
            </a:r>
            <a:r>
              <a:rPr lang="en-US" sz="1600" dirty="0" smtClean="0"/>
              <a:t> &lt;/</a:t>
            </a:r>
            <a:r>
              <a:rPr lang="en-US" sz="1600" dirty="0"/>
              <a:t>article&gt;</a:t>
            </a:r>
          </a:p>
          <a:p>
            <a:pPr algn="l"/>
            <a:r>
              <a:rPr lang="en-US" sz="1600" dirty="0" smtClean="0"/>
              <a:t>  </a:t>
            </a:r>
          </a:p>
          <a:p>
            <a:pPr algn="l"/>
            <a:r>
              <a:rPr lang="en-US" sz="1600" dirty="0" smtClean="0"/>
              <a:t>  </a:t>
            </a:r>
            <a:r>
              <a:rPr lang="en-US" sz="1600" dirty="0" smtClean="0"/>
              <a:t>&lt;section&gt;</a:t>
            </a:r>
            <a:endParaRPr lang="en-US" sz="1600" dirty="0"/>
          </a:p>
          <a:p>
            <a:pPr algn="l"/>
            <a:r>
              <a:rPr lang="en-US" sz="1600" dirty="0" smtClean="0"/>
              <a:t>  </a:t>
            </a:r>
            <a:r>
              <a:rPr lang="en-US" sz="1600" dirty="0" smtClean="0"/>
              <a:t>&lt;/</a:t>
            </a:r>
            <a:r>
              <a:rPr lang="en-US" sz="1600" dirty="0" smtClean="0"/>
              <a:t>section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&lt;/</a:t>
            </a:r>
            <a:r>
              <a:rPr lang="en-US" sz="1600" dirty="0"/>
              <a:t>main&gt;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3" descr="HTML5 - When to use section tag - Learning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20" y="1474421"/>
            <a:ext cx="2537253" cy="238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/>
              <a:t>section</a:t>
            </a:r>
            <a:r>
              <a:rPr lang="pt-BR" sz="1600" dirty="0"/>
              <a:t>&gt;é um elemento de seccionamento genérico e só deve ser utilizado se não houver um elemento mais específico para representá-lo. </a:t>
            </a:r>
            <a:endParaRPr lang="pt-BR" sz="1600" dirty="0" smtClean="0"/>
          </a:p>
          <a:p>
            <a:pPr algn="l"/>
            <a:r>
              <a:rPr lang="pt-BR" sz="1600" dirty="0" smtClean="0"/>
              <a:t>Por </a:t>
            </a:r>
            <a:r>
              <a:rPr lang="pt-BR" sz="1600" dirty="0"/>
              <a:t>exemplo, um menu de navegação deve ser encapsulado em um &lt;</a:t>
            </a:r>
            <a:r>
              <a:rPr lang="pt-BR" sz="1600" dirty="0" err="1"/>
              <a:t>nav</a:t>
            </a:r>
            <a:r>
              <a:rPr lang="pt-BR" sz="1600" dirty="0"/>
              <a:t>&gt;elemento, mas uma lista de resultados de pesquisa ou uma exibição de mapa e seus controles não possuem elementos específicos e podem ser colocados dentro de um arquivo &lt;</a:t>
            </a:r>
            <a:r>
              <a:rPr lang="pt-BR" sz="1600" dirty="0" err="1"/>
              <a:t>section</a:t>
            </a:r>
            <a:r>
              <a:rPr lang="pt-BR" sz="1600" dirty="0"/>
              <a:t>&gt;.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Body Structure HTML5-foo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19" y="1445447"/>
            <a:ext cx="2689389" cy="24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</a:t>
            </a:r>
            <a:r>
              <a:rPr lang="en-US" sz="1600" dirty="0"/>
              <a:t>&lt;section&gt;</a:t>
            </a:r>
          </a:p>
          <a:p>
            <a:pPr algn="l"/>
            <a:r>
              <a:rPr lang="en-US" sz="1600" dirty="0"/>
              <a:t>  &lt;h2&gt;Heading&lt;/h2&gt;</a:t>
            </a:r>
          </a:p>
          <a:p>
            <a:pPr algn="l"/>
            <a:r>
              <a:rPr lang="en-US" sz="1600" dirty="0"/>
              <a:t>  &lt;p&gt;Bunch of awesome content&lt;/p&gt;</a:t>
            </a:r>
          </a:p>
          <a:p>
            <a:pPr algn="l"/>
            <a:r>
              <a:rPr lang="en-US" sz="1600" dirty="0"/>
              <a:t>&lt;/section&gt;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SECTION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Body Structure HTML5-foo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19" y="1445447"/>
            <a:ext cx="2689389" cy="24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1CC61-C5D1-449A-B46F-6278E5C8C270}"/>
</file>

<file path=customXml/itemProps2.xml><?xml version="1.0" encoding="utf-8"?>
<ds:datastoreItem xmlns:ds="http://schemas.openxmlformats.org/officeDocument/2006/customXml" ds:itemID="{7202398C-4E50-4B53-8A23-FEC60FF88626}"/>
</file>

<file path=customXml/itemProps3.xml><?xml version="1.0" encoding="utf-8"?>
<ds:datastoreItem xmlns:ds="http://schemas.openxmlformats.org/officeDocument/2006/customXml" ds:itemID="{7AB1BA1F-9B13-4878-A97F-AEE3611449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9496</TotalTime>
  <Words>729</Words>
  <Application>Microsoft Office PowerPoint</Application>
  <PresentationFormat>Apresentação na tela (16:9)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Dosis</vt:lpstr>
      <vt:lpstr>Arial</vt:lpstr>
      <vt:lpstr>Sniglet</vt:lpstr>
      <vt:lpstr>Calibri</vt:lpstr>
      <vt:lpstr>Tema1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259</cp:revision>
  <dcterms:modified xsi:type="dcterms:W3CDTF">2024-10-21T01:07:32Z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