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7" d="100"/>
          <a:sy n="87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HTML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b="1" dirty="0">
                <a:solidFill>
                  <a:srgbClr val="FF0000"/>
                </a:solidFill>
              </a:rPr>
              <a:t>&lt;</a:t>
            </a:r>
            <a:r>
              <a:rPr lang="pt-BR" sz="2200" dirty="0" err="1">
                <a:solidFill>
                  <a:srgbClr val="FF0000"/>
                </a:solidFill>
              </a:rPr>
              <a:t>img</a:t>
            </a:r>
            <a:r>
              <a:rPr lang="pt-BR" sz="2200" dirty="0">
                <a:solidFill>
                  <a:srgbClr val="FF0000"/>
                </a:solidFill>
              </a:rPr>
              <a:t> </a:t>
            </a:r>
            <a:r>
              <a:rPr lang="pt-BR" sz="2200" b="1" dirty="0" err="1">
                <a:solidFill>
                  <a:srgbClr val="FF0000"/>
                </a:solidFill>
              </a:rPr>
              <a:t>class</a:t>
            </a:r>
            <a:r>
              <a:rPr lang="pt-BR" sz="2200" dirty="0">
                <a:solidFill>
                  <a:srgbClr val="FF0000"/>
                </a:solidFill>
              </a:rPr>
              <a:t>="</a:t>
            </a:r>
            <a:r>
              <a:rPr lang="pt-BR" sz="2200" dirty="0" err="1">
                <a:solidFill>
                  <a:srgbClr val="FF0000"/>
                </a:solidFill>
              </a:rPr>
              <a:t>user-photo</a:t>
            </a:r>
            <a:r>
              <a:rPr lang="pt-BR" sz="2200" dirty="0">
                <a:solidFill>
                  <a:srgbClr val="FF0000"/>
                </a:solidFill>
              </a:rPr>
              <a:t>" </a:t>
            </a:r>
            <a:r>
              <a:rPr lang="pt-BR" sz="2200" dirty="0" err="1">
                <a:solidFill>
                  <a:srgbClr val="FF0000"/>
                </a:solidFill>
              </a:rPr>
              <a:t>src</a:t>
            </a:r>
            <a:r>
              <a:rPr lang="pt-BR" sz="2200" dirty="0">
                <a:solidFill>
                  <a:srgbClr val="FF0000"/>
                </a:solidFill>
              </a:rPr>
              <a:t>="</a:t>
            </a:r>
            <a:r>
              <a:rPr lang="pt-BR" sz="2200" dirty="0" err="1">
                <a:solidFill>
                  <a:srgbClr val="FF0000"/>
                </a:solidFill>
              </a:rPr>
              <a:t>img</a:t>
            </a:r>
            <a:r>
              <a:rPr lang="pt-BR" sz="2200" dirty="0">
                <a:solidFill>
                  <a:srgbClr val="FF0000"/>
                </a:solidFill>
              </a:rPr>
              <a:t>/avatar4.png"</a:t>
            </a:r>
            <a:r>
              <a:rPr lang="pt-BR" sz="2200" b="1" dirty="0">
                <a:solidFill>
                  <a:srgbClr val="FF0000"/>
                </a:solidFill>
              </a:rPr>
              <a:t>&gt;</a:t>
            </a:r>
            <a:endParaRPr lang="pt-BR" sz="2200" dirty="0">
              <a:solidFill>
                <a:srgbClr val="FF0000"/>
              </a:solidFill>
            </a:endParaRPr>
          </a:p>
          <a:p>
            <a:pPr algn="just"/>
            <a:r>
              <a:rPr lang="pt-BR" sz="2200" dirty="0" smtClean="0"/>
              <a:t> - Aqui </a:t>
            </a:r>
            <a:r>
              <a:rPr lang="pt-BR" sz="2200" dirty="0"/>
              <a:t>a pasta de imagens está no mesmo diretório do arquivo que editamos, assim só é necessário acessar ela normalmente sem símbolos, e acessar a imagem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pt-BR" sz="2200" dirty="0" smtClean="0"/>
              <a:t>Todas </a:t>
            </a:r>
            <a:r>
              <a:rPr lang="pt-BR" sz="2200" dirty="0"/>
              <a:t>as regras CSS em um único arquivo chamado style.css; </a:t>
            </a:r>
            <a:endParaRPr lang="pt-BR" sz="2200" dirty="0" smtClean="0"/>
          </a:p>
          <a:p>
            <a:pPr marL="457200" indent="-457200" algn="l">
              <a:buAutoNum type="arabicParenR"/>
            </a:pPr>
            <a:r>
              <a:rPr lang="pt-BR" sz="2200" dirty="0" smtClean="0"/>
              <a:t>se </a:t>
            </a:r>
            <a:r>
              <a:rPr lang="pt-BR" sz="2200" dirty="0"/>
              <a:t>o site é relativamente complexo </a:t>
            </a:r>
            <a:r>
              <a:rPr lang="pt-BR" sz="2200" dirty="0" smtClean="0"/>
              <a:t>divide </a:t>
            </a:r>
            <a:r>
              <a:rPr lang="pt-BR" sz="2200" dirty="0"/>
              <a:t>o estilo em partes como header.css , content.css e footer.css e </a:t>
            </a:r>
            <a:r>
              <a:rPr lang="pt-BR" sz="2200" dirty="0" smtClean="0"/>
              <a:t>adicione </a:t>
            </a:r>
            <a:r>
              <a:rPr lang="pt-BR" sz="2200" dirty="0"/>
              <a:t>dentro de uma </a:t>
            </a:r>
            <a:r>
              <a:rPr lang="pt-BR" sz="2200" dirty="0" smtClean="0"/>
              <a:t>pasta css.</a:t>
            </a:r>
            <a:endParaRPr lang="pt-BR" sz="22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Estrutura de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 smtClean="0"/>
              <a:t>3) </a:t>
            </a:r>
            <a:r>
              <a:rPr lang="pt-BR" sz="2200" dirty="0"/>
              <a:t>As páginas do menu principal </a:t>
            </a:r>
            <a:r>
              <a:rPr lang="pt-BR" sz="2200" dirty="0" smtClean="0"/>
              <a:t>são organizadas </a:t>
            </a:r>
            <a:r>
              <a:rPr lang="pt-BR" sz="2200" dirty="0"/>
              <a:t>na raiz; as paginas internas (se forem muitas) dentro de uma pasta chamada content; e arquivos do painel administrativo dentro de uma pasta chamada "admin</a:t>
            </a:r>
            <a:r>
              <a:rPr lang="pt-BR" sz="2200" dirty="0" smtClean="0"/>
              <a:t>".</a:t>
            </a:r>
            <a:endParaRPr lang="pt-BR" sz="22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Estrutura de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 smtClean="0"/>
              <a:t>4) </a:t>
            </a:r>
            <a:r>
              <a:rPr lang="pt-BR" sz="2200" dirty="0"/>
              <a:t>As imagens do site </a:t>
            </a:r>
            <a:r>
              <a:rPr lang="pt-BR" sz="2200" dirty="0" smtClean="0"/>
              <a:t>dentro </a:t>
            </a:r>
            <a:r>
              <a:rPr lang="pt-BR" sz="2200" dirty="0"/>
              <a:t>de uma pasta chamada "</a:t>
            </a:r>
            <a:r>
              <a:rPr lang="pt-BR" sz="2200" dirty="0" err="1"/>
              <a:t>img</a:t>
            </a:r>
            <a:r>
              <a:rPr lang="pt-BR" sz="2200" dirty="0"/>
              <a:t>", e quando há envio de arquivos do usuário em uma pasta chamada "uploads"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Estrutura de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solidFill>
                  <a:srgbClr val="FF0000"/>
                </a:solidFill>
              </a:rPr>
              <a:t>../ </a:t>
            </a:r>
            <a:endParaRPr lang="pt-BR" sz="2200" dirty="0" smtClean="0">
              <a:solidFill>
                <a:srgbClr val="FF0000"/>
              </a:solidFill>
            </a:endParaRPr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Com este símbolo podemos voltar um diretório, ou seja, se você está em um diretório x dentro de y, com os .. você voltaria para o y, podendo acessar os arquivos que estão a partir de lá;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>
                <a:solidFill>
                  <a:srgbClr val="FF0000"/>
                </a:solidFill>
              </a:rPr>
              <a:t>./ </a:t>
            </a:r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Acessando arquivos desta forma você está querendo acessar os arquivos que estão no diretório atual, ou seja, você tem acesso a todos os arquivos que estão na pasta deste arquivo;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>
                <a:solidFill>
                  <a:srgbClr val="FF0000"/>
                </a:solidFill>
              </a:rPr>
              <a:t>/ </a:t>
            </a:r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Utilizando o símbolo de barra você está indo até a raiz do projeto, ou seja, onde você terá acesso a todas as pastas/diretórios e arquivos do mesmo;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>
                <a:solidFill>
                  <a:srgbClr val="FF0000"/>
                </a:solidFill>
              </a:rPr>
              <a:t>../pasta1 </a:t>
            </a:r>
          </a:p>
          <a:p>
            <a:pPr algn="just"/>
            <a:r>
              <a:rPr lang="pt-BR" sz="2200" dirty="0" smtClean="0">
                <a:solidFill>
                  <a:schemeClr val="tx2">
                    <a:lumMod val="50000"/>
                  </a:schemeClr>
                </a:solidFill>
              </a:rPr>
              <a:t>– Com esta instrução, você está voltando um diretório e acessando a pasta1;</a:t>
            </a:r>
            <a:endParaRPr lang="pt-BR"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solidFill>
                  <a:srgbClr val="FF0000"/>
                </a:solidFill>
              </a:rPr>
              <a:t>/</a:t>
            </a:r>
            <a:r>
              <a:rPr lang="pt-BR" sz="2200" dirty="0" smtClean="0">
                <a:solidFill>
                  <a:srgbClr val="FF0000"/>
                </a:solidFill>
              </a:rPr>
              <a:t>css/index.css</a:t>
            </a:r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Com esta instrução você está acessando a  raiz do projeto, depois a pasta de arquivos CSS e o arquivo de CSS chamado index.css;</a:t>
            </a:r>
          </a:p>
          <a:p>
            <a:pPr algn="just"/>
            <a:endParaRPr lang="pt-BR" sz="22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solidFill>
                  <a:srgbClr val="FF0000"/>
                </a:solidFill>
              </a:rPr>
              <a:t>/pasta1/pasta2 </a:t>
            </a:r>
            <a:endParaRPr lang="pt-BR" sz="2200" dirty="0" smtClean="0">
              <a:solidFill>
                <a:srgbClr val="FF0000"/>
              </a:solidFill>
            </a:endParaRPr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A partir da raiz do projeto, você está acessando a pasta1 e depois a pasta2;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>
                <a:solidFill>
                  <a:srgbClr val="FF0000"/>
                </a:solidFill>
              </a:rPr>
              <a:t>../../</a:t>
            </a:r>
            <a:r>
              <a:rPr lang="pt-BR" sz="2200" dirty="0"/>
              <a:t> </a:t>
            </a:r>
            <a:endParaRPr lang="pt-BR" sz="2200" dirty="0" smtClean="0"/>
          </a:p>
          <a:p>
            <a:pPr algn="just"/>
            <a:r>
              <a:rPr lang="pt-BR" sz="2200" dirty="0" smtClean="0"/>
              <a:t>– </a:t>
            </a:r>
            <a:r>
              <a:rPr lang="pt-BR" sz="2200" dirty="0"/>
              <a:t>Com esta sequência você está voltando duas pastas/diretórios;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b="1" dirty="0">
                <a:solidFill>
                  <a:srgbClr val="FF0000"/>
                </a:solidFill>
              </a:rPr>
              <a:t>&lt;</a:t>
            </a:r>
            <a:r>
              <a:rPr lang="pt-BR" sz="2200" dirty="0">
                <a:solidFill>
                  <a:srgbClr val="FF0000"/>
                </a:solidFill>
              </a:rPr>
              <a:t>link </a:t>
            </a:r>
            <a:r>
              <a:rPr lang="pt-BR" sz="2200" dirty="0" err="1">
                <a:solidFill>
                  <a:srgbClr val="FF0000"/>
                </a:solidFill>
              </a:rPr>
              <a:t>rel</a:t>
            </a:r>
            <a:r>
              <a:rPr lang="pt-BR" sz="2200" dirty="0">
                <a:solidFill>
                  <a:srgbClr val="FF0000"/>
                </a:solidFill>
              </a:rPr>
              <a:t>="</a:t>
            </a:r>
            <a:r>
              <a:rPr lang="pt-BR" sz="2200" dirty="0" err="1">
                <a:solidFill>
                  <a:srgbClr val="FF0000"/>
                </a:solidFill>
              </a:rPr>
              <a:t>stylesheet</a:t>
            </a:r>
            <a:r>
              <a:rPr lang="pt-BR" sz="2200" dirty="0">
                <a:solidFill>
                  <a:srgbClr val="FF0000"/>
                </a:solidFill>
              </a:rPr>
              <a:t>" </a:t>
            </a:r>
            <a:r>
              <a:rPr lang="pt-BR" sz="2200" dirty="0" err="1">
                <a:solidFill>
                  <a:srgbClr val="FF0000"/>
                </a:solidFill>
              </a:rPr>
              <a:t>type</a:t>
            </a:r>
            <a:r>
              <a:rPr lang="pt-BR" sz="2200" dirty="0">
                <a:solidFill>
                  <a:srgbClr val="FF0000"/>
                </a:solidFill>
              </a:rPr>
              <a:t>="</a:t>
            </a:r>
            <a:r>
              <a:rPr lang="pt-BR" sz="2200" dirty="0" err="1">
                <a:solidFill>
                  <a:srgbClr val="FF0000"/>
                </a:solidFill>
              </a:rPr>
              <a:t>text</a:t>
            </a:r>
            <a:r>
              <a:rPr lang="pt-BR" sz="2200" dirty="0">
                <a:solidFill>
                  <a:srgbClr val="FF0000"/>
                </a:solidFill>
              </a:rPr>
              <a:t>/css" </a:t>
            </a:r>
            <a:r>
              <a:rPr lang="pt-BR" sz="2200" dirty="0" err="1">
                <a:solidFill>
                  <a:srgbClr val="FF0000"/>
                </a:solidFill>
              </a:rPr>
              <a:t>href</a:t>
            </a:r>
            <a:r>
              <a:rPr lang="pt-BR" sz="2200" dirty="0">
                <a:solidFill>
                  <a:srgbClr val="FF0000"/>
                </a:solidFill>
              </a:rPr>
              <a:t>="../CSS/styles.css"</a:t>
            </a:r>
            <a:r>
              <a:rPr lang="pt-BR" sz="2200" b="1" dirty="0">
                <a:solidFill>
                  <a:srgbClr val="FF0000"/>
                </a:solidFill>
              </a:rPr>
              <a:t>&gt;</a:t>
            </a:r>
            <a:endParaRPr lang="pt-BR" sz="2200" dirty="0">
              <a:solidFill>
                <a:srgbClr val="FF0000"/>
              </a:solidFill>
            </a:endParaRPr>
          </a:p>
          <a:p>
            <a:pPr algn="just"/>
            <a:r>
              <a:rPr lang="pt-BR" sz="2200" dirty="0" smtClean="0"/>
              <a:t> – </a:t>
            </a:r>
            <a:r>
              <a:rPr lang="pt-BR" sz="2200" dirty="0"/>
              <a:t>Neste exemplo, voltamos uma pasta e acessamos a pasta CSS e por fim o arquivo </a:t>
            </a:r>
            <a:r>
              <a:rPr lang="pt-BR" sz="2200" dirty="0" smtClean="0"/>
              <a:t>que queremos “</a:t>
            </a:r>
            <a:r>
              <a:rPr lang="pt-BR" sz="2200" dirty="0" err="1" smtClean="0"/>
              <a:t>linkar</a:t>
            </a:r>
            <a:r>
              <a:rPr lang="pt-BR" sz="2200" dirty="0" smtClean="0"/>
              <a:t>” </a:t>
            </a:r>
            <a:r>
              <a:rPr lang="pt-BR" sz="2200" dirty="0"/>
              <a:t>no projeto</a:t>
            </a:r>
          </a:p>
          <a:p>
            <a:pPr algn="l"/>
            <a:r>
              <a:rPr lang="pt-BR" sz="2200" dirty="0"/>
              <a:t/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Caminhando nas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35" y="1422116"/>
            <a:ext cx="2864362" cy="2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EB6F3-539B-4102-BC24-9E1BE724535E}"/>
</file>

<file path=customXml/itemProps2.xml><?xml version="1.0" encoding="utf-8"?>
<ds:datastoreItem xmlns:ds="http://schemas.openxmlformats.org/officeDocument/2006/customXml" ds:itemID="{FF6CED86-E2FC-4FFD-9CD1-08ABAD487237}"/>
</file>

<file path=customXml/itemProps3.xml><?xml version="1.0" encoding="utf-8"?>
<ds:datastoreItem xmlns:ds="http://schemas.openxmlformats.org/officeDocument/2006/customXml" ds:itemID="{E8EE183A-77E4-45A5-A183-05AC8E75120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390</Words>
  <Application>Microsoft Office PowerPoint</Application>
  <PresentationFormat>Apresentação na tela (16:9)</PresentationFormat>
  <Paragraphs>42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Dosis</vt:lpstr>
      <vt:lpstr>Sniglet</vt:lpstr>
      <vt:lpstr>Tema1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143</cp:revision>
  <dcterms:modified xsi:type="dcterms:W3CDTF">2024-10-14T01:41:40Z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