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300" r:id="rId3"/>
    <p:sldId id="288" r:id="rId4"/>
    <p:sldId id="290" r:id="rId5"/>
    <p:sldId id="291" r:id="rId6"/>
    <p:sldId id="304" r:id="rId7"/>
    <p:sldId id="293" r:id="rId8"/>
    <p:sldId id="294" r:id="rId9"/>
    <p:sldId id="295" r:id="rId10"/>
    <p:sldId id="301" r:id="rId11"/>
    <p:sldId id="297" r:id="rId12"/>
    <p:sldId id="298" r:id="rId13"/>
    <p:sldId id="303" r:id="rId14"/>
    <p:sldId id="27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osis" panose="020B0604020202020204" charset="0"/>
      <p:regular r:id="rId21"/>
      <p:bold r:id="rId22"/>
    </p:embeddedFont>
    <p:embeddedFont>
      <p:font typeface="Snigle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284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074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227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07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Definindo permissões baseados em um atributo - </a:t>
            </a:r>
            <a:r>
              <a:rPr lang="pt-BR" dirty="0" err="1" smtClean="0"/>
              <a:t>Fetchall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dirty="0">
                <a:latin typeface="+mj-lt"/>
              </a:rPr>
              <a:t> </a:t>
            </a:r>
            <a:r>
              <a:rPr lang="pt-BR" sz="1200" dirty="0" err="1">
                <a:latin typeface="+mj-lt"/>
              </a:rPr>
              <a:t>if</a:t>
            </a:r>
            <a:r>
              <a:rPr lang="pt-BR" sz="1200" dirty="0">
                <a:latin typeface="+mj-lt"/>
              </a:rPr>
              <a:t> ($</a:t>
            </a:r>
            <a:r>
              <a:rPr lang="pt-BR" sz="1200" dirty="0" err="1">
                <a:latin typeface="+mj-lt"/>
              </a:rPr>
              <a:t>row</a:t>
            </a:r>
            <a:r>
              <a:rPr lang="pt-BR" sz="1200" dirty="0">
                <a:latin typeface="+mj-lt"/>
              </a:rPr>
              <a:t>&gt;0){</a:t>
            </a:r>
          </a:p>
          <a:p>
            <a:r>
              <a:rPr lang="pt-BR" sz="1200" dirty="0">
                <a:latin typeface="+mj-lt"/>
              </a:rPr>
              <a:t>    $_SESSION["</a:t>
            </a:r>
            <a:r>
              <a:rPr lang="pt-BR" sz="1200" dirty="0" err="1">
                <a:latin typeface="+mj-lt"/>
              </a:rPr>
              <a:t>name</a:t>
            </a:r>
            <a:r>
              <a:rPr lang="pt-BR" sz="1200" dirty="0">
                <a:latin typeface="+mj-lt"/>
              </a:rPr>
              <a:t>"] = $</a:t>
            </a:r>
            <a:r>
              <a:rPr lang="pt-BR" sz="1200" dirty="0" err="1">
                <a:latin typeface="+mj-lt"/>
              </a:rPr>
              <a:t>username</a:t>
            </a:r>
            <a:r>
              <a:rPr lang="pt-BR" sz="1200" dirty="0">
                <a:latin typeface="+mj-lt"/>
              </a:rPr>
              <a:t>;</a:t>
            </a:r>
          </a:p>
          <a:p>
            <a:r>
              <a:rPr lang="pt-BR" sz="1200" dirty="0">
                <a:latin typeface="+mj-lt"/>
              </a:rPr>
              <a:t>    $_SESSION["senha"] = $</a:t>
            </a:r>
            <a:r>
              <a:rPr lang="pt-BR" sz="1200" dirty="0" err="1">
                <a:latin typeface="+mj-lt"/>
              </a:rPr>
              <a:t>password</a:t>
            </a:r>
            <a:r>
              <a:rPr lang="pt-BR" sz="1200" dirty="0">
                <a:latin typeface="+mj-lt"/>
              </a:rPr>
              <a:t>;</a:t>
            </a:r>
          </a:p>
          <a:p>
            <a:r>
              <a:rPr lang="pt-BR" sz="1200" dirty="0">
                <a:latin typeface="+mj-lt"/>
              </a:rPr>
              <a:t>    $_SESSION["setor"] = $retorno["setor"];</a:t>
            </a:r>
          </a:p>
          <a:p>
            <a:r>
              <a:rPr lang="pt-BR" sz="1200" dirty="0">
                <a:latin typeface="+mj-lt"/>
              </a:rPr>
              <a:t>    echo $_SESSION["setor"];</a:t>
            </a:r>
          </a:p>
          <a:p>
            <a:r>
              <a:rPr lang="pt-BR" sz="1200" dirty="0">
                <a:latin typeface="+mj-lt"/>
              </a:rPr>
              <a:t>   </a:t>
            </a:r>
            <a:endParaRPr lang="pt-BR" sz="1200" dirty="0" smtClean="0">
              <a:latin typeface="+mj-lt"/>
            </a:endParaRPr>
          </a:p>
          <a:p>
            <a:r>
              <a:rPr lang="pt-BR" sz="12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pt-BR" sz="1200" dirty="0">
                <a:solidFill>
                  <a:srgbClr val="00B050"/>
                </a:solidFill>
                <a:latin typeface="+mj-lt"/>
              </a:rPr>
              <a:t>  </a:t>
            </a:r>
            <a:r>
              <a:rPr lang="pt-BR" sz="1200" dirty="0" err="1">
                <a:solidFill>
                  <a:srgbClr val="00B050"/>
                </a:solidFill>
                <a:latin typeface="+mj-lt"/>
              </a:rPr>
              <a:t>if</a:t>
            </a:r>
            <a:r>
              <a:rPr lang="pt-BR" sz="1200" dirty="0">
                <a:solidFill>
                  <a:srgbClr val="00B050"/>
                </a:solidFill>
                <a:latin typeface="+mj-lt"/>
              </a:rPr>
              <a:t> ($_SESSION["setor"] == "</a:t>
            </a:r>
            <a:r>
              <a:rPr lang="pt-BR" sz="1200" dirty="0" err="1">
                <a:solidFill>
                  <a:srgbClr val="00B050"/>
                </a:solidFill>
                <a:latin typeface="+mj-lt"/>
              </a:rPr>
              <a:t>adm</a:t>
            </a:r>
            <a:r>
              <a:rPr lang="pt-BR" sz="1200" dirty="0">
                <a:solidFill>
                  <a:srgbClr val="00B050"/>
                </a:solidFill>
                <a:latin typeface="+mj-lt"/>
              </a:rPr>
              <a:t>"){</a:t>
            </a:r>
          </a:p>
          <a:p>
            <a:r>
              <a:rPr lang="pt-BR" sz="1200" dirty="0">
                <a:solidFill>
                  <a:srgbClr val="00B050"/>
                </a:solidFill>
                <a:latin typeface="+mj-lt"/>
              </a:rPr>
              <a:t>      header("</a:t>
            </a:r>
            <a:r>
              <a:rPr lang="pt-BR" sz="1200" dirty="0" err="1">
                <a:solidFill>
                  <a:srgbClr val="00B050"/>
                </a:solidFill>
                <a:latin typeface="+mj-lt"/>
              </a:rPr>
              <a:t>location</a:t>
            </a:r>
            <a:r>
              <a:rPr lang="pt-BR" sz="1200" dirty="0">
                <a:solidFill>
                  <a:srgbClr val="00B050"/>
                </a:solidFill>
                <a:latin typeface="+mj-lt"/>
              </a:rPr>
              <a:t>: </a:t>
            </a:r>
            <a:r>
              <a:rPr lang="pt-BR" sz="1200" dirty="0" err="1">
                <a:solidFill>
                  <a:srgbClr val="00B050"/>
                </a:solidFill>
                <a:latin typeface="+mj-lt"/>
              </a:rPr>
              <a:t>admin.php</a:t>
            </a:r>
            <a:r>
              <a:rPr lang="pt-BR" sz="1200" dirty="0">
                <a:solidFill>
                  <a:srgbClr val="00B050"/>
                </a:solidFill>
                <a:latin typeface="+mj-lt"/>
              </a:rPr>
              <a:t>");}</a:t>
            </a:r>
          </a:p>
          <a:p>
            <a:endParaRPr lang="pt-BR" sz="1200" dirty="0" smtClean="0">
              <a:latin typeface="+mj-lt"/>
            </a:endParaRPr>
          </a:p>
          <a:p>
            <a:r>
              <a:rPr lang="pt-BR" sz="1200" dirty="0">
                <a:latin typeface="+mj-lt"/>
              </a:rPr>
              <a:t>    </a:t>
            </a:r>
            <a:r>
              <a:rPr lang="pt-BR" sz="1200" dirty="0">
                <a:solidFill>
                  <a:srgbClr val="7030A0"/>
                </a:solidFill>
                <a:latin typeface="+mj-lt"/>
              </a:rPr>
              <a:t>else </a:t>
            </a:r>
            <a:r>
              <a:rPr lang="pt-BR" sz="1200" dirty="0" err="1">
                <a:solidFill>
                  <a:srgbClr val="7030A0"/>
                </a:solidFill>
                <a:latin typeface="+mj-lt"/>
              </a:rPr>
              <a:t>if</a:t>
            </a:r>
            <a:r>
              <a:rPr lang="pt-BR" sz="1200" dirty="0">
                <a:solidFill>
                  <a:srgbClr val="7030A0"/>
                </a:solidFill>
                <a:latin typeface="+mj-lt"/>
              </a:rPr>
              <a:t> ($_SESSION["setor"] == "user"){</a:t>
            </a:r>
          </a:p>
          <a:p>
            <a:r>
              <a:rPr lang="pt-BR" sz="1200" dirty="0">
                <a:solidFill>
                  <a:srgbClr val="7030A0"/>
                </a:solidFill>
                <a:latin typeface="+mj-lt"/>
              </a:rPr>
              <a:t>         header("</a:t>
            </a:r>
            <a:r>
              <a:rPr lang="pt-BR" sz="1200" dirty="0" err="1">
                <a:solidFill>
                  <a:srgbClr val="7030A0"/>
                </a:solidFill>
                <a:latin typeface="+mj-lt"/>
              </a:rPr>
              <a:t>location</a:t>
            </a:r>
            <a:r>
              <a:rPr lang="pt-BR" sz="1200" dirty="0">
                <a:solidFill>
                  <a:srgbClr val="7030A0"/>
                </a:solidFill>
                <a:latin typeface="+mj-lt"/>
              </a:rPr>
              <a:t>: </a:t>
            </a:r>
            <a:r>
              <a:rPr lang="pt-BR" sz="1200" dirty="0" err="1">
                <a:solidFill>
                  <a:srgbClr val="7030A0"/>
                </a:solidFill>
                <a:latin typeface="+mj-lt"/>
              </a:rPr>
              <a:t>usuario.php</a:t>
            </a:r>
            <a:r>
              <a:rPr lang="pt-BR" sz="1200" dirty="0">
                <a:solidFill>
                  <a:srgbClr val="7030A0"/>
                </a:solidFill>
                <a:latin typeface="+mj-lt"/>
              </a:rPr>
              <a:t>");</a:t>
            </a:r>
          </a:p>
          <a:p>
            <a:r>
              <a:rPr lang="pt-BR" sz="1200" dirty="0">
                <a:solidFill>
                  <a:srgbClr val="7030A0"/>
                </a:solidFill>
                <a:latin typeface="+mj-lt"/>
              </a:rPr>
              <a:t>   }</a:t>
            </a:r>
          </a:p>
          <a:p>
            <a:r>
              <a:rPr lang="pt-BR" sz="1200" dirty="0">
                <a:latin typeface="+mj-lt"/>
              </a:rPr>
              <a:t>   </a:t>
            </a:r>
            <a:r>
              <a:rPr lang="pt-BR" sz="1200" dirty="0" smtClean="0">
                <a:latin typeface="+mj-lt"/>
              </a:rPr>
              <a:t> </a:t>
            </a:r>
            <a:r>
              <a:rPr lang="pt-BR" sz="1200" dirty="0" err="1" smtClean="0">
                <a:latin typeface="+mj-lt"/>
              </a:rPr>
              <a:t>exit</a:t>
            </a:r>
            <a:r>
              <a:rPr lang="pt-BR" sz="1200" dirty="0">
                <a:latin typeface="+mj-lt"/>
              </a:rPr>
              <a:t>();</a:t>
            </a:r>
          </a:p>
          <a:p>
            <a:r>
              <a:rPr lang="pt-BR" sz="1200" dirty="0">
                <a:latin typeface="+mj-lt"/>
              </a:rPr>
              <a:t>    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6826" y="2516092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9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Segurança entre as permissões de páginas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Mesmo direcionando o usuário para sua página específica, ele ainda poderá visitar a página de outro usuário, digitando diretamente no navegador: Ex.: o usuário </a:t>
            </a:r>
            <a:r>
              <a:rPr lang="pt-BR" sz="1600" dirty="0" err="1" smtClean="0"/>
              <a:t>user</a:t>
            </a:r>
            <a:r>
              <a:rPr lang="pt-BR" sz="1600" dirty="0" smtClean="0"/>
              <a:t> que não tem acesso ao site </a:t>
            </a:r>
            <a:r>
              <a:rPr lang="pt-BR" sz="1600" dirty="0" err="1" smtClean="0"/>
              <a:t>admin</a:t>
            </a:r>
            <a:r>
              <a:rPr lang="pt-BR" sz="1600" dirty="0" smtClean="0"/>
              <a:t>, digita direto no navegador.</a:t>
            </a:r>
          </a:p>
          <a:p>
            <a:endParaRPr lang="pt-BR" sz="1600" dirty="0" smtClean="0"/>
          </a:p>
          <a:p>
            <a:r>
              <a:rPr lang="pt-BR" sz="1600" dirty="0" smtClean="0">
                <a:solidFill>
                  <a:schemeClr val="bg2"/>
                </a:solidFill>
              </a:rPr>
              <a:t>http</a:t>
            </a:r>
            <a:r>
              <a:rPr lang="pt-BR" sz="1600" dirty="0">
                <a:solidFill>
                  <a:schemeClr val="bg2"/>
                </a:solidFill>
              </a:rPr>
              <a:t>://192.168.0.7/admin.php</a:t>
            </a:r>
            <a:endParaRPr lang="en-US" sz="1600" dirty="0" smtClean="0">
              <a:solidFill>
                <a:schemeClr val="bg2"/>
              </a:solidFill>
            </a:endParaRPr>
          </a:p>
          <a:p>
            <a:endParaRPr lang="pt-BR" sz="1600" dirty="0" smtClean="0"/>
          </a:p>
          <a:p>
            <a:r>
              <a:rPr lang="pt-BR" sz="1600" dirty="0" smtClean="0"/>
              <a:t>Conseguirá acesso.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7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Segurança entre as permissões de páginas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É </a:t>
            </a:r>
            <a:r>
              <a:rPr lang="en-US" sz="1600" dirty="0" err="1" smtClean="0"/>
              <a:t>necessário</a:t>
            </a:r>
            <a:r>
              <a:rPr lang="en-US" sz="1600" dirty="0" smtClean="0"/>
              <a:t> </a:t>
            </a:r>
            <a:r>
              <a:rPr lang="en-US" sz="1600" dirty="0" err="1" smtClean="0"/>
              <a:t>criar</a:t>
            </a:r>
            <a:r>
              <a:rPr lang="en-US" sz="1600" dirty="0" smtClean="0"/>
              <a:t> um if </a:t>
            </a:r>
            <a:r>
              <a:rPr lang="en-US" sz="1600" dirty="0" err="1" smtClean="0"/>
              <a:t>na</a:t>
            </a:r>
            <a:r>
              <a:rPr lang="en-US" sz="1600" dirty="0" smtClean="0"/>
              <a:t> </a:t>
            </a:r>
            <a:r>
              <a:rPr lang="en-US" sz="1600" dirty="0" err="1" smtClean="0"/>
              <a:t>página</a:t>
            </a:r>
            <a:r>
              <a:rPr lang="en-US" sz="1600" dirty="0" smtClean="0"/>
              <a:t> admin, </a:t>
            </a:r>
            <a:r>
              <a:rPr lang="en-US" sz="1600" dirty="0" err="1" smtClean="0"/>
              <a:t>informando</a:t>
            </a:r>
            <a:r>
              <a:rPr lang="en-US" sz="1600" dirty="0" smtClean="0"/>
              <a:t> que </a:t>
            </a:r>
            <a:r>
              <a:rPr lang="en-US" sz="1600" dirty="0" err="1" smtClean="0"/>
              <a:t>caso</a:t>
            </a:r>
            <a:r>
              <a:rPr lang="en-US" sz="1600" dirty="0" smtClean="0"/>
              <a:t> o </a:t>
            </a:r>
            <a:r>
              <a:rPr lang="en-US" sz="1600" dirty="0" err="1" smtClean="0"/>
              <a:t>setor</a:t>
            </a:r>
            <a:r>
              <a:rPr lang="en-US" sz="1600" dirty="0" smtClean="0"/>
              <a:t> </a:t>
            </a:r>
            <a:r>
              <a:rPr lang="en-US" sz="1600" dirty="0" err="1" smtClean="0"/>
              <a:t>seja</a:t>
            </a:r>
            <a:r>
              <a:rPr lang="en-US" sz="1600" dirty="0" smtClean="0"/>
              <a:t> </a:t>
            </a:r>
            <a:r>
              <a:rPr lang="en-US" sz="1600" dirty="0" err="1" smtClean="0"/>
              <a:t>diferente</a:t>
            </a:r>
            <a:r>
              <a:rPr lang="en-US" sz="1600" dirty="0" smtClean="0"/>
              <a:t> (!=) de admin, </a:t>
            </a:r>
            <a:r>
              <a:rPr lang="en-US" sz="1600" dirty="0" err="1" smtClean="0"/>
              <a:t>ele</a:t>
            </a:r>
            <a:r>
              <a:rPr lang="en-US" sz="1600" dirty="0" smtClean="0"/>
              <a:t> </a:t>
            </a:r>
            <a:r>
              <a:rPr lang="en-US" sz="1600" dirty="0" err="1" smtClean="0"/>
              <a:t>deverá</a:t>
            </a:r>
            <a:r>
              <a:rPr lang="en-US" sz="1600" dirty="0" smtClean="0"/>
              <a:t> </a:t>
            </a:r>
            <a:r>
              <a:rPr lang="en-US" sz="1600" dirty="0" err="1" smtClean="0"/>
              <a:t>retornar</a:t>
            </a:r>
            <a:r>
              <a:rPr lang="en-US" sz="1600" dirty="0" smtClean="0"/>
              <a:t> </a:t>
            </a:r>
            <a:r>
              <a:rPr lang="en-US" sz="1600" dirty="0" err="1" smtClean="0"/>
              <a:t>ao</a:t>
            </a:r>
            <a:r>
              <a:rPr lang="en-US" sz="1600" dirty="0" smtClean="0"/>
              <a:t> </a:t>
            </a:r>
            <a:r>
              <a:rPr lang="en-US" sz="1600" dirty="0" err="1" smtClean="0"/>
              <a:t>index.php</a:t>
            </a:r>
            <a:r>
              <a:rPr lang="en-US" sz="1600" dirty="0" smtClean="0"/>
              <a:t>: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/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  <a:latin typeface="+mj-lt"/>
              </a:rPr>
              <a:t>if ($_SESSION</a:t>
            </a:r>
            <a:r>
              <a:rPr lang="en-US" sz="1600" i="1" dirty="0" smtClean="0">
                <a:solidFill>
                  <a:srgbClr val="FF0000"/>
                </a:solidFill>
                <a:latin typeface="+mj-lt"/>
              </a:rPr>
              <a:t>[‘</a:t>
            </a:r>
            <a:r>
              <a:rPr lang="en-US" sz="1600" i="1" dirty="0" err="1" smtClean="0">
                <a:solidFill>
                  <a:srgbClr val="FF0000"/>
                </a:solidFill>
                <a:latin typeface="+mj-lt"/>
              </a:rPr>
              <a:t>setor</a:t>
            </a:r>
            <a:r>
              <a:rPr lang="en-US" sz="1600" i="1" dirty="0" smtClean="0">
                <a:solidFill>
                  <a:srgbClr val="FF0000"/>
                </a:solidFill>
                <a:latin typeface="+mj-lt"/>
              </a:rPr>
              <a:t>'] </a:t>
            </a:r>
            <a:r>
              <a:rPr lang="en-US" sz="1600" i="1" dirty="0">
                <a:solidFill>
                  <a:srgbClr val="FF0000"/>
                </a:solidFill>
                <a:latin typeface="+mj-lt"/>
              </a:rPr>
              <a:t>!= </a:t>
            </a:r>
            <a:r>
              <a:rPr lang="en-US" sz="1600" i="1" dirty="0" smtClean="0">
                <a:solidFill>
                  <a:srgbClr val="FF0000"/>
                </a:solidFill>
                <a:latin typeface="+mj-lt"/>
              </a:rPr>
              <a:t>'admin’){</a:t>
            </a:r>
            <a:endParaRPr lang="en-US" sz="1600" i="1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  <a:latin typeface="+mj-lt"/>
              </a:rPr>
              <a:t>    header("location: </a:t>
            </a:r>
            <a:r>
              <a:rPr lang="en-US" sz="1600" i="1" dirty="0" err="1">
                <a:solidFill>
                  <a:srgbClr val="FF0000"/>
                </a:solidFill>
                <a:latin typeface="+mj-lt"/>
              </a:rPr>
              <a:t>index.php</a:t>
            </a:r>
            <a:r>
              <a:rPr lang="en-US" sz="1600" i="1" dirty="0">
                <a:solidFill>
                  <a:srgbClr val="FF0000"/>
                </a:solidFill>
                <a:latin typeface="+mj-lt"/>
              </a:rPr>
              <a:t>");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  <a:latin typeface="+mj-lt"/>
              </a:rPr>
              <a:t>    exit();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  <a:latin typeface="+mj-lt"/>
              </a:rPr>
              <a:t>    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Validando a conexão</a:t>
            </a: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session_id</a:t>
            </a:r>
            <a:r>
              <a:rPr lang="pt-BR" dirty="0"/>
              <a:t>() é usado para obter ou definir o id de sessão para a sessão atual</a:t>
            </a:r>
            <a:r>
              <a:rPr lang="pt-BR" dirty="0" smtClean="0"/>
              <a:t>.</a:t>
            </a:r>
          </a:p>
          <a:p>
            <a:endParaRPr lang="pt-BR" sz="16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echo 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Session_id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()</a:t>
            </a:r>
            <a:endParaRPr lang="pt-BR" sz="16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1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>
                <a:latin typeface="+mj-lt"/>
              </a:rPr>
              <a:t>_</a:t>
            </a:r>
            <a:r>
              <a:rPr lang="pt-BR" dirty="0" err="1" smtClean="0">
                <a:latin typeface="+mj-lt"/>
              </a:rPr>
              <a:t>Session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Uma sessão é iniciada com a 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função 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session_start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().</a:t>
            </a:r>
            <a:endParaRPr lang="pt-BR" sz="16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Variáveis ​​de sessão são definidas com a variável global do PHP: $_SESSION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69850" indent="0">
              <a:buNone/>
            </a:pPr>
            <a:r>
              <a:rPr lang="pt-BR" sz="1600" dirty="0" smtClean="0">
                <a:solidFill>
                  <a:srgbClr val="FF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Ex.: </a:t>
            </a:r>
            <a:r>
              <a:rPr lang="pt-BR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$_</a:t>
            </a:r>
            <a:r>
              <a:rPr lang="pt-B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SESSION["</a:t>
            </a:r>
            <a:r>
              <a:rPr lang="pt-BR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"] = $</a:t>
            </a:r>
            <a:r>
              <a:rPr lang="pt-BR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pt-B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850" indent="0">
              <a:buNone/>
            </a:pPr>
            <a:r>
              <a:rPr lang="pt-BR" sz="16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Essa variável passa a ser global, desde que a seção esteja iniciada.</a:t>
            </a:r>
            <a:endParaRPr lang="pt-BR" sz="1600" i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Agora vamos criar uma nova página chamada 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“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verificação.php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“.</a:t>
            </a:r>
          </a:p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Nesta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página, iniciamos uma nova sessão PHP e definimos algumas variáveis ​​de sessão:</a:t>
            </a:r>
          </a:p>
          <a:p>
            <a:endParaRPr lang="pt-BR" sz="16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Criando a verificação da Seção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É criado um arquivo para validar a seção se o usuário permanece logado. Ex.: 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verificacao.php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&lt;?</a:t>
            </a:r>
            <a:r>
              <a:rPr lang="en-US" sz="1600" i="1" dirty="0" err="1" smtClean="0">
                <a:solidFill>
                  <a:srgbClr val="FF0000"/>
                </a:solidFill>
              </a:rPr>
              <a:t>php</a:t>
            </a:r>
            <a:endParaRPr lang="en-US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en-US" sz="1600" i="1" dirty="0" err="1">
                <a:solidFill>
                  <a:srgbClr val="FF0000"/>
                </a:solidFill>
              </a:rPr>
              <a:t>session_start</a:t>
            </a:r>
            <a:r>
              <a:rPr lang="en-US" sz="1600" i="1" dirty="0">
                <a:solidFill>
                  <a:srgbClr val="FF0000"/>
                </a:solidFill>
              </a:rPr>
              <a:t>();</a:t>
            </a:r>
          </a:p>
          <a:p>
            <a:pPr marL="69850" indent="0">
              <a:buNone/>
            </a:pPr>
            <a:r>
              <a:rPr lang="en-US" sz="1400" i="1" dirty="0">
                <a:solidFill>
                  <a:srgbClr val="FF0000"/>
                </a:solidFill>
                <a:latin typeface="+mj-lt"/>
              </a:rPr>
              <a:t>if(!$_SESSION['</a:t>
            </a:r>
            <a:r>
              <a:rPr lang="en-US" sz="1400" i="1" dirty="0" err="1">
                <a:solidFill>
                  <a:srgbClr val="FF0000"/>
                </a:solidFill>
                <a:latin typeface="+mj-lt"/>
              </a:rPr>
              <a:t>nome</a:t>
            </a:r>
            <a:r>
              <a:rPr lang="en-US" sz="1400" i="1" dirty="0">
                <a:solidFill>
                  <a:srgbClr val="FF0000"/>
                </a:solidFill>
                <a:latin typeface="+mj-lt"/>
              </a:rPr>
              <a:t>']){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    header('</a:t>
            </a:r>
            <a:r>
              <a:rPr lang="en-US" sz="1600" i="1" dirty="0" err="1">
                <a:solidFill>
                  <a:srgbClr val="FF0000"/>
                </a:solidFill>
              </a:rPr>
              <a:t>location:index.php</a:t>
            </a:r>
            <a:r>
              <a:rPr lang="en-US" sz="1600" i="1" dirty="0">
                <a:solidFill>
                  <a:srgbClr val="FF0000"/>
                </a:solidFill>
              </a:rPr>
              <a:t>');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    exit();</a:t>
            </a:r>
          </a:p>
          <a:p>
            <a:pPr marL="69850" indent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} ?&gt;</a:t>
            </a:r>
          </a:p>
          <a:p>
            <a:r>
              <a:rPr lang="en-US" sz="1600" dirty="0" smtClean="0"/>
              <a:t>A </a:t>
            </a:r>
            <a:r>
              <a:rPr lang="en-US" sz="1600" dirty="0" err="1" smtClean="0"/>
              <a:t>exclamação</a:t>
            </a:r>
            <a:r>
              <a:rPr lang="en-US" sz="1600" dirty="0"/>
              <a:t>  </a:t>
            </a:r>
            <a:r>
              <a:rPr lang="en-US" sz="1600" dirty="0" smtClean="0"/>
              <a:t>(</a:t>
            </a:r>
            <a:r>
              <a:rPr lang="en-US" sz="1600" dirty="0" err="1" smtClean="0"/>
              <a:t>diferente</a:t>
            </a:r>
            <a:r>
              <a:rPr lang="en-US" sz="1600" dirty="0" smtClean="0"/>
              <a:t>) </a:t>
            </a:r>
            <a:r>
              <a:rPr lang="en-US" sz="1600" dirty="0" err="1" smtClean="0"/>
              <a:t>informa</a:t>
            </a:r>
            <a:r>
              <a:rPr lang="en-US" sz="1600" dirty="0" smtClean="0"/>
              <a:t> que </a:t>
            </a:r>
            <a:r>
              <a:rPr lang="en-US" sz="1600" dirty="0" err="1" smtClean="0"/>
              <a:t>caso</a:t>
            </a:r>
            <a:r>
              <a:rPr lang="en-US" sz="1600" dirty="0" smtClean="0"/>
              <a:t> o </a:t>
            </a:r>
            <a:r>
              <a:rPr lang="en-US" sz="1600" dirty="0" err="1" smtClean="0"/>
              <a:t>usuário</a:t>
            </a:r>
            <a:r>
              <a:rPr lang="en-US" sz="1600" dirty="0" smtClean="0"/>
              <a:t> </a:t>
            </a:r>
            <a:r>
              <a:rPr lang="en-US" sz="1600" dirty="0" err="1" smtClean="0"/>
              <a:t>não</a:t>
            </a:r>
            <a:r>
              <a:rPr lang="en-US" sz="1600" dirty="0" smtClean="0"/>
              <a:t> </a:t>
            </a:r>
            <a:r>
              <a:rPr lang="en-US" sz="1600" dirty="0" err="1" smtClean="0"/>
              <a:t>esteja</a:t>
            </a:r>
            <a:r>
              <a:rPr lang="en-US" sz="1600" dirty="0" smtClean="0"/>
              <a:t> logado </a:t>
            </a:r>
            <a:r>
              <a:rPr lang="en-US" sz="1600" dirty="0" err="1" smtClean="0"/>
              <a:t>ele</a:t>
            </a:r>
            <a:r>
              <a:rPr lang="en-US" sz="1600" dirty="0" smtClean="0"/>
              <a:t> </a:t>
            </a:r>
            <a:r>
              <a:rPr lang="en-US" sz="1600" dirty="0" err="1" smtClean="0"/>
              <a:t>retornará</a:t>
            </a:r>
            <a:r>
              <a:rPr lang="en-US" sz="1600" dirty="0" smtClean="0"/>
              <a:t> para o index.</a:t>
            </a:r>
            <a:endParaRPr lang="en-US" sz="16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Encerrando a seção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O arquivo de acesso (página </a:t>
            </a:r>
            <a:r>
              <a:rPr lang="pt-BR" sz="1600" dirty="0" err="1" smtClean="0"/>
              <a:t>admin.php</a:t>
            </a:r>
            <a:r>
              <a:rPr lang="pt-BR" sz="1600" dirty="0" smtClean="0"/>
              <a:t>), precisa agora ter uma função para quebrar a seção (encerrar).</a:t>
            </a:r>
          </a:p>
          <a:p>
            <a:pPr marL="69850" indent="0">
              <a:buNone/>
            </a:pPr>
            <a:endParaRPr lang="pt-BR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</a:rPr>
              <a:t>&lt;?</a:t>
            </a:r>
            <a:r>
              <a:rPr lang="pt-BR" sz="1600" i="1" dirty="0" err="1">
                <a:solidFill>
                  <a:srgbClr val="FF0000"/>
                </a:solidFill>
              </a:rPr>
              <a:t>php</a:t>
            </a:r>
            <a:endParaRPr lang="pt-BR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400" i="1" dirty="0" err="1" smtClean="0">
                <a:solidFill>
                  <a:srgbClr val="FF0000"/>
                </a:solidFill>
                <a:latin typeface="+mj-lt"/>
              </a:rPr>
              <a:t>session_start</a:t>
            </a:r>
            <a:r>
              <a:rPr lang="pt-BR" sz="1400" i="1" dirty="0">
                <a:solidFill>
                  <a:srgbClr val="FF0000"/>
                </a:solidFill>
                <a:latin typeface="+mj-lt"/>
              </a:rPr>
              <a:t>();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include("</a:t>
            </a:r>
            <a:r>
              <a:rPr lang="pt-BR" sz="1600" i="1" dirty="0" err="1">
                <a:solidFill>
                  <a:srgbClr val="FF0000"/>
                </a:solidFill>
              </a:rPr>
              <a:t>verificacao.php</a:t>
            </a:r>
            <a:r>
              <a:rPr lang="pt-BR" sz="1600" i="1" dirty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</a:rPr>
              <a:t>?&gt;</a:t>
            </a:r>
            <a:endParaRPr lang="pt-BR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</a:rPr>
              <a:t>Página </a:t>
            </a:r>
            <a:r>
              <a:rPr lang="pt-BR" sz="1600" i="1" dirty="0">
                <a:solidFill>
                  <a:srgbClr val="FF0000"/>
                </a:solidFill>
              </a:rPr>
              <a:t>ADMIN</a:t>
            </a:r>
          </a:p>
          <a:p>
            <a:pPr marL="69850" indent="0">
              <a:buNone/>
            </a:pPr>
            <a:r>
              <a:rPr lang="pt-BR" sz="1600" i="1" dirty="0" smtClean="0">
                <a:solidFill>
                  <a:srgbClr val="FF0000"/>
                </a:solidFill>
              </a:rPr>
              <a:t>&lt;</a:t>
            </a:r>
            <a:r>
              <a:rPr lang="pt-BR" sz="1600" i="1" dirty="0">
                <a:solidFill>
                  <a:srgbClr val="FF0000"/>
                </a:solidFill>
              </a:rPr>
              <a:t>a </a:t>
            </a:r>
            <a:r>
              <a:rPr lang="pt-BR" sz="1600" i="1" dirty="0" err="1">
                <a:solidFill>
                  <a:srgbClr val="FF0000"/>
                </a:solidFill>
              </a:rPr>
              <a:t>href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logout.php</a:t>
            </a:r>
            <a:r>
              <a:rPr lang="pt-BR" sz="1600" i="1" dirty="0">
                <a:solidFill>
                  <a:srgbClr val="FF0000"/>
                </a:solidFill>
              </a:rPr>
              <a:t>"&gt;Sair&lt;/a&gt;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6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Encerrando a seção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b="1" dirty="0" smtClean="0"/>
              <a:t>1</a:t>
            </a:r>
            <a:r>
              <a:rPr lang="pt-BR" sz="1500" b="1" dirty="0"/>
              <a:t>. Encerrar uma sessão com </a:t>
            </a:r>
            <a:r>
              <a:rPr lang="pt-BR" sz="1500" b="1" dirty="0" err="1"/>
              <a:t>session_destroy</a:t>
            </a:r>
            <a:r>
              <a:rPr lang="pt-BR" sz="1500" b="1" dirty="0"/>
              <a:t>()</a:t>
            </a:r>
          </a:p>
          <a:p>
            <a:r>
              <a:rPr lang="pt-BR" sz="1500" dirty="0"/>
              <a:t>Essa função destrói todos os dados registrados na sessão, ou seja, ela encerra a sessão, mas não limpa automaticamente as variáveis de sessão ainda presentes. Para remover essas variáveis também, você deve usar </a:t>
            </a:r>
            <a:r>
              <a:rPr lang="pt-BR" sz="1500" dirty="0" err="1"/>
              <a:t>session_unset</a:t>
            </a:r>
            <a:r>
              <a:rPr lang="pt-BR" sz="1500" dirty="0"/>
              <a:t>() antes de chamar </a:t>
            </a:r>
            <a:r>
              <a:rPr lang="pt-BR" sz="1500" dirty="0" err="1"/>
              <a:t>session_destroy</a:t>
            </a:r>
            <a:r>
              <a:rPr lang="pt-BR" sz="1500" dirty="0"/>
              <a:t>().</a:t>
            </a:r>
          </a:p>
          <a:p>
            <a:r>
              <a:rPr lang="pt-BR" sz="1500" b="1" dirty="0" smtClean="0"/>
              <a:t>2</a:t>
            </a:r>
            <a:r>
              <a:rPr lang="pt-BR" sz="1500" b="1" dirty="0"/>
              <a:t>. Remover variáveis de sessão com </a:t>
            </a:r>
            <a:r>
              <a:rPr lang="pt-BR" sz="1500" b="1" dirty="0" err="1"/>
              <a:t>session_unset</a:t>
            </a:r>
            <a:r>
              <a:rPr lang="pt-BR" sz="1500" b="1" dirty="0"/>
              <a:t>()</a:t>
            </a:r>
          </a:p>
          <a:p>
            <a:r>
              <a:rPr lang="pt-BR" sz="1500" dirty="0"/>
              <a:t>Se você deseja apenas limpar as variáveis de sessão, sem destruir a sessão em si, você pode usar </a:t>
            </a:r>
            <a:r>
              <a:rPr lang="pt-BR" sz="1500" dirty="0" err="1"/>
              <a:t>session_unset</a:t>
            </a:r>
            <a:r>
              <a:rPr lang="pt-BR" sz="1500" dirty="0"/>
              <a:t>():</a:t>
            </a:r>
          </a:p>
          <a:p>
            <a:pPr marL="0" lvl="0" indent="0">
              <a:spcBef>
                <a:spcPts val="0"/>
              </a:spcBef>
              <a:buNone/>
            </a:pPr>
            <a:endParaRPr lang="pt-BR" sz="15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Encerrando a seção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Será necessário criar um arquivo que servirá para fechar a seção para que não seja possível acessar o link direto caso a seção fique presa. Ex.:</a:t>
            </a:r>
            <a:r>
              <a:rPr lang="pt-BR" sz="1600" dirty="0"/>
              <a:t> </a:t>
            </a:r>
            <a:r>
              <a:rPr lang="pt-BR" sz="1600" dirty="0" err="1" smtClean="0"/>
              <a:t>logout.php</a:t>
            </a:r>
            <a:r>
              <a:rPr lang="pt-BR" sz="1600" dirty="0" smtClean="0"/>
              <a:t>. </a:t>
            </a:r>
          </a:p>
          <a:p>
            <a:endParaRPr lang="pt-BR" sz="1600" dirty="0"/>
          </a:p>
          <a:p>
            <a:pPr marL="69850" indent="0">
              <a:buNone/>
            </a:pPr>
            <a:r>
              <a:rPr lang="en-US" sz="1400" i="1" dirty="0">
                <a:solidFill>
                  <a:srgbClr val="FF0000"/>
                </a:solidFill>
                <a:latin typeface="+mj-lt"/>
              </a:rPr>
              <a:t>&lt;?</a:t>
            </a:r>
            <a:r>
              <a:rPr lang="en-US" sz="1400" i="1" dirty="0" err="1">
                <a:solidFill>
                  <a:srgbClr val="FF0000"/>
                </a:solidFill>
                <a:latin typeface="+mj-lt"/>
              </a:rPr>
              <a:t>php</a:t>
            </a:r>
            <a:endParaRPr lang="en-US" sz="1400" i="1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r>
              <a:rPr lang="en-US" sz="1400" i="1" dirty="0" err="1">
                <a:solidFill>
                  <a:srgbClr val="FF0000"/>
                </a:solidFill>
                <a:latin typeface="+mj-lt"/>
              </a:rPr>
              <a:t>session_start</a:t>
            </a:r>
            <a:r>
              <a:rPr lang="en-US" sz="1400" i="1" dirty="0" smtClean="0">
                <a:solidFill>
                  <a:srgbClr val="FF0000"/>
                </a:solidFill>
                <a:latin typeface="+mj-lt"/>
              </a:rPr>
              <a:t>();</a:t>
            </a:r>
          </a:p>
          <a:p>
            <a:pPr marL="69850" indent="0">
              <a:buNone/>
            </a:pPr>
            <a:r>
              <a:rPr lang="en-US" sz="1400" i="1" dirty="0" err="1" smtClean="0">
                <a:solidFill>
                  <a:srgbClr val="FF0000"/>
                </a:solidFill>
                <a:latin typeface="+mj-lt"/>
              </a:rPr>
              <a:t>Session_unset</a:t>
            </a:r>
            <a:r>
              <a:rPr lang="en-US" sz="1400" i="1" dirty="0" smtClean="0">
                <a:solidFill>
                  <a:srgbClr val="FF0000"/>
                </a:solidFill>
                <a:latin typeface="+mj-lt"/>
              </a:rPr>
              <a:t>();</a:t>
            </a:r>
            <a:endParaRPr lang="en-US" sz="1400" i="1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r>
              <a:rPr lang="en-US" sz="1400" i="1" dirty="0" err="1">
                <a:solidFill>
                  <a:srgbClr val="FF0000"/>
                </a:solidFill>
                <a:latin typeface="+mj-lt"/>
              </a:rPr>
              <a:t>session_destroy</a:t>
            </a:r>
            <a:r>
              <a:rPr lang="en-US" sz="1400" i="1" dirty="0">
                <a:solidFill>
                  <a:srgbClr val="FF0000"/>
                </a:solidFill>
                <a:latin typeface="+mj-lt"/>
              </a:rPr>
              <a:t>();</a:t>
            </a:r>
          </a:p>
          <a:p>
            <a:pPr marL="69850" indent="0">
              <a:buNone/>
            </a:pPr>
            <a:r>
              <a:rPr lang="en-US" sz="1400" i="1" dirty="0">
                <a:solidFill>
                  <a:srgbClr val="FF0000"/>
                </a:solidFill>
                <a:latin typeface="+mj-lt"/>
              </a:rPr>
              <a:t>header('</a:t>
            </a:r>
            <a:r>
              <a:rPr lang="en-US" sz="1400" i="1" dirty="0" err="1">
                <a:solidFill>
                  <a:srgbClr val="FF0000"/>
                </a:solidFill>
                <a:latin typeface="+mj-lt"/>
              </a:rPr>
              <a:t>location:index.php</a:t>
            </a:r>
            <a:r>
              <a:rPr lang="en-US" sz="1400" i="1" dirty="0">
                <a:solidFill>
                  <a:srgbClr val="FF0000"/>
                </a:solidFill>
                <a:latin typeface="+mj-lt"/>
              </a:rPr>
              <a:t>');</a:t>
            </a:r>
          </a:p>
          <a:p>
            <a:pPr marL="69850" indent="0">
              <a:buNone/>
            </a:pPr>
            <a:r>
              <a:rPr lang="en-US" sz="1400" i="1" dirty="0">
                <a:solidFill>
                  <a:srgbClr val="FF0000"/>
                </a:solidFill>
                <a:latin typeface="+mj-lt"/>
              </a:rPr>
              <a:t>exit();</a:t>
            </a:r>
          </a:p>
          <a:p>
            <a:pPr marL="69850" indent="0"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+mj-lt"/>
              </a:rPr>
              <a:t>?&gt;</a:t>
            </a:r>
            <a:endParaRPr lang="en-US" sz="14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>
                <a:solidFill>
                  <a:srgbClr val="FF0000"/>
                </a:solidFill>
              </a:rPr>
              <a:t>Conectando ao Banco de Dados – </a:t>
            </a:r>
            <a:r>
              <a:rPr lang="pt-BR" dirty="0" smtClean="0">
                <a:solidFill>
                  <a:srgbClr val="FF0000"/>
                </a:solidFill>
              </a:rPr>
              <a:t>Definindo permissões baseados em um atributo</a:t>
            </a:r>
            <a:endParaRPr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dirty="0" smtClean="0"/>
              <a:t>Faremos a atribuição de alguma página ao cargo específico. Ex.: usuários do setor admin serão redirecionados a página </a:t>
            </a:r>
            <a:r>
              <a:rPr lang="pt-BR" sz="1400" dirty="0" err="1" smtClean="0"/>
              <a:t>admin.php</a:t>
            </a:r>
            <a:r>
              <a:rPr lang="pt-BR" sz="1400" dirty="0" smtClean="0"/>
              <a:t>. Já usuários comuns serão redirecionados a página </a:t>
            </a:r>
            <a:r>
              <a:rPr lang="pt-BR" sz="1400" dirty="0" err="1" smtClean="0"/>
              <a:t>user.php</a:t>
            </a:r>
            <a:r>
              <a:rPr lang="pt-BR" sz="1400" dirty="0" smtClean="0"/>
              <a:t>. </a:t>
            </a:r>
          </a:p>
          <a:p>
            <a:r>
              <a:rPr lang="pt-BR" sz="1400" dirty="0" smtClean="0"/>
              <a:t>No arquivo </a:t>
            </a:r>
            <a:r>
              <a:rPr lang="pt-BR" sz="1400" dirty="0" err="1" smtClean="0"/>
              <a:t>action.php</a:t>
            </a:r>
            <a:r>
              <a:rPr lang="pt-BR" sz="1400" dirty="0" smtClean="0"/>
              <a:t> comente a linha do arquivo de login que redirecionava todos os usuários para a página </a:t>
            </a:r>
            <a:r>
              <a:rPr lang="pt-BR" sz="1400" dirty="0" err="1" smtClean="0"/>
              <a:t>admin.php</a:t>
            </a:r>
            <a:r>
              <a:rPr lang="pt-BR" sz="1400" dirty="0" smtClean="0"/>
              <a:t>, e crie uma variável para receber o parâmetro setor do BD;</a:t>
            </a:r>
          </a:p>
          <a:p>
            <a:pPr marL="6985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if </a:t>
            </a:r>
            <a:r>
              <a:rPr lang="en-US" sz="1400" dirty="0">
                <a:solidFill>
                  <a:srgbClr val="FF0000"/>
                </a:solidFill>
              </a:rPr>
              <a:t>($row &gt; 0){</a:t>
            </a:r>
          </a:p>
          <a:p>
            <a:pPr marL="69850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   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 $_SESSION["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nome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"] = $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nome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;</a:t>
            </a:r>
          </a:p>
          <a:p>
            <a:pPr marL="69850" indent="0">
              <a:buNone/>
            </a:pPr>
            <a:r>
              <a:rPr lang="en-US" sz="1400" dirty="0">
                <a:solidFill>
                  <a:srgbClr val="FF0000"/>
                </a:solidFill>
                <a:latin typeface="+mj-lt"/>
              </a:rPr>
              <a:t>    $_SESSION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[“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setor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"]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$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retorno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[‘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setor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’];</a:t>
            </a:r>
            <a:endParaRPr lang="en-US" sz="1400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   </a:t>
            </a:r>
            <a:r>
              <a:rPr lang="en-US" sz="1400" dirty="0" smtClean="0">
                <a:solidFill>
                  <a:srgbClr val="00B050"/>
                </a:solidFill>
              </a:rPr>
              <a:t>// </a:t>
            </a:r>
            <a:r>
              <a:rPr lang="en-US" sz="1400" dirty="0">
                <a:solidFill>
                  <a:srgbClr val="00B050"/>
                </a:solidFill>
              </a:rPr>
              <a:t>header("location : </a:t>
            </a:r>
            <a:r>
              <a:rPr lang="en-US" sz="1400" dirty="0" err="1">
                <a:solidFill>
                  <a:srgbClr val="00B050"/>
                </a:solidFill>
              </a:rPr>
              <a:t>admin.php</a:t>
            </a:r>
            <a:r>
              <a:rPr lang="en-US" sz="1400" dirty="0">
                <a:solidFill>
                  <a:srgbClr val="00B050"/>
                </a:solidFill>
              </a:rPr>
              <a:t>");</a:t>
            </a:r>
          </a:p>
          <a:p>
            <a:pPr marL="6985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    exit</a:t>
            </a:r>
            <a:r>
              <a:rPr lang="en-US" sz="1400" dirty="0" smtClean="0">
                <a:solidFill>
                  <a:srgbClr val="FF0000"/>
                </a:solidFill>
              </a:rPr>
              <a:t>();   }</a:t>
            </a:r>
            <a:endParaRPr lang="en-US" sz="14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endParaRPr lang="pt-BR" sz="1400" dirty="0" smtClean="0">
              <a:solidFill>
                <a:srgbClr val="FF0000"/>
              </a:solidFill>
            </a:endParaRPr>
          </a:p>
          <a:p>
            <a:pPr marL="69850" indent="0">
              <a:buNone/>
            </a:pP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8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Definindo permissões baseados em um atributo - </a:t>
            </a:r>
            <a:r>
              <a:rPr lang="pt-BR" dirty="0" err="1" smtClean="0"/>
              <a:t>Fetchall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Crie os cargos e atribua aos usuários no banco de dados. </a:t>
            </a:r>
            <a:r>
              <a:rPr lang="pt-BR" sz="1600" dirty="0" err="1" smtClean="0"/>
              <a:t>Ex</a:t>
            </a:r>
            <a:r>
              <a:rPr lang="pt-BR" sz="1600" dirty="0" smtClean="0"/>
              <a:t> </a:t>
            </a:r>
            <a:r>
              <a:rPr lang="pt-BR" sz="1600" dirty="0" err="1" smtClean="0"/>
              <a:t>admin</a:t>
            </a:r>
            <a:r>
              <a:rPr lang="pt-BR" sz="1600" dirty="0" smtClean="0"/>
              <a:t> e </a:t>
            </a:r>
            <a:r>
              <a:rPr lang="pt-BR" sz="1600" dirty="0" err="1" smtClean="0"/>
              <a:t>user</a:t>
            </a:r>
            <a:r>
              <a:rPr lang="pt-BR" sz="1600" dirty="0" smtClean="0"/>
              <a:t>: </a:t>
            </a:r>
          </a:p>
          <a:p>
            <a:r>
              <a:rPr lang="pt-BR" sz="1600" dirty="0" smtClean="0"/>
              <a:t>No arquivo de </a:t>
            </a:r>
            <a:r>
              <a:rPr lang="pt-BR" sz="1600" dirty="0" err="1" smtClean="0"/>
              <a:t>action</a:t>
            </a:r>
            <a:r>
              <a:rPr lang="pt-BR" sz="1600" dirty="0" smtClean="0"/>
              <a:t> crie uma variável que receberá um array com os dados através da função </a:t>
            </a:r>
            <a:r>
              <a:rPr lang="pt-BR" sz="1600" dirty="0" err="1" smtClean="0"/>
              <a:t>fetch</a:t>
            </a:r>
            <a:r>
              <a:rPr lang="pt-BR" sz="1600" dirty="0" smtClean="0"/>
              <a:t>, e informe como parâmetro a variável </a:t>
            </a:r>
            <a:r>
              <a:rPr lang="pt-BR" sz="1600" dirty="0" err="1" smtClean="0"/>
              <a:t>result</a:t>
            </a:r>
            <a:r>
              <a:rPr lang="pt-BR" sz="1600" dirty="0" smtClean="0"/>
              <a:t>, que busca os dados no banco:</a:t>
            </a:r>
          </a:p>
          <a:p>
            <a:pPr marL="69850" indent="0">
              <a:buNone/>
            </a:pPr>
            <a:endParaRPr lang="pt-BR" sz="1600" dirty="0" smtClean="0"/>
          </a:p>
          <a:p>
            <a:pPr marL="69850" indent="0">
              <a:buNone/>
            </a:pPr>
            <a:r>
              <a:rPr lang="pt-B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retorno = </a:t>
            </a:r>
            <a:r>
              <a:rPr lang="pt-BR" sz="16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mysqli_fetch_array</a:t>
            </a:r>
            <a:r>
              <a:rPr lang="pt-BR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6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result</a:t>
            </a:r>
            <a:r>
              <a:rPr lang="pt-BR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 </a:t>
            </a:r>
            <a:endParaRPr lang="pt-BR" sz="16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16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dirty="0" smtClean="0">
                <a:solidFill>
                  <a:srgbClr val="FF0000"/>
                </a:solidFill>
              </a:rPr>
              <a:t>// </a:t>
            </a:r>
            <a:r>
              <a:rPr lang="pt-BR" sz="1600" dirty="0">
                <a:solidFill>
                  <a:srgbClr val="FF0000"/>
                </a:solidFill>
              </a:rPr>
              <a:t>Retorna os dados da pesquisa em um array</a:t>
            </a:r>
          </a:p>
          <a:p>
            <a:pPr marL="69850" indent="0">
              <a:buNone/>
            </a:pP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endParaRPr lang="pt-BR" sz="1600" dirty="0" smtClean="0">
              <a:solidFill>
                <a:srgbClr val="FF0000"/>
              </a:solidFill>
            </a:endParaRPr>
          </a:p>
          <a:p>
            <a:pPr marL="69850" indent="0">
              <a:buNone/>
            </a:pP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Conectando ao Banco de Dados – </a:t>
            </a:r>
            <a:r>
              <a:rPr lang="pt-BR" dirty="0" smtClean="0"/>
              <a:t>Definindo permissões baseados em um atributo - </a:t>
            </a:r>
            <a:r>
              <a:rPr lang="pt-BR" dirty="0" err="1" smtClean="0"/>
              <a:t>Fetchall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/>
              <a:t>Dentro do if que testa se o banco retornou </a:t>
            </a:r>
            <a:r>
              <a:rPr lang="pt-BR" sz="1600" dirty="0" err="1" smtClean="0"/>
              <a:t>row</a:t>
            </a:r>
            <a:r>
              <a:rPr lang="pt-BR" sz="1600" dirty="0" smtClean="0"/>
              <a:t> acima de 0 ( </a:t>
            </a:r>
            <a:r>
              <a:rPr lang="en-US" sz="1600" dirty="0">
                <a:solidFill>
                  <a:srgbClr val="FF0000"/>
                </a:solidFill>
              </a:rPr>
              <a:t>if ($row &gt; 0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en-US" sz="1600" dirty="0" smtClean="0">
                <a:solidFill>
                  <a:schemeClr val="bg2"/>
                </a:solidFill>
              </a:rPr>
              <a:t>) </a:t>
            </a:r>
            <a:r>
              <a:rPr lang="en-US" sz="1600" dirty="0" err="1" smtClean="0">
                <a:solidFill>
                  <a:schemeClr val="bg2"/>
                </a:solidFill>
              </a:rPr>
              <a:t>crie</a:t>
            </a:r>
            <a:r>
              <a:rPr lang="en-US" sz="1600" dirty="0" smtClean="0">
                <a:solidFill>
                  <a:schemeClr val="bg2"/>
                </a:solidFill>
              </a:rPr>
              <a:t> um </a:t>
            </a:r>
            <a:r>
              <a:rPr lang="en-US" sz="1600" dirty="0" err="1" smtClean="0">
                <a:solidFill>
                  <a:schemeClr val="bg2"/>
                </a:solidFill>
              </a:rPr>
              <a:t>teste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condicional</a:t>
            </a:r>
            <a:r>
              <a:rPr lang="en-US" sz="1600" dirty="0" smtClean="0">
                <a:solidFill>
                  <a:schemeClr val="bg2"/>
                </a:solidFill>
              </a:rPr>
              <a:t> para </a:t>
            </a:r>
            <a:r>
              <a:rPr lang="en-US" sz="1600" dirty="0" err="1" smtClean="0">
                <a:solidFill>
                  <a:schemeClr val="bg2"/>
                </a:solidFill>
              </a:rPr>
              <a:t>verificar</a:t>
            </a:r>
            <a:r>
              <a:rPr lang="en-US" sz="1600" dirty="0" smtClean="0">
                <a:solidFill>
                  <a:schemeClr val="bg2"/>
                </a:solidFill>
              </a:rPr>
              <a:t> se o </a:t>
            </a:r>
            <a:r>
              <a:rPr lang="en-US" sz="1600" dirty="0" err="1" smtClean="0">
                <a:solidFill>
                  <a:schemeClr val="bg2"/>
                </a:solidFill>
              </a:rPr>
              <a:t>usuário</a:t>
            </a:r>
            <a:r>
              <a:rPr lang="en-US" sz="1600" dirty="0" smtClean="0">
                <a:solidFill>
                  <a:schemeClr val="bg2"/>
                </a:solidFill>
              </a:rPr>
              <a:t> é admin </a:t>
            </a:r>
            <a:r>
              <a:rPr lang="en-US" sz="1600" dirty="0" err="1" smtClean="0">
                <a:solidFill>
                  <a:schemeClr val="bg2"/>
                </a:solidFill>
              </a:rPr>
              <a:t>ou</a:t>
            </a:r>
            <a:r>
              <a:rPr lang="en-US" sz="1600" dirty="0" smtClean="0">
                <a:solidFill>
                  <a:schemeClr val="bg2"/>
                </a:solidFill>
              </a:rPr>
              <a:t> user:</a:t>
            </a:r>
          </a:p>
          <a:p>
            <a:pPr marL="69850" indent="0"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+mj-lt"/>
              </a:rPr>
              <a:t>if </a:t>
            </a:r>
            <a:r>
              <a:rPr lang="en-US" sz="1400" i="1" dirty="0">
                <a:solidFill>
                  <a:srgbClr val="FF0000"/>
                </a:solidFill>
                <a:latin typeface="+mj-lt"/>
              </a:rPr>
              <a:t>($_SESSION</a:t>
            </a:r>
            <a:r>
              <a:rPr lang="en-US" sz="1400" i="1" dirty="0" smtClean="0">
                <a:solidFill>
                  <a:srgbClr val="FF0000"/>
                </a:solidFill>
                <a:latin typeface="+mj-lt"/>
              </a:rPr>
              <a:t>[‘</a:t>
            </a:r>
            <a:r>
              <a:rPr lang="en-US" sz="1400" i="1" dirty="0" err="1" smtClean="0">
                <a:solidFill>
                  <a:srgbClr val="FF0000"/>
                </a:solidFill>
                <a:latin typeface="+mj-lt"/>
              </a:rPr>
              <a:t>setor</a:t>
            </a:r>
            <a:r>
              <a:rPr lang="en-US" sz="1400" i="1" dirty="0" smtClean="0">
                <a:solidFill>
                  <a:srgbClr val="FF0000"/>
                </a:solidFill>
                <a:latin typeface="+mj-lt"/>
              </a:rPr>
              <a:t>'] </a:t>
            </a:r>
            <a:r>
              <a:rPr lang="en-US" sz="1400" i="1" dirty="0">
                <a:solidFill>
                  <a:srgbClr val="FF0000"/>
                </a:solidFill>
                <a:latin typeface="+mj-lt"/>
              </a:rPr>
              <a:t>== </a:t>
            </a:r>
            <a:r>
              <a:rPr lang="en-US" sz="1400" i="1" dirty="0" smtClean="0">
                <a:solidFill>
                  <a:srgbClr val="FF0000"/>
                </a:solidFill>
                <a:latin typeface="+mj-lt"/>
              </a:rPr>
              <a:t>'admin'){</a:t>
            </a:r>
            <a:endParaRPr lang="en-US" sz="1400" i="1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    header("location: </a:t>
            </a:r>
            <a:r>
              <a:rPr lang="en-US" sz="1600" i="1" dirty="0" err="1">
                <a:solidFill>
                  <a:srgbClr val="FF0000"/>
                </a:solidFill>
              </a:rPr>
              <a:t>admin.php</a:t>
            </a:r>
            <a:r>
              <a:rPr lang="en-US" sz="1600" i="1" dirty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    exit</a:t>
            </a:r>
            <a:r>
              <a:rPr lang="en-US" sz="1600" i="1" dirty="0" smtClean="0">
                <a:solidFill>
                  <a:srgbClr val="FF0000"/>
                </a:solidFill>
              </a:rPr>
              <a:t>();   </a:t>
            </a:r>
            <a:r>
              <a:rPr lang="en-US" sz="1600" i="1" dirty="0">
                <a:solidFill>
                  <a:srgbClr val="FF0000"/>
                </a:solidFill>
              </a:rPr>
              <a:t>    </a:t>
            </a:r>
            <a:r>
              <a:rPr lang="en-US" sz="1600" i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pt-BR" sz="1600" dirty="0" smtClean="0"/>
              <a:t>No exemplo acima se o parâmetro setor capturado do banco for igual a admin, o </a:t>
            </a:r>
            <a:r>
              <a:rPr lang="pt-BR" sz="1600" dirty="0" err="1" smtClean="0"/>
              <a:t>php</a:t>
            </a:r>
            <a:r>
              <a:rPr lang="pt-BR" sz="1600" dirty="0" smtClean="0"/>
              <a:t> fará o redirecionamento para </a:t>
            </a:r>
            <a:r>
              <a:rPr lang="pt-BR" sz="1600" dirty="0" err="1" smtClean="0"/>
              <a:t>admin.php</a:t>
            </a:r>
            <a:r>
              <a:rPr lang="pt-BR" sz="1600" dirty="0" smtClean="0"/>
              <a:t>. Faça o mesmo com a função </a:t>
            </a:r>
            <a:r>
              <a:rPr lang="pt-BR" sz="1600" dirty="0" err="1" smtClean="0"/>
              <a:t>user</a:t>
            </a:r>
            <a:r>
              <a:rPr lang="pt-BR" sz="1600" dirty="0" smtClean="0"/>
              <a:t>, e </a:t>
            </a:r>
            <a:r>
              <a:rPr lang="pt-BR" sz="1600" dirty="0" err="1" smtClean="0"/>
              <a:t>ecerre</a:t>
            </a:r>
            <a:r>
              <a:rPr lang="pt-BR" sz="1600" dirty="0" smtClean="0"/>
              <a:t> com </a:t>
            </a:r>
            <a:r>
              <a:rPr lang="pt-BR" sz="1600" dirty="0" err="1" smtClean="0"/>
              <a:t>exit</a:t>
            </a:r>
            <a:r>
              <a:rPr lang="pt-BR" sz="1600" dirty="0" smtClean="0"/>
              <a:t>() o primeiro if.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332294-B9B5-43E9-9865-463F9366E212}"/>
</file>

<file path=customXml/itemProps2.xml><?xml version="1.0" encoding="utf-8"?>
<ds:datastoreItem xmlns:ds="http://schemas.openxmlformats.org/officeDocument/2006/customXml" ds:itemID="{685F4807-B354-4432-A833-601363A2C545}"/>
</file>

<file path=customXml/itemProps3.xml><?xml version="1.0" encoding="utf-8"?>
<ds:datastoreItem xmlns:ds="http://schemas.openxmlformats.org/officeDocument/2006/customXml" ds:itemID="{798CE187-D102-4C36-B322-437F66FF52D2}"/>
</file>

<file path=docProps/app.xml><?xml version="1.0" encoding="utf-8"?>
<Properties xmlns="http://schemas.openxmlformats.org/officeDocument/2006/extended-properties" xmlns:vt="http://schemas.openxmlformats.org/officeDocument/2006/docPropsVTypes">
  <TotalTime>8252</TotalTime>
  <Words>666</Words>
  <Application>Microsoft Office PowerPoint</Application>
  <PresentationFormat>Apresentação na tela (16:9)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Dosis</vt:lpstr>
      <vt:lpstr>Sniglet</vt:lpstr>
      <vt:lpstr>Friar template</vt:lpstr>
      <vt:lpstr>PHP</vt:lpstr>
      <vt:lpstr>_Session</vt:lpstr>
      <vt:lpstr>Criando a verificação da Seção</vt:lpstr>
      <vt:lpstr>Encerrando a seção</vt:lpstr>
      <vt:lpstr>Encerrando a seção</vt:lpstr>
      <vt:lpstr>Encerrando a seção</vt:lpstr>
      <vt:lpstr>Conectando ao Banco de Dados – Definindo permissões baseados em um atributo</vt:lpstr>
      <vt:lpstr>Conectando ao Banco de Dados – Definindo permissões baseados em um atributo - Fetchall</vt:lpstr>
      <vt:lpstr>Conectando ao Banco de Dados – Definindo permissões baseados em um atributo - Fetchall</vt:lpstr>
      <vt:lpstr>Conectando ao Banco de Dados – Definindo permissões baseados em um atributo - Fetchall</vt:lpstr>
      <vt:lpstr>Conectando ao Banco de Dados – Segurança entre as permissões de páginas</vt:lpstr>
      <vt:lpstr>Conectando ao Banco de Dados – Segurança entre as permissões de páginas</vt:lpstr>
      <vt:lpstr>Conectando ao Banco de Dados – Validando a conexão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146</cp:revision>
  <dcterms:modified xsi:type="dcterms:W3CDTF">2024-12-06T13:07:21Z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