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4" r:id="rId19"/>
    <p:sldId id="333" r:id="rId20"/>
    <p:sldId id="335" r:id="rId21"/>
    <p:sldId id="336" r:id="rId22"/>
    <p:sldId id="337" r:id="rId23"/>
    <p:sldId id="338" r:id="rId24"/>
    <p:sldId id="339" r:id="rId25"/>
    <p:sldId id="341" r:id="rId26"/>
    <p:sldId id="342" r:id="rId27"/>
    <p:sldId id="340" r:id="rId28"/>
    <p:sldId id="343" r:id="rId29"/>
    <p:sldId id="344" r:id="rId30"/>
    <p:sldId id="345" r:id="rId31"/>
    <p:sldId id="278" r:id="rId32"/>
  </p:sldIdLst>
  <p:sldSz cx="9144000" cy="5143500" type="screen16x9"/>
  <p:notesSz cx="6858000" cy="9144000"/>
  <p:embeddedFontLst>
    <p:embeddedFont>
      <p:font typeface="Dosis" charset="0"/>
      <p:regular r:id="rId34"/>
      <p:bold r:id="rId35"/>
    </p:embeddedFon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Sniglet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552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0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5FA7B-B1CE-40F9-9692-5466D7431687}" type="datetimeFigureOut">
              <a:rPr lang="pt-BR"/>
              <a:pPr>
                <a:defRPr/>
              </a:pPr>
              <a:t>02/03/2022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16BFF-F518-4BCD-890F-98F0C25675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40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r_server_ip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7715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Servidor Web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01953" cy="3321050"/>
          </a:xfrm>
        </p:spPr>
        <p:txBody>
          <a:bodyPr/>
          <a:lstStyle/>
          <a:p>
            <a:r>
              <a:rPr lang="pt-BR" sz="1600" dirty="0"/>
              <a:t>Você receberá alguns endereços separados por espaços. Você pode testar cada um no seu navegador web para ver se eles funcionam.</a:t>
            </a:r>
          </a:p>
          <a:p>
            <a:r>
              <a:rPr lang="pt-BR" sz="1600" dirty="0"/>
              <a:t>Outra opção é usar a ferramenta </a:t>
            </a:r>
            <a:r>
              <a:rPr lang="pt-BR" sz="1600" dirty="0" err="1"/>
              <a:t>Icanhazip</a:t>
            </a:r>
            <a:r>
              <a:rPr lang="pt-BR" sz="1600" dirty="0"/>
              <a:t>, que deve dar a você o endereço IP público como visto de outro local na Internet:</a:t>
            </a:r>
          </a:p>
          <a:p>
            <a:r>
              <a:rPr lang="pt-BR" sz="1600" b="1" i="1" dirty="0" err="1"/>
              <a:t>curl</a:t>
            </a:r>
            <a:r>
              <a:rPr lang="pt-BR" sz="1600" b="1" i="1" dirty="0"/>
              <a:t> -4 icanhazip.com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5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01953" cy="3321050"/>
          </a:xfrm>
        </p:spPr>
        <p:txBody>
          <a:bodyPr/>
          <a:lstStyle/>
          <a:p>
            <a:r>
              <a:rPr lang="pt-BR" sz="1600" dirty="0"/>
              <a:t>Quando você tiver o endereço IP do seu servidor, digite-o na barra de endereço do seu navegador:</a:t>
            </a:r>
          </a:p>
          <a:p>
            <a:r>
              <a:rPr lang="pt-BR" sz="1600" b="1" i="1" dirty="0">
                <a:hlinkClick r:id="rId3"/>
              </a:rPr>
              <a:t>http://</a:t>
            </a:r>
            <a:r>
              <a:rPr lang="pt-BR" sz="1600" b="1" i="1" dirty="0" smtClean="0">
                <a:hlinkClick r:id="rId3"/>
              </a:rPr>
              <a:t>your_server_ip</a:t>
            </a:r>
            <a:endParaRPr lang="pt-BR" sz="1600" b="1" i="1" dirty="0" smtClean="0"/>
          </a:p>
          <a:p>
            <a:r>
              <a:rPr lang="pt-BR" sz="1600" dirty="0"/>
              <a:t>Você deve ver a página web padrão do Apache no Ubuntu 20.04</a:t>
            </a:r>
            <a:r>
              <a:rPr lang="pt-BR" sz="1600" dirty="0" smtClean="0"/>
              <a:t>:</a:t>
            </a:r>
          </a:p>
          <a:p>
            <a:r>
              <a:rPr lang="pt-BR" sz="1600" dirty="0"/>
              <a:t>Esta página indica que o Apache está funcionando corretamente. Ela também inclui algumas informações básicas sobre arquivos importantes do Apache e localizações de diretórios importantes.</a:t>
            </a:r>
          </a:p>
          <a:p>
            <a:pPr marL="63500" indent="0">
              <a:buNone/>
            </a:pP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Apache default p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24" y="1613001"/>
            <a:ext cx="1662216" cy="23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01953" cy="3321050"/>
          </a:xfrm>
        </p:spPr>
        <p:txBody>
          <a:bodyPr/>
          <a:lstStyle/>
          <a:p>
            <a:r>
              <a:rPr lang="pt-BR" sz="1600" b="1" dirty="0"/>
              <a:t>Passo 4 — Gerenciando o Processo Apache</a:t>
            </a:r>
          </a:p>
          <a:p>
            <a:r>
              <a:rPr lang="pt-BR" sz="1600" dirty="0"/>
              <a:t>Agora que você tem seu servidor web funcionando, vamos ver alguns comandos básicos de gerenciamento usando o </a:t>
            </a:r>
            <a:r>
              <a:rPr lang="pt-BR" sz="1600" dirty="0" err="1"/>
              <a:t>systemctl</a:t>
            </a:r>
            <a:endParaRPr lang="pt-BR" sz="1600" dirty="0"/>
          </a:p>
          <a:p>
            <a:r>
              <a:rPr lang="pt-BR" sz="1600" dirty="0"/>
              <a:t>Para parar seu servidor Web, digite: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systemctl</a:t>
            </a:r>
            <a:r>
              <a:rPr lang="pt-BR" sz="1600" b="1" i="1" dirty="0"/>
              <a:t> stop apache2 </a:t>
            </a:r>
            <a:endParaRPr lang="pt-BR" sz="1600" dirty="0"/>
          </a:p>
          <a:p>
            <a:r>
              <a:rPr lang="pt-BR" sz="1600" dirty="0"/>
              <a:t>Para iniciar o servidor quando ele for parado, digite: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systemctl</a:t>
            </a:r>
            <a:r>
              <a:rPr lang="pt-BR" sz="1600" b="1" i="1" dirty="0"/>
              <a:t> start </a:t>
            </a:r>
            <a:r>
              <a:rPr lang="pt-BR" sz="1600" b="1" i="1" dirty="0" smtClean="0"/>
              <a:t>apache2</a:t>
            </a:r>
          </a:p>
          <a:p>
            <a:r>
              <a:rPr lang="pt-BR" sz="1600" dirty="0"/>
              <a:t>Para parar e então iniciar o serviço novamente, digite: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systemctl</a:t>
            </a:r>
            <a:r>
              <a:rPr lang="pt-BR" sz="1600" b="1" i="1" dirty="0"/>
              <a:t> </a:t>
            </a:r>
            <a:r>
              <a:rPr lang="pt-BR" sz="1600" b="1" i="1" dirty="0" err="1"/>
              <a:t>restart</a:t>
            </a:r>
            <a:r>
              <a:rPr lang="pt-BR" sz="1600" b="1" i="1" dirty="0"/>
              <a:t> apache2 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58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01953" cy="3321050"/>
          </a:xfrm>
        </p:spPr>
        <p:txBody>
          <a:bodyPr/>
          <a:lstStyle/>
          <a:p>
            <a:r>
              <a:rPr lang="pt-BR" sz="1600" dirty="0" smtClean="0"/>
              <a:t>Se </a:t>
            </a:r>
            <a:r>
              <a:rPr lang="pt-BR" sz="1600" dirty="0"/>
              <a:t>você estiver simplesmente fazendo alterações de configuração, o Apache geralmente pode recarregar sem quedas na conexão. Para fazer isso, utilize este comando: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systemctl</a:t>
            </a:r>
            <a:r>
              <a:rPr lang="pt-BR" sz="1600" b="1" i="1" dirty="0"/>
              <a:t> </a:t>
            </a:r>
            <a:r>
              <a:rPr lang="pt-BR" sz="1600" b="1" i="1" dirty="0" err="1"/>
              <a:t>reload</a:t>
            </a:r>
            <a:r>
              <a:rPr lang="pt-BR" sz="1600" b="1" i="1" dirty="0"/>
              <a:t> </a:t>
            </a:r>
            <a:r>
              <a:rPr lang="pt-BR" sz="1600" b="1" i="1" dirty="0" smtClean="0"/>
              <a:t>apache2</a:t>
            </a:r>
          </a:p>
          <a:p>
            <a:r>
              <a:rPr lang="pt-BR" sz="1600" dirty="0"/>
              <a:t>Por padrão, o Apache está configurado para iniciar automaticamente quando o servidor for iniciado. Se isso não é o que você quer, desative este comportamento digitando: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systemctl</a:t>
            </a:r>
            <a:r>
              <a:rPr lang="pt-BR" sz="1600" b="1" i="1" dirty="0"/>
              <a:t> </a:t>
            </a:r>
            <a:r>
              <a:rPr lang="pt-BR" sz="1600" b="1" i="1" dirty="0" err="1"/>
              <a:t>disable</a:t>
            </a:r>
            <a:r>
              <a:rPr lang="pt-BR" sz="1600" b="1" i="1" dirty="0"/>
              <a:t> apache2 </a:t>
            </a:r>
            <a:endParaRPr lang="pt-BR" sz="1600" dirty="0"/>
          </a:p>
          <a:p>
            <a:r>
              <a:rPr lang="pt-BR" sz="1600" dirty="0"/>
              <a:t>Para reativar o serviço de inicialização no </a:t>
            </a:r>
            <a:r>
              <a:rPr lang="pt-BR" sz="1600" dirty="0" smtClean="0"/>
              <a:t>boot:</a:t>
            </a:r>
            <a:endParaRPr lang="pt-BR" sz="1600" dirty="0"/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systemctl</a:t>
            </a:r>
            <a:r>
              <a:rPr lang="pt-BR" sz="1600" b="1" i="1" dirty="0"/>
              <a:t> </a:t>
            </a:r>
            <a:r>
              <a:rPr lang="pt-BR" sz="1600" b="1" i="1" dirty="0" err="1"/>
              <a:t>enable</a:t>
            </a:r>
            <a:r>
              <a:rPr lang="pt-BR" sz="1600" b="1" i="1" dirty="0"/>
              <a:t> apache2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8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01953" cy="3321050"/>
          </a:xfrm>
        </p:spPr>
        <p:txBody>
          <a:bodyPr/>
          <a:lstStyle/>
          <a:p>
            <a:r>
              <a:rPr lang="pt-BR" sz="1600" b="1" dirty="0"/>
              <a:t>Passo 5 — Configurando Hosts Virtuais (Recomendado)</a:t>
            </a:r>
          </a:p>
          <a:p>
            <a:r>
              <a:rPr lang="pt-BR" sz="1600" dirty="0"/>
              <a:t>Ao usar o servidor Web Apache, você pode usar </a:t>
            </a:r>
            <a:r>
              <a:rPr lang="pt-BR" sz="1600" i="1" dirty="0"/>
              <a:t>hosts virtuais</a:t>
            </a:r>
            <a:r>
              <a:rPr lang="pt-BR" sz="1600" dirty="0"/>
              <a:t> </a:t>
            </a:r>
            <a:r>
              <a:rPr lang="pt-BR" sz="1600" dirty="0" smtClean="0"/>
              <a:t> </a:t>
            </a:r>
            <a:r>
              <a:rPr lang="pt-BR" sz="1600" dirty="0"/>
              <a:t>para encapsular detalhes de configuração e hospedar mais de um domínio de um único servidor. </a:t>
            </a:r>
            <a:endParaRPr lang="pt-BR" sz="1600" dirty="0" smtClean="0"/>
          </a:p>
          <a:p>
            <a:r>
              <a:rPr lang="pt-BR" sz="1600" dirty="0" smtClean="0"/>
              <a:t>Vamos </a:t>
            </a:r>
            <a:r>
              <a:rPr lang="pt-BR" sz="1600" dirty="0"/>
              <a:t>configurar um domínio chamado </a:t>
            </a:r>
            <a:r>
              <a:rPr lang="pt-BR" sz="1600" b="1" dirty="0" err="1"/>
              <a:t>your_domain</a:t>
            </a:r>
            <a:r>
              <a:rPr lang="pt-BR" sz="1600" dirty="0"/>
              <a:t>, mas você deve </a:t>
            </a:r>
            <a:r>
              <a:rPr lang="pt-BR" sz="1600" b="1" dirty="0"/>
              <a:t>substituí-lo por seu próprio nome de domínio</a:t>
            </a:r>
            <a:r>
              <a:rPr lang="pt-BR" sz="1600" dirty="0"/>
              <a:t>.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64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01953" cy="3321050"/>
          </a:xfrm>
        </p:spPr>
        <p:txBody>
          <a:bodyPr/>
          <a:lstStyle/>
          <a:p>
            <a:r>
              <a:rPr lang="pt-BR" sz="1600" dirty="0"/>
              <a:t>O Apache no Ubuntu 20.04 tem um bloco de servidor habilitado por padrão que está configurado para servir documentos do diretório /var/</a:t>
            </a:r>
            <a:r>
              <a:rPr lang="pt-BR" sz="1600" dirty="0" err="1"/>
              <a:t>www</a:t>
            </a:r>
            <a:r>
              <a:rPr lang="pt-BR" sz="1600" dirty="0"/>
              <a:t>/</a:t>
            </a:r>
            <a:r>
              <a:rPr lang="pt-BR" sz="1600" dirty="0" err="1"/>
              <a:t>html</a:t>
            </a:r>
            <a:r>
              <a:rPr lang="pt-BR" sz="1600" dirty="0"/>
              <a:t>. </a:t>
            </a:r>
            <a:endParaRPr lang="pt-BR" sz="1600" dirty="0" smtClean="0"/>
          </a:p>
          <a:p>
            <a:r>
              <a:rPr lang="pt-BR" sz="1600" dirty="0" smtClean="0"/>
              <a:t>Enquanto </a:t>
            </a:r>
            <a:r>
              <a:rPr lang="pt-BR" sz="1600" dirty="0"/>
              <a:t>isso funciona bem para um único site, ele pode tornar-se indevido se você estiver hospedando vários sites. </a:t>
            </a:r>
            <a:endParaRPr lang="pt-BR" sz="1600" dirty="0" smtClean="0"/>
          </a:p>
          <a:p>
            <a:r>
              <a:rPr lang="pt-BR" sz="1600" dirty="0" smtClean="0"/>
              <a:t>Ao </a:t>
            </a:r>
            <a:r>
              <a:rPr lang="pt-BR" sz="1600" dirty="0"/>
              <a:t>invés de modificar o /var/</a:t>
            </a:r>
            <a:r>
              <a:rPr lang="pt-BR" sz="1600" dirty="0" err="1"/>
              <a:t>www</a:t>
            </a:r>
            <a:r>
              <a:rPr lang="pt-BR" sz="1600" dirty="0"/>
              <a:t>/</a:t>
            </a:r>
            <a:r>
              <a:rPr lang="pt-BR" sz="1600" dirty="0" err="1"/>
              <a:t>html</a:t>
            </a:r>
            <a:r>
              <a:rPr lang="pt-BR" sz="1600" dirty="0"/>
              <a:t>, vamos criar uma estrutura de diretórios dentro do /var/</a:t>
            </a:r>
            <a:r>
              <a:rPr lang="pt-BR" sz="1600" dirty="0" err="1"/>
              <a:t>www</a:t>
            </a:r>
            <a:r>
              <a:rPr lang="pt-BR" sz="1600" dirty="0"/>
              <a:t> para um site </a:t>
            </a:r>
            <a:r>
              <a:rPr lang="pt-BR" sz="1600" b="1" dirty="0" err="1"/>
              <a:t>your_domain</a:t>
            </a:r>
            <a:r>
              <a:rPr lang="pt-BR" sz="1600" dirty="0"/>
              <a:t>, deixando o /var/</a:t>
            </a:r>
            <a:r>
              <a:rPr lang="pt-BR" sz="1600" dirty="0" err="1"/>
              <a:t>www</a:t>
            </a:r>
            <a:r>
              <a:rPr lang="pt-BR" sz="1600" dirty="0"/>
              <a:t>/</a:t>
            </a:r>
            <a:r>
              <a:rPr lang="pt-BR" sz="1600" dirty="0" err="1"/>
              <a:t>html</a:t>
            </a:r>
            <a:r>
              <a:rPr lang="pt-BR" sz="1600" dirty="0"/>
              <a:t> no lugar como o diretório padrão para ser exibido se um pedido de cliente não corresponder a nenhum outro site.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13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01953" cy="3321050"/>
          </a:xfrm>
        </p:spPr>
        <p:txBody>
          <a:bodyPr/>
          <a:lstStyle/>
          <a:p>
            <a:r>
              <a:rPr lang="pt-BR" sz="1600" dirty="0"/>
              <a:t>Crie o diretório para o </a:t>
            </a:r>
            <a:r>
              <a:rPr lang="pt-BR" sz="1600" b="1" dirty="0" err="1"/>
              <a:t>your_domain</a:t>
            </a:r>
            <a:r>
              <a:rPr lang="pt-BR" sz="1600" dirty="0"/>
              <a:t> como segue: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mkdir</a:t>
            </a:r>
            <a:r>
              <a:rPr lang="pt-BR" sz="1600" b="1" i="1" dirty="0"/>
              <a:t> /var/</a:t>
            </a:r>
            <a:r>
              <a:rPr lang="pt-BR" sz="1600" b="1" i="1" dirty="0" err="1"/>
              <a:t>www</a:t>
            </a:r>
            <a:r>
              <a:rPr lang="pt-BR" sz="1600" b="1" i="1" dirty="0"/>
              <a:t>/</a:t>
            </a:r>
            <a:r>
              <a:rPr lang="pt-BR" sz="1600" b="1" i="1" dirty="0" err="1"/>
              <a:t>your_domain</a:t>
            </a:r>
            <a:r>
              <a:rPr lang="pt-BR" sz="1600" b="1" i="1" dirty="0"/>
              <a:t> </a:t>
            </a:r>
          </a:p>
          <a:p>
            <a:r>
              <a:rPr lang="pt-BR" sz="1600" dirty="0" smtClean="0"/>
              <a:t>Em </a:t>
            </a:r>
            <a:r>
              <a:rPr lang="pt-BR" sz="1600" dirty="0"/>
              <a:t>seguida, atribua a propriedade do diretório com a variável de ambiente $USER: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chown</a:t>
            </a:r>
            <a:r>
              <a:rPr lang="pt-BR" sz="1600" b="1" i="1" dirty="0"/>
              <a:t> -R $USER:$USER /var/</a:t>
            </a:r>
            <a:r>
              <a:rPr lang="pt-BR" sz="1600" b="1" i="1" dirty="0" err="1"/>
              <a:t>www</a:t>
            </a:r>
            <a:r>
              <a:rPr lang="pt-BR" sz="1600" b="1" i="1" dirty="0"/>
              <a:t>/</a:t>
            </a:r>
            <a:r>
              <a:rPr lang="pt-BR" sz="1600" b="1" i="1" dirty="0" err="1"/>
              <a:t>your_domain</a:t>
            </a:r>
            <a:r>
              <a:rPr lang="pt-BR" sz="1600" b="1" i="1" dirty="0"/>
              <a:t> </a:t>
            </a:r>
            <a:endParaRPr lang="pt-BR" sz="1600" dirty="0"/>
          </a:p>
          <a:p>
            <a:r>
              <a:rPr lang="pt-BR" sz="1600" dirty="0"/>
              <a:t>As permissões dos seus web roots devem estar corretas se você não tiver modificado seu valor de </a:t>
            </a:r>
            <a:r>
              <a:rPr lang="pt-BR" sz="1600" dirty="0" err="1"/>
              <a:t>umask</a:t>
            </a:r>
            <a:r>
              <a:rPr lang="pt-BR" sz="1600" dirty="0"/>
              <a:t>, que define permissões padrão de arquivos. 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600" dirty="0"/>
              <a:t>Para garantir que suas permissões estejam corretas e permitam que o proprietário leia, escreva e execute os arquivos, enquanto concede apenas permissões de leitura e execução para grupos e outros, você pode digitar o seguinte comando</a:t>
            </a:r>
            <a:r>
              <a:rPr lang="pt-BR" sz="1600" dirty="0" smtClean="0"/>
              <a:t>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chmod</a:t>
            </a:r>
            <a:r>
              <a:rPr lang="pt-BR" sz="1600" b="1" i="1" dirty="0"/>
              <a:t> -R 755 /var/</a:t>
            </a:r>
            <a:r>
              <a:rPr lang="pt-BR" sz="1600" b="1" i="1" dirty="0" err="1"/>
              <a:t>www</a:t>
            </a:r>
            <a:r>
              <a:rPr lang="pt-BR" sz="1600" b="1" i="1" dirty="0"/>
              <a:t>/</a:t>
            </a:r>
            <a:r>
              <a:rPr lang="pt-BR" sz="1600" b="1" i="1" dirty="0" err="1"/>
              <a:t>your_domain</a:t>
            </a:r>
            <a:r>
              <a:rPr lang="pt-BR" sz="1600" b="1" i="1" dirty="0"/>
              <a:t> </a:t>
            </a:r>
          </a:p>
          <a:p>
            <a:r>
              <a:rPr lang="pt-BR" sz="1600" dirty="0" smtClean="0"/>
              <a:t>A </a:t>
            </a:r>
            <a:r>
              <a:rPr lang="pt-BR" sz="1600" dirty="0"/>
              <a:t>seguir, crie uma página de amostra index.html utilizando o nano ou seu editor favorito: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smtClean="0"/>
              <a:t>nano /var/</a:t>
            </a:r>
            <a:r>
              <a:rPr lang="pt-BR" sz="1600" b="1" i="1" dirty="0" err="1" smtClean="0"/>
              <a:t>www</a:t>
            </a:r>
            <a:r>
              <a:rPr lang="pt-BR" sz="1600" b="1" i="1" dirty="0" smtClean="0"/>
              <a:t>/</a:t>
            </a:r>
            <a:r>
              <a:rPr lang="pt-BR" sz="1600" b="1" i="1" dirty="0" err="1" smtClean="0"/>
              <a:t>your_domain</a:t>
            </a:r>
            <a:r>
              <a:rPr lang="pt-BR" sz="1600" b="1" i="1" dirty="0" smtClean="0"/>
              <a:t>/index.html </a:t>
            </a:r>
            <a:endParaRPr lang="pt-BR" sz="1600" b="1" i="1" dirty="0"/>
          </a:p>
          <a:p>
            <a:r>
              <a:rPr lang="pt-BR" sz="1600" dirty="0" smtClean="0"/>
              <a:t>Dentro</a:t>
            </a:r>
            <a:r>
              <a:rPr lang="pt-BR" sz="1600" dirty="0"/>
              <a:t>, adicione </a:t>
            </a:r>
            <a:r>
              <a:rPr lang="pt-BR" sz="1600" dirty="0" smtClean="0"/>
              <a:t>o conteúdo HTML</a:t>
            </a:r>
            <a:r>
              <a:rPr lang="pt-BR" sz="1600" dirty="0"/>
              <a:t>:</a:t>
            </a:r>
          </a:p>
          <a:p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21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en-US" sz="1600" dirty="0" smtClean="0"/>
              <a:t>&lt;</a:t>
            </a:r>
            <a:r>
              <a:rPr lang="en-US" sz="1600" dirty="0"/>
              <a:t>html&gt; </a:t>
            </a:r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head&gt; </a:t>
            </a:r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title&gt;Welcome to </a:t>
            </a:r>
            <a:r>
              <a:rPr lang="en-US" sz="1600" dirty="0" err="1"/>
              <a:t>Your_domain</a:t>
            </a:r>
            <a:r>
              <a:rPr lang="en-US" sz="1600" dirty="0"/>
              <a:t>!&lt;/title&gt; </a:t>
            </a:r>
            <a:endParaRPr lang="en-US" sz="1600" dirty="0" smtClean="0"/>
          </a:p>
          <a:p>
            <a:r>
              <a:rPr lang="en-US" sz="1600" dirty="0" smtClean="0"/>
              <a:t>&lt;/</a:t>
            </a:r>
            <a:r>
              <a:rPr lang="en-US" sz="1600" dirty="0"/>
              <a:t>head&gt; </a:t>
            </a:r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body&gt; </a:t>
            </a:r>
            <a:endParaRPr lang="en-US" sz="1600" dirty="0" smtClean="0"/>
          </a:p>
          <a:p>
            <a:r>
              <a:rPr lang="en-US" sz="1600" dirty="0" smtClean="0"/>
              <a:t>&lt;</a:t>
            </a:r>
            <a:r>
              <a:rPr lang="en-US" sz="1600" dirty="0"/>
              <a:t>h1&gt;Success! The </a:t>
            </a:r>
            <a:r>
              <a:rPr lang="en-US" sz="1600" dirty="0" err="1"/>
              <a:t>your_domain</a:t>
            </a:r>
            <a:r>
              <a:rPr lang="en-US" sz="1600" dirty="0"/>
              <a:t> virtual host is working!&lt;/h1&gt; </a:t>
            </a:r>
            <a:endParaRPr lang="en-US" sz="1600" dirty="0" smtClean="0"/>
          </a:p>
          <a:p>
            <a:r>
              <a:rPr lang="en-US" sz="1600" dirty="0" smtClean="0"/>
              <a:t>&lt;/</a:t>
            </a:r>
            <a:r>
              <a:rPr lang="en-US" sz="1600" dirty="0"/>
              <a:t>body&gt; </a:t>
            </a:r>
            <a:endParaRPr lang="en-US" sz="1600" dirty="0" smtClean="0"/>
          </a:p>
          <a:p>
            <a:r>
              <a:rPr lang="en-US" sz="1600" dirty="0" smtClean="0"/>
              <a:t>&lt;/</a:t>
            </a:r>
            <a:r>
              <a:rPr lang="en-US" sz="1600" dirty="0"/>
              <a:t>html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  <a:p>
            <a:r>
              <a:rPr lang="pt-BR" sz="1600" b="1" i="1" dirty="0"/>
              <a:t>Salve e feche o arquivo quando você terminar</a:t>
            </a:r>
            <a:r>
              <a:rPr lang="pt-BR" sz="1600" b="1" i="1" dirty="0" smtClean="0"/>
              <a:t>.</a:t>
            </a:r>
            <a:endParaRPr lang="pt-BR" sz="1600" b="1" i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9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600" dirty="0"/>
              <a:t>Para que o Apache sirva este conteúdo, é necessário criar um arquivo de host virtual com as diretivas corretas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Em </a:t>
            </a:r>
            <a:r>
              <a:rPr lang="pt-BR" sz="1600" dirty="0"/>
              <a:t>vez de modificar o arquivo de configuração padrão localizado em /</a:t>
            </a:r>
            <a:r>
              <a:rPr lang="pt-BR" sz="1600" dirty="0" err="1"/>
              <a:t>etc</a:t>
            </a:r>
            <a:r>
              <a:rPr lang="pt-BR" sz="1600" dirty="0"/>
              <a:t>/apache2/sites-</a:t>
            </a:r>
            <a:r>
              <a:rPr lang="pt-BR" sz="1600" dirty="0" err="1"/>
              <a:t>available</a:t>
            </a:r>
            <a:r>
              <a:rPr lang="pt-BR" sz="1600" dirty="0"/>
              <a:t>/000-default.conf diretamente, vamos criar um novo em </a:t>
            </a:r>
            <a:r>
              <a:rPr lang="pt-BR" sz="1600" dirty="0" smtClean="0"/>
              <a:t>/</a:t>
            </a:r>
            <a:r>
              <a:rPr lang="pt-BR" sz="1600" dirty="0" err="1"/>
              <a:t>etc</a:t>
            </a:r>
            <a:r>
              <a:rPr lang="pt-BR" sz="1600" dirty="0"/>
              <a:t>/apache2/sites-</a:t>
            </a:r>
            <a:r>
              <a:rPr lang="pt-BR" sz="1600" dirty="0" err="1"/>
              <a:t>available</a:t>
            </a:r>
            <a:r>
              <a:rPr lang="pt-BR" sz="1600" dirty="0"/>
              <a:t>/</a:t>
            </a:r>
            <a:r>
              <a:rPr lang="pt-BR" sz="1600" dirty="0" err="1"/>
              <a:t>your_domain.conf</a:t>
            </a:r>
            <a:r>
              <a:rPr lang="pt-BR" sz="1600" dirty="0"/>
              <a:t>:</a:t>
            </a:r>
          </a:p>
          <a:p>
            <a:r>
              <a:rPr lang="pt-BR" sz="1600" b="1" i="1" dirty="0" err="1" smtClean="0"/>
              <a:t>sudo</a:t>
            </a:r>
            <a:r>
              <a:rPr lang="pt-BR" sz="1600" b="1" i="1" dirty="0" smtClean="0"/>
              <a:t> nano /</a:t>
            </a:r>
            <a:r>
              <a:rPr lang="pt-BR" sz="1600" b="1" i="1" dirty="0" err="1" smtClean="0"/>
              <a:t>etc</a:t>
            </a:r>
            <a:r>
              <a:rPr lang="pt-BR" sz="1600" b="1" i="1" dirty="0" smtClean="0"/>
              <a:t>/apache2/sites-</a:t>
            </a:r>
            <a:r>
              <a:rPr lang="pt-BR" sz="1600" b="1" i="1" dirty="0" err="1" smtClean="0"/>
              <a:t>available</a:t>
            </a:r>
            <a:r>
              <a:rPr lang="pt-BR" sz="1600" b="1" i="1" dirty="0" smtClean="0"/>
              <a:t>/</a:t>
            </a:r>
            <a:r>
              <a:rPr lang="pt-BR" sz="1600" b="1" i="1" dirty="0" err="1" smtClean="0"/>
              <a:t>your_domain.conf</a:t>
            </a:r>
            <a:endParaRPr lang="pt-BR" sz="1600" b="1" i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1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O servidor HTTP Apache é o servidor Web mais amplamente usado no mundo. </a:t>
            </a:r>
            <a:endParaRPr lang="pt-BR" sz="1600" dirty="0" smtClean="0"/>
          </a:p>
          <a:p>
            <a:r>
              <a:rPr lang="pt-BR" sz="1600" dirty="0" smtClean="0"/>
              <a:t>Ele </a:t>
            </a:r>
            <a:r>
              <a:rPr lang="pt-BR" sz="1600" dirty="0"/>
              <a:t>fornece muitas características poderosas, incluindo módulos carregáveis dinamicamente, suporte robusto de mídia e uma integração extensa com outros softwares populares.</a:t>
            </a:r>
          </a:p>
          <a:p>
            <a:r>
              <a:rPr lang="pt-BR" sz="1600" dirty="0" smtClean="0"/>
              <a:t>Vamos instalar </a:t>
            </a:r>
            <a:r>
              <a:rPr lang="pt-BR" sz="1600" dirty="0"/>
              <a:t>um servidor web Apache </a:t>
            </a:r>
            <a:r>
              <a:rPr lang="pt-BR" sz="1600" dirty="0" smtClean="0"/>
              <a:t>no </a:t>
            </a:r>
            <a:r>
              <a:rPr lang="pt-BR" sz="1600" dirty="0"/>
              <a:t>servidor Ubuntu 20.04.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500" dirty="0"/>
              <a:t>Cole no seguinte bloco de configuração, que é similar ao padrão, mas atualizado para nosso novo diretório e nome de domínio</a:t>
            </a:r>
            <a:r>
              <a:rPr lang="pt-BR" sz="1500" dirty="0" smtClean="0"/>
              <a:t>:</a:t>
            </a:r>
          </a:p>
          <a:p>
            <a:r>
              <a:rPr lang="en-US" sz="1500" dirty="0" smtClean="0"/>
              <a:t>&lt;</a:t>
            </a:r>
            <a:r>
              <a:rPr lang="en-US" sz="1500" dirty="0" err="1"/>
              <a:t>VirtualHost</a:t>
            </a:r>
            <a:r>
              <a:rPr lang="en-US" sz="1500" dirty="0"/>
              <a:t> *:80&gt;</a:t>
            </a:r>
            <a:r>
              <a:rPr lang="en-US" sz="1500" dirty="0"/>
              <a:t> </a:t>
            </a:r>
            <a:endParaRPr lang="en-US" sz="1500" dirty="0" smtClean="0"/>
          </a:p>
          <a:p>
            <a:r>
              <a:rPr lang="en-US" sz="1500" dirty="0" smtClean="0"/>
              <a:t>     </a:t>
            </a:r>
            <a:r>
              <a:rPr lang="en-US" sz="1500" dirty="0" err="1" smtClean="0"/>
              <a:t>ServerAdmin</a:t>
            </a:r>
            <a:r>
              <a:rPr lang="en-US" sz="1500" dirty="0" smtClean="0"/>
              <a:t> </a:t>
            </a:r>
            <a:r>
              <a:rPr lang="en-US" sz="1500" dirty="0" err="1" smtClean="0"/>
              <a:t>webmaster@localhost</a:t>
            </a:r>
            <a:endParaRPr lang="en-US" sz="1500" dirty="0" smtClean="0"/>
          </a:p>
          <a:p>
            <a:r>
              <a:rPr lang="en-US" sz="1500" dirty="0" smtClean="0"/>
              <a:t>     </a:t>
            </a:r>
            <a:r>
              <a:rPr lang="en-US" sz="1500" dirty="0" err="1" smtClean="0"/>
              <a:t>ServerName</a:t>
            </a:r>
            <a:r>
              <a:rPr lang="en-US" sz="1500" dirty="0" smtClean="0"/>
              <a:t> </a:t>
            </a:r>
            <a:r>
              <a:rPr lang="en-US" sz="1500" dirty="0" err="1"/>
              <a:t>your_domain</a:t>
            </a:r>
            <a:r>
              <a:rPr lang="en-US" sz="1500" dirty="0"/>
              <a:t> </a:t>
            </a:r>
            <a:endParaRPr lang="en-US" sz="1500" dirty="0" smtClean="0"/>
          </a:p>
          <a:p>
            <a:r>
              <a:rPr lang="en-US" sz="1500" dirty="0" smtClean="0"/>
              <a:t>     </a:t>
            </a:r>
            <a:r>
              <a:rPr lang="en-US" sz="1500" dirty="0" err="1" smtClean="0"/>
              <a:t>ServerAlias</a:t>
            </a:r>
            <a:r>
              <a:rPr lang="en-US" sz="1500" dirty="0" smtClean="0"/>
              <a:t> www.yourdomain </a:t>
            </a:r>
          </a:p>
          <a:p>
            <a:r>
              <a:rPr lang="en-US" sz="1500" dirty="0" smtClean="0"/>
              <a:t>     </a:t>
            </a:r>
            <a:r>
              <a:rPr lang="en-US" sz="1500" dirty="0" err="1" smtClean="0"/>
              <a:t>DocumentRoot</a:t>
            </a:r>
            <a:r>
              <a:rPr lang="en-US" sz="1500" dirty="0" smtClean="0"/>
              <a:t> </a:t>
            </a:r>
            <a:r>
              <a:rPr lang="en-US" sz="1500" dirty="0"/>
              <a:t>/</a:t>
            </a:r>
            <a:r>
              <a:rPr lang="en-US" sz="1500" dirty="0" err="1"/>
              <a:t>var</a:t>
            </a:r>
            <a:r>
              <a:rPr lang="en-US" sz="1500" dirty="0"/>
              <a:t>/www/</a:t>
            </a:r>
            <a:r>
              <a:rPr lang="en-US" sz="1500" dirty="0" err="1"/>
              <a:t>your_domain</a:t>
            </a:r>
            <a:r>
              <a:rPr lang="en-US" sz="1500" dirty="0"/>
              <a:t> </a:t>
            </a:r>
            <a:endParaRPr lang="en-US" sz="1500" dirty="0" smtClean="0"/>
          </a:p>
          <a:p>
            <a:r>
              <a:rPr lang="en-US" sz="1500" dirty="0" smtClean="0"/>
              <a:t>     </a:t>
            </a:r>
            <a:r>
              <a:rPr lang="en-US" sz="1500" dirty="0" err="1" smtClean="0"/>
              <a:t>ErrorLog</a:t>
            </a:r>
            <a:r>
              <a:rPr lang="en-US" sz="1500" dirty="0" smtClean="0"/>
              <a:t> </a:t>
            </a:r>
            <a:r>
              <a:rPr lang="en-US" sz="1500" dirty="0"/>
              <a:t>${APACHE_LOG_DIR}/error.log </a:t>
            </a:r>
            <a:endParaRPr lang="en-US" sz="1500" dirty="0" smtClean="0"/>
          </a:p>
          <a:p>
            <a:r>
              <a:rPr lang="en-US" sz="1500" dirty="0" smtClean="0"/>
              <a:t>     </a:t>
            </a:r>
            <a:r>
              <a:rPr lang="en-US" sz="1500" dirty="0" err="1" smtClean="0"/>
              <a:t>CustomLog</a:t>
            </a:r>
            <a:r>
              <a:rPr lang="en-US" sz="1500" dirty="0" smtClean="0"/>
              <a:t> </a:t>
            </a:r>
            <a:r>
              <a:rPr lang="en-US" sz="1500" dirty="0"/>
              <a:t>${APACHE_LOG_DIR}/access.log combined </a:t>
            </a:r>
            <a:endParaRPr lang="en-US" sz="1500" dirty="0" smtClean="0"/>
          </a:p>
          <a:p>
            <a:r>
              <a:rPr lang="en-US" sz="1500" dirty="0" smtClean="0"/>
              <a:t>&lt;/</a:t>
            </a:r>
            <a:r>
              <a:rPr lang="en-US" sz="1500" dirty="0" err="1"/>
              <a:t>VirtualHost</a:t>
            </a:r>
            <a:r>
              <a:rPr lang="en-US" sz="1500" dirty="0"/>
              <a:t>&gt;</a:t>
            </a:r>
            <a:endParaRPr lang="pt-BR" sz="1500" b="1" i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6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600" dirty="0"/>
              <a:t>Note que atualizamos o </a:t>
            </a:r>
            <a:r>
              <a:rPr lang="pt-BR" sz="1600" dirty="0" err="1"/>
              <a:t>DocumentRoot</a:t>
            </a:r>
            <a:r>
              <a:rPr lang="pt-BR" sz="1600" dirty="0"/>
              <a:t> para nosso novo diretório e o </a:t>
            </a:r>
            <a:r>
              <a:rPr lang="pt-BR" sz="1600" dirty="0" err="1"/>
              <a:t>ServerAdmin</a:t>
            </a:r>
            <a:r>
              <a:rPr lang="pt-BR" sz="1600" dirty="0"/>
              <a:t> para um e-mail que o administrador do site </a:t>
            </a:r>
            <a:r>
              <a:rPr lang="pt-BR" sz="1600" b="1" dirty="0" err="1"/>
              <a:t>your_domain</a:t>
            </a:r>
            <a:r>
              <a:rPr lang="pt-BR" sz="1600" dirty="0"/>
              <a:t> pode acessar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Também </a:t>
            </a:r>
            <a:r>
              <a:rPr lang="pt-BR" sz="1600" dirty="0"/>
              <a:t>adicionamos duas </a:t>
            </a:r>
            <a:r>
              <a:rPr lang="pt-BR" sz="1600" dirty="0" smtClean="0"/>
              <a:t>diretivas: o</a:t>
            </a:r>
            <a:r>
              <a:rPr lang="pt-BR" sz="1600" dirty="0"/>
              <a:t> </a:t>
            </a:r>
            <a:r>
              <a:rPr lang="pt-BR" sz="1600" dirty="0" err="1" smtClean="0"/>
              <a:t>ServerName</a:t>
            </a:r>
            <a:r>
              <a:rPr lang="pt-BR" sz="1600" dirty="0" smtClean="0"/>
              <a:t>, que </a:t>
            </a:r>
            <a:r>
              <a:rPr lang="pt-BR" sz="1600" dirty="0"/>
              <a:t>estabelece o domínio base que deve corresponder e essa definição de host virtual, e o </a:t>
            </a:r>
            <a:r>
              <a:rPr lang="pt-BR" sz="1600" dirty="0" err="1"/>
              <a:t>ServerAlias</a:t>
            </a:r>
            <a:r>
              <a:rPr lang="pt-BR" sz="1600" dirty="0"/>
              <a:t>, que define nomes adicionais que devem corresponder como se fossem o nome base.</a:t>
            </a:r>
          </a:p>
          <a:p>
            <a:r>
              <a:rPr lang="pt-BR" sz="1600" dirty="0"/>
              <a:t>Salve e feche o arquivo quando você terminar.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5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560" dirty="0" smtClean="0"/>
              <a:t>Vamos habilitar o arquivo com a ferramenta a2ensite:</a:t>
            </a:r>
          </a:p>
          <a:p>
            <a:r>
              <a:rPr lang="pt-BR" sz="1560" b="1" i="1" dirty="0" err="1" smtClean="0"/>
              <a:t>sudo</a:t>
            </a:r>
            <a:r>
              <a:rPr lang="pt-BR" sz="1560" b="1" i="1" dirty="0" smtClean="0"/>
              <a:t> a2ensite </a:t>
            </a:r>
            <a:r>
              <a:rPr lang="pt-BR" sz="1560" b="1" i="1" dirty="0" err="1" smtClean="0"/>
              <a:t>your_domain.conf</a:t>
            </a:r>
            <a:r>
              <a:rPr lang="pt-BR" sz="1560" b="1" i="1" dirty="0" smtClean="0"/>
              <a:t> </a:t>
            </a:r>
          </a:p>
          <a:p>
            <a:r>
              <a:rPr lang="pt-BR" sz="1560" dirty="0" smtClean="0"/>
              <a:t>Desabilite o site padrão definido em 000-default.conf:</a:t>
            </a:r>
          </a:p>
          <a:p>
            <a:r>
              <a:rPr lang="pt-BR" sz="1560" b="1" i="1" dirty="0" err="1" smtClean="0"/>
              <a:t>sudo</a:t>
            </a:r>
            <a:r>
              <a:rPr lang="pt-BR" sz="1560" b="1" i="1" dirty="0" smtClean="0"/>
              <a:t> a2dissite 000-default.conf </a:t>
            </a:r>
          </a:p>
          <a:p>
            <a:r>
              <a:rPr lang="pt-BR" sz="1560" dirty="0" smtClean="0"/>
              <a:t>Em seguida, vamos testar à procura de erros de configuração:</a:t>
            </a:r>
          </a:p>
          <a:p>
            <a:r>
              <a:rPr lang="pt-BR" sz="1560" b="1" i="1" dirty="0" err="1" smtClean="0"/>
              <a:t>sudo</a:t>
            </a:r>
            <a:r>
              <a:rPr lang="pt-BR" sz="1560" b="1" i="1" dirty="0" smtClean="0"/>
              <a:t> apache2ctl </a:t>
            </a:r>
            <a:r>
              <a:rPr lang="pt-BR" sz="1560" b="1" i="1" dirty="0" err="1" smtClean="0"/>
              <a:t>configtest</a:t>
            </a:r>
            <a:r>
              <a:rPr lang="pt-BR" sz="1560" b="1" i="1" dirty="0" smtClean="0"/>
              <a:t> </a:t>
            </a:r>
          </a:p>
          <a:p>
            <a:r>
              <a:rPr lang="pt-BR" sz="1560" dirty="0" smtClean="0"/>
              <a:t>Você deve receber a seguinte saída:</a:t>
            </a:r>
          </a:p>
          <a:p>
            <a:r>
              <a:rPr lang="pt-BR" sz="1560" dirty="0" smtClean="0"/>
              <a:t>Output</a:t>
            </a:r>
          </a:p>
          <a:p>
            <a:r>
              <a:rPr lang="pt-BR" sz="1560" dirty="0" err="1" smtClean="0"/>
              <a:t>Syntax</a:t>
            </a:r>
            <a:r>
              <a:rPr lang="pt-BR" sz="1560" dirty="0" smtClean="0"/>
              <a:t> OK</a:t>
            </a:r>
            <a:endParaRPr lang="pt-BR" sz="156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78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600" dirty="0"/>
              <a:t>Reinicie o Apache para implementar as suas alterações:</a:t>
            </a:r>
          </a:p>
          <a:p>
            <a:r>
              <a:rPr lang="pt-BR" sz="1600" dirty="0" err="1"/>
              <a:t>sudo</a:t>
            </a:r>
            <a:r>
              <a:rPr lang="pt-BR" sz="1600" dirty="0"/>
              <a:t> </a:t>
            </a:r>
            <a:r>
              <a:rPr lang="pt-BR" sz="1600" dirty="0" err="1"/>
              <a:t>systemctl</a:t>
            </a:r>
            <a:r>
              <a:rPr lang="pt-BR" sz="1600" dirty="0"/>
              <a:t> </a:t>
            </a:r>
            <a:r>
              <a:rPr lang="pt-BR" sz="1600" dirty="0" err="1"/>
              <a:t>restart</a:t>
            </a:r>
            <a:r>
              <a:rPr lang="pt-BR" sz="1600" dirty="0"/>
              <a:t> apache2 </a:t>
            </a:r>
          </a:p>
          <a:p>
            <a:r>
              <a:rPr lang="pt-BR" sz="1600" dirty="0" smtClean="0"/>
              <a:t>O </a:t>
            </a:r>
            <a:r>
              <a:rPr lang="pt-BR" sz="1600" dirty="0"/>
              <a:t>Apache agora deve estar atendendo seu nome de domínio. </a:t>
            </a:r>
            <a:endParaRPr lang="pt-BR" sz="1600" dirty="0" smtClean="0"/>
          </a:p>
          <a:p>
            <a:r>
              <a:rPr lang="pt-BR" sz="1600" dirty="0" smtClean="0"/>
              <a:t>Você </a:t>
            </a:r>
            <a:r>
              <a:rPr lang="pt-BR" sz="1600" dirty="0"/>
              <a:t>pode testar isso navegando para http://your_domain, onde você deve ver algo assim: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27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600" dirty="0"/>
              <a:t>/var/</a:t>
            </a:r>
            <a:r>
              <a:rPr lang="pt-BR" sz="1600" dirty="0" err="1"/>
              <a:t>www</a:t>
            </a:r>
            <a:r>
              <a:rPr lang="pt-BR" sz="1600" dirty="0"/>
              <a:t>/</a:t>
            </a:r>
            <a:r>
              <a:rPr lang="pt-BR" sz="1600" dirty="0" err="1"/>
              <a:t>html</a:t>
            </a:r>
            <a:r>
              <a:rPr lang="pt-BR" sz="1600" dirty="0"/>
              <a:t>: O conteúdo Web em si, que por padrão apenas consiste na página Apache padrão que você viu antes, é servido do diretório /var/</a:t>
            </a:r>
            <a:r>
              <a:rPr lang="pt-BR" sz="1600" dirty="0" err="1"/>
              <a:t>www</a:t>
            </a:r>
            <a:r>
              <a:rPr lang="pt-BR" sz="1600" dirty="0"/>
              <a:t>/</a:t>
            </a:r>
            <a:r>
              <a:rPr lang="pt-BR" sz="1600" dirty="0" err="1"/>
              <a:t>html</a:t>
            </a:r>
            <a:r>
              <a:rPr lang="pt-BR" sz="1600" dirty="0" smtClean="0"/>
              <a:t>.</a:t>
            </a:r>
          </a:p>
          <a:p>
            <a:r>
              <a:rPr lang="pt-BR" sz="1600" dirty="0" smtClean="0"/>
              <a:t> </a:t>
            </a:r>
            <a:r>
              <a:rPr lang="pt-BR" sz="1600" dirty="0"/>
              <a:t>Isso pode ser alterado mudando os arquivos de configuração do Apache.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23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600" b="1" dirty="0"/>
              <a:t>Configuração do Servidor</a:t>
            </a:r>
          </a:p>
          <a:p>
            <a:r>
              <a:rPr lang="pt-BR" sz="1600" b="1" dirty="0"/>
              <a:t>/</a:t>
            </a:r>
            <a:r>
              <a:rPr lang="pt-BR" sz="1600" b="1" dirty="0" err="1"/>
              <a:t>etc</a:t>
            </a:r>
            <a:r>
              <a:rPr lang="pt-BR" sz="1600" b="1" dirty="0"/>
              <a:t>/apache2</a:t>
            </a:r>
            <a:r>
              <a:rPr lang="pt-BR" sz="1600" dirty="0"/>
              <a:t>: o diretório de configuração do Apache. Todos os arquivos de configuração do Apache residem aqui.</a:t>
            </a:r>
          </a:p>
          <a:p>
            <a:r>
              <a:rPr lang="pt-BR" sz="1600" dirty="0"/>
              <a:t>/</a:t>
            </a:r>
            <a:r>
              <a:rPr lang="pt-BR" sz="1600" b="1" dirty="0" err="1"/>
              <a:t>etc</a:t>
            </a:r>
            <a:r>
              <a:rPr lang="pt-BR" sz="1600" b="1" dirty="0"/>
              <a:t>/apache2/apache2.conf</a:t>
            </a:r>
            <a:r>
              <a:rPr lang="pt-BR" sz="1600" dirty="0"/>
              <a:t>: O arquivo de configuração principal do Apache. Isso pode ser modificado para fazer alterações na configuração global do Apache. Este arquivo é o responsável por carregar muitos dos outros arquivos no diretório de configuração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11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550" b="1" dirty="0"/>
              <a:t>Configuração do Servidor</a:t>
            </a:r>
          </a:p>
          <a:p>
            <a:r>
              <a:rPr lang="pt-BR" sz="1550" b="1" dirty="0" smtClean="0"/>
              <a:t>/</a:t>
            </a:r>
            <a:r>
              <a:rPr lang="pt-BR" sz="1550" b="1" dirty="0" err="1"/>
              <a:t>etc</a:t>
            </a:r>
            <a:r>
              <a:rPr lang="pt-BR" sz="1550" b="1" dirty="0"/>
              <a:t>/apache2/</a:t>
            </a:r>
            <a:r>
              <a:rPr lang="pt-BR" sz="1550" b="1" dirty="0" err="1"/>
              <a:t>ports.conf</a:t>
            </a:r>
            <a:r>
              <a:rPr lang="pt-BR" sz="1550" dirty="0"/>
              <a:t>: Este arquivo especifica as portas nas quais o Apache irá escutar. Por padrão, o Apache escuta na porta 80 e adicionalmente escuta na porta 443 quando um módulo que fornece capacidades SSL está </a:t>
            </a:r>
            <a:r>
              <a:rPr lang="pt-BR" sz="1550" dirty="0" smtClean="0"/>
              <a:t>ativo.</a:t>
            </a:r>
            <a:endParaRPr lang="pt-BR" sz="1550" b="1" dirty="0" smtClean="0"/>
          </a:p>
          <a:p>
            <a:r>
              <a:rPr lang="pt-BR" sz="1550" b="1" dirty="0" smtClean="0"/>
              <a:t>/</a:t>
            </a:r>
            <a:r>
              <a:rPr lang="pt-BR" sz="1550" b="1" dirty="0" err="1" smtClean="0"/>
              <a:t>etc</a:t>
            </a:r>
            <a:r>
              <a:rPr lang="pt-BR" sz="1550" b="1" dirty="0" smtClean="0"/>
              <a:t>/apache2/sites-</a:t>
            </a:r>
            <a:r>
              <a:rPr lang="pt-BR" sz="1550" b="1" dirty="0" err="1" smtClean="0"/>
              <a:t>available</a:t>
            </a:r>
            <a:r>
              <a:rPr lang="pt-BR" sz="1550" b="1" dirty="0" smtClean="0"/>
              <a:t>/</a:t>
            </a:r>
            <a:r>
              <a:rPr lang="pt-BR" sz="1550" dirty="0" smtClean="0"/>
              <a:t>: O diretório onde hosts virtuais de cada site podem ser armazenados. O Apache não usará os arquivos de configuração encontrados neste diretório a menos que estejam ligados ao diretório sites-</a:t>
            </a:r>
            <a:r>
              <a:rPr lang="pt-BR" sz="1550" dirty="0" err="1" smtClean="0"/>
              <a:t>enabled</a:t>
            </a:r>
            <a:r>
              <a:rPr lang="pt-BR" sz="1550" dirty="0" smtClean="0"/>
              <a:t>. Normalmente, todas as configurações de bloco do servidor são feitas neste diretório e então habilitadas ligando-as ao outro diretório com o comando a2ensite.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48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600" b="1" dirty="0"/>
              <a:t>Configuração do Servidor</a:t>
            </a:r>
          </a:p>
          <a:p>
            <a:r>
              <a:rPr lang="pt-BR" sz="1600" b="1" dirty="0" smtClean="0"/>
              <a:t>/</a:t>
            </a:r>
            <a:r>
              <a:rPr lang="pt-BR" sz="1600" b="1" dirty="0" err="1"/>
              <a:t>etc</a:t>
            </a:r>
            <a:r>
              <a:rPr lang="pt-BR" sz="1600" b="1" dirty="0"/>
              <a:t>/apache2/sites-</a:t>
            </a:r>
            <a:r>
              <a:rPr lang="pt-BR" sz="1600" b="1" dirty="0" err="1"/>
              <a:t>enabled</a:t>
            </a:r>
            <a:r>
              <a:rPr lang="pt-BR" sz="1600" b="1" dirty="0"/>
              <a:t>/: </a:t>
            </a:r>
            <a:r>
              <a:rPr lang="pt-BR" sz="1600" dirty="0"/>
              <a:t>O diretório onde hosts virtuais habilitados de cada site são armazenados. Normalmente, eles são criados ligando arquivos de configuração encontrados no diretório sites-</a:t>
            </a:r>
            <a:r>
              <a:rPr lang="pt-BR" sz="1600" dirty="0" err="1"/>
              <a:t>available</a:t>
            </a:r>
            <a:r>
              <a:rPr lang="pt-BR" sz="1600" dirty="0"/>
              <a:t> com o a2ensite. O Apache lê os arquivos de configuração e links encontrados neste diretório quando inicia ou recarrega para compilar uma configuração completa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6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600" b="1" dirty="0"/>
              <a:t>Configuração do Servidor</a:t>
            </a:r>
          </a:p>
          <a:p>
            <a:r>
              <a:rPr lang="pt-BR" sz="1600" b="1" dirty="0" smtClean="0"/>
              <a:t>/</a:t>
            </a:r>
            <a:r>
              <a:rPr lang="pt-BR" sz="1600" b="1" dirty="0" err="1"/>
              <a:t>etc</a:t>
            </a:r>
            <a:r>
              <a:rPr lang="pt-BR" sz="1600" b="1" dirty="0"/>
              <a:t>/apache2/</a:t>
            </a:r>
            <a:r>
              <a:rPr lang="pt-BR" sz="1600" b="1" dirty="0" err="1"/>
              <a:t>conf-available</a:t>
            </a:r>
            <a:r>
              <a:rPr lang="pt-BR" sz="1600" b="1" dirty="0"/>
              <a:t>/, /</a:t>
            </a:r>
            <a:r>
              <a:rPr lang="pt-BR" sz="1600" b="1" dirty="0" err="1"/>
              <a:t>etc</a:t>
            </a:r>
            <a:r>
              <a:rPr lang="pt-BR" sz="1600" b="1" dirty="0"/>
              <a:t>/apache2/</a:t>
            </a:r>
            <a:r>
              <a:rPr lang="pt-BR" sz="1600" b="1" dirty="0" err="1"/>
              <a:t>conf-enabled</a:t>
            </a:r>
            <a:r>
              <a:rPr lang="pt-BR" sz="1600" dirty="0"/>
              <a:t>/: Estes diretórios têm a mesma relação que os diretórios sites-</a:t>
            </a:r>
            <a:r>
              <a:rPr lang="pt-BR" sz="1600" dirty="0" err="1"/>
              <a:t>available</a:t>
            </a:r>
            <a:r>
              <a:rPr lang="pt-BR" sz="1600" dirty="0"/>
              <a:t> e sites-</a:t>
            </a:r>
            <a:r>
              <a:rPr lang="pt-BR" sz="1600" dirty="0" err="1"/>
              <a:t>enabled</a:t>
            </a:r>
            <a:r>
              <a:rPr lang="pt-BR" sz="1600" dirty="0"/>
              <a:t>, mas são usados para armazenar fragmentos de configuração que não pertencem em um host virtual. Arquivos no diretório </a:t>
            </a:r>
            <a:r>
              <a:rPr lang="pt-BR" sz="1600" dirty="0" err="1"/>
              <a:t>conf-available</a:t>
            </a:r>
            <a:r>
              <a:rPr lang="pt-BR" sz="1600" dirty="0"/>
              <a:t> podem ser habilitados com o comando a2enconf e desabilitados com o comando a2disconf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600" b="1" dirty="0"/>
              <a:t>Configuração do Servidor</a:t>
            </a:r>
          </a:p>
          <a:p>
            <a:r>
              <a:rPr lang="pt-BR" sz="1600" b="1" dirty="0" smtClean="0"/>
              <a:t>/</a:t>
            </a:r>
            <a:r>
              <a:rPr lang="pt-BR" sz="1600" b="1" dirty="0" err="1"/>
              <a:t>etc</a:t>
            </a:r>
            <a:r>
              <a:rPr lang="pt-BR" sz="1600" b="1" dirty="0"/>
              <a:t>/apache2/</a:t>
            </a:r>
            <a:r>
              <a:rPr lang="pt-BR" sz="1600" b="1" dirty="0" err="1"/>
              <a:t>mods-available</a:t>
            </a:r>
            <a:r>
              <a:rPr lang="pt-BR" sz="1600" b="1" dirty="0"/>
              <a:t>/, /</a:t>
            </a:r>
            <a:r>
              <a:rPr lang="pt-BR" sz="1600" b="1" dirty="0" err="1"/>
              <a:t>etc</a:t>
            </a:r>
            <a:r>
              <a:rPr lang="pt-BR" sz="1600" b="1" dirty="0"/>
              <a:t>/apache2/</a:t>
            </a:r>
            <a:r>
              <a:rPr lang="pt-BR" sz="1600" b="1" dirty="0" err="1"/>
              <a:t>mod-enabled</a:t>
            </a:r>
            <a:r>
              <a:rPr lang="pt-BR" sz="1600" b="1" dirty="0"/>
              <a:t>/</a:t>
            </a:r>
            <a:r>
              <a:rPr lang="pt-BR" sz="1600" dirty="0"/>
              <a:t>: Estes diretórios contêm os módulos disponíveis e habilitados, respectivamente. Arquivos com final .</a:t>
            </a:r>
            <a:r>
              <a:rPr lang="pt-BR" sz="1600" dirty="0" err="1"/>
              <a:t>load</a:t>
            </a:r>
            <a:r>
              <a:rPr lang="pt-BR" sz="1600" dirty="0"/>
              <a:t> contêm fragmentos para carregar módulos específicos, enquanto os arquivos com final .</a:t>
            </a:r>
            <a:r>
              <a:rPr lang="pt-BR" sz="1600" dirty="0" err="1"/>
              <a:t>conf</a:t>
            </a:r>
            <a:r>
              <a:rPr lang="pt-BR" sz="1600" dirty="0"/>
              <a:t> contêm a configuração para esses módulos. Módulos podem ser habilitados e desabilitados utilizando os comandos a2enmod e a2dismod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15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O Apache está disponível dentro dos repositórios </a:t>
            </a:r>
            <a:r>
              <a:rPr lang="pt-BR" sz="1600" dirty="0" smtClean="0"/>
              <a:t>padrões </a:t>
            </a:r>
            <a:r>
              <a:rPr lang="pt-BR" sz="1600" dirty="0"/>
              <a:t>de </a:t>
            </a:r>
            <a:r>
              <a:rPr lang="pt-BR" sz="1600" dirty="0" smtClean="0"/>
              <a:t>softwares </a:t>
            </a:r>
            <a:r>
              <a:rPr lang="pt-BR" sz="1600" dirty="0"/>
              <a:t>do Ubuntu, possibilitando que ele seja instalado utilizando ferramentas convencionais de gerenciamento de pacotes.</a:t>
            </a:r>
          </a:p>
          <a:p>
            <a:r>
              <a:rPr lang="pt-BR" sz="1600" dirty="0"/>
              <a:t>Vamos começar atualizando o índice de pacotes local para refletir as últimas alterações do </a:t>
            </a:r>
            <a:r>
              <a:rPr lang="pt-BR" sz="1600" dirty="0" err="1"/>
              <a:t>upstream</a:t>
            </a:r>
            <a:r>
              <a:rPr lang="pt-BR" sz="1600" dirty="0"/>
              <a:t>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apt</a:t>
            </a:r>
            <a:r>
              <a:rPr lang="pt-BR" sz="1600" b="1" i="1" dirty="0"/>
              <a:t> </a:t>
            </a:r>
            <a:r>
              <a:rPr lang="pt-BR" sz="1600" b="1" i="1" dirty="0" err="1"/>
              <a:t>update</a:t>
            </a:r>
            <a:r>
              <a:rPr lang="pt-BR" sz="1600" b="1" i="1" dirty="0"/>
              <a:t> </a:t>
            </a:r>
          </a:p>
          <a:p>
            <a:r>
              <a:rPr lang="pt-BR" sz="1600" dirty="0" smtClean="0"/>
              <a:t>Então</a:t>
            </a:r>
            <a:r>
              <a:rPr lang="pt-BR" sz="1600" dirty="0"/>
              <a:t>, instale o pacote apache2: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apt</a:t>
            </a:r>
            <a:r>
              <a:rPr lang="pt-BR" sz="1600" b="1" i="1" dirty="0"/>
              <a:t> </a:t>
            </a:r>
            <a:r>
              <a:rPr lang="pt-BR" sz="1600" b="1" i="1" dirty="0" err="1"/>
              <a:t>install</a:t>
            </a:r>
            <a:r>
              <a:rPr lang="pt-BR" sz="1600" b="1" i="1" dirty="0"/>
              <a:t> apache2 </a:t>
            </a:r>
          </a:p>
          <a:p>
            <a:r>
              <a:rPr lang="pt-BR" sz="1600" dirty="0" smtClean="0"/>
              <a:t>Após </a:t>
            </a:r>
            <a:r>
              <a:rPr lang="pt-BR" sz="1600" dirty="0"/>
              <a:t>confirmar a instalação, o </a:t>
            </a:r>
            <a:r>
              <a:rPr lang="pt-BR" sz="1600" dirty="0" err="1"/>
              <a:t>apt</a:t>
            </a:r>
            <a:r>
              <a:rPr lang="pt-BR" sz="1600" dirty="0"/>
              <a:t> irá instalar o Apache e todas as dependências necessárias.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90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78153" cy="3321050"/>
          </a:xfrm>
        </p:spPr>
        <p:txBody>
          <a:bodyPr/>
          <a:lstStyle/>
          <a:p>
            <a:r>
              <a:rPr lang="pt-BR" sz="1600" b="1" dirty="0" smtClean="0"/>
              <a:t>Registros </a:t>
            </a:r>
            <a:r>
              <a:rPr lang="pt-BR" sz="1600" b="1" dirty="0"/>
              <a:t>do Servidor</a:t>
            </a:r>
          </a:p>
          <a:p>
            <a:r>
              <a:rPr lang="pt-BR" sz="1600" b="1" dirty="0"/>
              <a:t>/var/log/apache2/access.log</a:t>
            </a:r>
            <a:r>
              <a:rPr lang="pt-BR" sz="1600" dirty="0"/>
              <a:t>: Por padrão, cada solicitação feita para seu servidor é gravada neste arquivo de registro a menos que o Apache esteja configurado para fazer de outro modo.</a:t>
            </a:r>
          </a:p>
          <a:p>
            <a:r>
              <a:rPr lang="pt-BR" sz="1600" b="1" dirty="0"/>
              <a:t>/var/log/apache2/error.log</a:t>
            </a:r>
            <a:r>
              <a:rPr lang="pt-BR" sz="1600" dirty="0"/>
              <a:t>: Por padrão, todos os erros são gravados neste arquivo. A diretiva </a:t>
            </a:r>
            <a:r>
              <a:rPr lang="pt-BR" sz="1600" dirty="0" err="1"/>
              <a:t>LogLevel</a:t>
            </a:r>
            <a:r>
              <a:rPr lang="pt-BR" sz="1600" dirty="0"/>
              <a:t> na configuração do Apache especifica quanto detalhe os registros de erros irão conter.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8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b="1" dirty="0"/>
              <a:t>Passo 2 — Ajustando o Firewall</a:t>
            </a:r>
          </a:p>
          <a:p>
            <a:r>
              <a:rPr lang="pt-BR" sz="1600" dirty="0"/>
              <a:t>Antes de testar o Apache, é necessário modificar as configurações do firewall para permitir o acesso externo às portas Web padrão. </a:t>
            </a:r>
            <a:endParaRPr lang="pt-BR" sz="1600" dirty="0" smtClean="0"/>
          </a:p>
          <a:p>
            <a:r>
              <a:rPr lang="pt-BR" sz="1600" dirty="0" smtClean="0"/>
              <a:t>Durante </a:t>
            </a:r>
            <a:r>
              <a:rPr lang="pt-BR" sz="1600" dirty="0"/>
              <a:t>a instalação, o Apache registra-se com o UFW para fornecer alguns perfis de aplicativo que podem ser usados para habilitar ou desabilitar o acesso ao Apache através do firewall.</a:t>
            </a:r>
          </a:p>
          <a:p>
            <a:r>
              <a:rPr lang="pt-BR" sz="1600" dirty="0"/>
              <a:t>Liste os perfis de aplicativo </a:t>
            </a:r>
            <a:r>
              <a:rPr lang="pt-BR" sz="1600" dirty="0" err="1"/>
              <a:t>ufw</a:t>
            </a:r>
            <a:r>
              <a:rPr lang="pt-BR" sz="1600" dirty="0"/>
              <a:t> digitando: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ufw</a:t>
            </a:r>
            <a:r>
              <a:rPr lang="pt-BR" sz="1600" b="1" i="1" dirty="0"/>
              <a:t> </a:t>
            </a:r>
            <a:r>
              <a:rPr lang="pt-BR" sz="1600" b="1" i="1" dirty="0" err="1"/>
              <a:t>app</a:t>
            </a:r>
            <a:r>
              <a:rPr lang="pt-BR" sz="1600" b="1" i="1" dirty="0"/>
              <a:t> </a:t>
            </a:r>
            <a:r>
              <a:rPr lang="pt-BR" sz="1600" b="1" i="1" dirty="0" err="1"/>
              <a:t>list</a:t>
            </a:r>
            <a:r>
              <a:rPr lang="pt-BR" sz="1600" b="1" i="1" dirty="0"/>
              <a:t> </a:t>
            </a:r>
          </a:p>
          <a:p>
            <a:r>
              <a:rPr lang="pt-BR" sz="1600" dirty="0" smtClean="0"/>
              <a:t>Você receberá uma lista dos perfis de aplicações: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54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 smtClean="0"/>
              <a:t>Output</a:t>
            </a:r>
          </a:p>
          <a:p>
            <a:r>
              <a:rPr lang="pt-BR" sz="1600" dirty="0" err="1" smtClean="0"/>
              <a:t>Available</a:t>
            </a:r>
            <a:r>
              <a:rPr lang="pt-BR" sz="1600" dirty="0" smtClean="0"/>
              <a:t> </a:t>
            </a:r>
            <a:r>
              <a:rPr lang="pt-BR" sz="1600" dirty="0" err="1" smtClean="0"/>
              <a:t>applications</a:t>
            </a:r>
            <a:r>
              <a:rPr lang="pt-BR" sz="1600" dirty="0" smtClean="0"/>
              <a:t>: </a:t>
            </a:r>
          </a:p>
          <a:p>
            <a:r>
              <a:rPr lang="pt-BR" sz="1600" i="1" dirty="0" smtClean="0"/>
              <a:t>Apache </a:t>
            </a:r>
          </a:p>
          <a:p>
            <a:r>
              <a:rPr lang="pt-BR" sz="1600" i="1" dirty="0" smtClean="0"/>
              <a:t>Apache </a:t>
            </a:r>
            <a:r>
              <a:rPr lang="pt-BR" sz="1600" i="1" dirty="0" err="1" smtClean="0"/>
              <a:t>Full</a:t>
            </a:r>
            <a:r>
              <a:rPr lang="pt-BR" sz="1600" i="1" dirty="0" smtClean="0"/>
              <a:t> </a:t>
            </a:r>
          </a:p>
          <a:p>
            <a:r>
              <a:rPr lang="pt-BR" sz="1600" i="1" dirty="0" smtClean="0"/>
              <a:t>Apache </a:t>
            </a:r>
            <a:r>
              <a:rPr lang="pt-BR" sz="1600" i="1" dirty="0" err="1" smtClean="0"/>
              <a:t>Secure</a:t>
            </a:r>
            <a:r>
              <a:rPr lang="pt-BR" sz="1600" i="1" dirty="0" smtClean="0"/>
              <a:t> </a:t>
            </a:r>
          </a:p>
          <a:p>
            <a:r>
              <a:rPr lang="pt-BR" sz="1600" i="1" dirty="0" err="1" smtClean="0"/>
              <a:t>OpenSSH</a:t>
            </a:r>
            <a:endParaRPr lang="pt-BR" sz="1600" i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9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3" y="1554163"/>
            <a:ext cx="4501952" cy="3321050"/>
          </a:xfrm>
        </p:spPr>
        <p:txBody>
          <a:bodyPr/>
          <a:lstStyle/>
          <a:p>
            <a:r>
              <a:rPr lang="pt-BR" sz="1600" dirty="0"/>
              <a:t>Como indicado pela saída, há três perfis disponíveis para o Apache:</a:t>
            </a:r>
          </a:p>
          <a:p>
            <a:r>
              <a:rPr lang="pt-BR" sz="1600" b="1" dirty="0"/>
              <a:t>Apache</a:t>
            </a:r>
            <a:r>
              <a:rPr lang="pt-BR" sz="1600" dirty="0"/>
              <a:t>: Este perfil abre apenas a porta 80 (normal, tráfego Web não criptografado)</a:t>
            </a:r>
          </a:p>
          <a:p>
            <a:r>
              <a:rPr lang="pt-BR" sz="1600" b="1" dirty="0"/>
              <a:t>Apache </a:t>
            </a:r>
            <a:r>
              <a:rPr lang="pt-BR" sz="1600" b="1" dirty="0" err="1"/>
              <a:t>Full</a:t>
            </a:r>
            <a:r>
              <a:rPr lang="pt-BR" sz="1600" b="1" dirty="0"/>
              <a:t>:</a:t>
            </a:r>
            <a:r>
              <a:rPr lang="pt-BR" sz="1600" dirty="0"/>
              <a:t> Este perfil abre ambas as portas 80 (normal, tráfego Web não criptografado) e 443 (tráfego TLS/SSL criptografado)</a:t>
            </a:r>
          </a:p>
          <a:p>
            <a:r>
              <a:rPr lang="pt-BR" sz="1600" b="1" dirty="0"/>
              <a:t>Apache </a:t>
            </a:r>
            <a:r>
              <a:rPr lang="pt-BR" sz="1600" b="1" dirty="0" err="1"/>
              <a:t>Secure</a:t>
            </a:r>
            <a:r>
              <a:rPr lang="pt-BR" sz="1600" dirty="0"/>
              <a:t>: Este perfil abre apenas a porta 443 (tráfego TLS/SSL criptografado)</a:t>
            </a:r>
          </a:p>
          <a:p>
            <a:r>
              <a:rPr lang="pt-BR" sz="1600" dirty="0"/>
              <a:t>É recomendável que habilite o perfil mais restritivo que ainda assim permitirá o tráfego que você </a:t>
            </a:r>
            <a:r>
              <a:rPr lang="pt-BR" sz="1600" dirty="0" smtClean="0"/>
              <a:t>configurou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438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01953" cy="3321050"/>
          </a:xfrm>
        </p:spPr>
        <p:txBody>
          <a:bodyPr/>
          <a:lstStyle/>
          <a:p>
            <a:r>
              <a:rPr lang="pt-BR" sz="1600" dirty="0" smtClean="0"/>
              <a:t>Como </a:t>
            </a:r>
            <a:r>
              <a:rPr lang="pt-BR" sz="1600" dirty="0"/>
              <a:t>ainda não configurou o SSL para seu </a:t>
            </a:r>
            <a:r>
              <a:rPr lang="pt-BR" sz="1600" dirty="0" smtClean="0"/>
              <a:t>servidor, </a:t>
            </a:r>
            <a:r>
              <a:rPr lang="pt-BR" sz="1600" dirty="0"/>
              <a:t>nós precisaremos apenas permitir o tráfego na porta 80: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ufw</a:t>
            </a:r>
            <a:r>
              <a:rPr lang="pt-BR" sz="1600" b="1" i="1" dirty="0"/>
              <a:t> </a:t>
            </a:r>
            <a:r>
              <a:rPr lang="pt-BR" sz="1600" b="1" i="1" dirty="0" err="1"/>
              <a:t>allow</a:t>
            </a:r>
            <a:r>
              <a:rPr lang="pt-BR" sz="1600" b="1" i="1" dirty="0"/>
              <a:t> </a:t>
            </a:r>
            <a:r>
              <a:rPr lang="pt-BR" sz="1600" b="1" i="1" dirty="0" smtClean="0"/>
              <a:t>'Apache‘</a:t>
            </a:r>
          </a:p>
          <a:p>
            <a:r>
              <a:rPr lang="pt-BR" sz="1600" dirty="0"/>
              <a:t>Você pode verificar a mudança digitando: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ufw</a:t>
            </a:r>
            <a:r>
              <a:rPr lang="pt-BR" sz="1600" b="1" i="1" dirty="0"/>
              <a:t> status </a:t>
            </a:r>
          </a:p>
          <a:p>
            <a:r>
              <a:rPr lang="pt-BR" sz="1600" dirty="0" smtClean="0"/>
              <a:t>A </a:t>
            </a:r>
            <a:r>
              <a:rPr lang="pt-BR" sz="1600" dirty="0"/>
              <a:t>saída fornecerá uma lista de tráfego </a:t>
            </a:r>
            <a:r>
              <a:rPr lang="pt-BR" sz="1600" dirty="0" smtClean="0"/>
              <a:t>HTTP:</a:t>
            </a:r>
            <a:endParaRPr lang="pt-BR" sz="1600" dirty="0"/>
          </a:p>
          <a:p>
            <a:r>
              <a:rPr lang="pt-BR" sz="1600" dirty="0"/>
              <a:t>Output</a:t>
            </a:r>
          </a:p>
          <a:p>
            <a:r>
              <a:rPr lang="pt-BR" sz="1600" dirty="0"/>
              <a:t>Status: </a:t>
            </a:r>
            <a:r>
              <a:rPr lang="pt-BR" sz="1600" dirty="0" smtClean="0"/>
              <a:t> </a:t>
            </a:r>
            <a:r>
              <a:rPr lang="pt-BR" sz="1600" dirty="0" err="1" smtClean="0"/>
              <a:t>active</a:t>
            </a:r>
            <a:r>
              <a:rPr lang="pt-BR" sz="1600" dirty="0" smtClean="0"/>
              <a:t> </a:t>
            </a:r>
          </a:p>
          <a:p>
            <a:r>
              <a:rPr lang="pt-BR" sz="1600" dirty="0" err="1" smtClean="0"/>
              <a:t>To</a:t>
            </a:r>
            <a:r>
              <a:rPr lang="pt-BR" sz="1600" dirty="0" smtClean="0"/>
              <a:t> 		</a:t>
            </a:r>
            <a:r>
              <a:rPr lang="pt-BR" sz="1600" dirty="0" err="1" smtClean="0"/>
              <a:t>Action</a:t>
            </a:r>
            <a:r>
              <a:rPr lang="pt-BR" sz="1600" dirty="0" smtClean="0"/>
              <a:t> 	</a:t>
            </a:r>
            <a:r>
              <a:rPr lang="pt-BR" sz="1600" dirty="0" err="1" smtClean="0"/>
              <a:t>From</a:t>
            </a:r>
            <a:r>
              <a:rPr lang="pt-BR" sz="1600" dirty="0" smtClean="0"/>
              <a:t> </a:t>
            </a:r>
          </a:p>
          <a:p>
            <a:r>
              <a:rPr lang="pt-BR" sz="1600" dirty="0" smtClean="0"/>
              <a:t>Apache 	ALLOW 	</a:t>
            </a:r>
            <a:r>
              <a:rPr lang="pt-BR" sz="1600" dirty="0" err="1" smtClean="0"/>
              <a:t>Anywhere</a:t>
            </a:r>
            <a:endParaRPr lang="pt-BR" sz="1600" i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546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01953" cy="3321050"/>
          </a:xfrm>
        </p:spPr>
        <p:txBody>
          <a:bodyPr/>
          <a:lstStyle/>
          <a:p>
            <a:r>
              <a:rPr lang="pt-BR" sz="1600" b="1" dirty="0"/>
              <a:t>Verificando seu Servidor Web</a:t>
            </a:r>
          </a:p>
          <a:p>
            <a:r>
              <a:rPr lang="pt-BR" sz="1600" dirty="0"/>
              <a:t>No final do processo de instalação, o Ubuntu 20.04 inicia o Apache. O servidor Web já deve estar em funcionamento.</a:t>
            </a:r>
          </a:p>
          <a:p>
            <a:r>
              <a:rPr lang="pt-BR" sz="1600" dirty="0"/>
              <a:t>Verifique com o sistema </a:t>
            </a:r>
            <a:r>
              <a:rPr lang="pt-BR" sz="1600" dirty="0" err="1"/>
              <a:t>init</a:t>
            </a:r>
            <a:r>
              <a:rPr lang="pt-BR" sz="1600" dirty="0"/>
              <a:t> </a:t>
            </a:r>
            <a:r>
              <a:rPr lang="pt-BR" sz="1600" dirty="0" err="1"/>
              <a:t>systemd</a:t>
            </a:r>
            <a:r>
              <a:rPr lang="pt-BR" sz="1600" dirty="0"/>
              <a:t> para garantir que o serviço esteja funcionando digitando:</a:t>
            </a:r>
          </a:p>
          <a:p>
            <a:r>
              <a:rPr lang="pt-BR" sz="1600" b="1" i="1" dirty="0" err="1"/>
              <a:t>sudo</a:t>
            </a:r>
            <a:r>
              <a:rPr lang="pt-BR" sz="1600" b="1" i="1" dirty="0"/>
              <a:t> </a:t>
            </a:r>
            <a:r>
              <a:rPr lang="pt-BR" sz="1600" b="1" i="1" dirty="0" err="1"/>
              <a:t>systemctl</a:t>
            </a:r>
            <a:r>
              <a:rPr lang="pt-BR" sz="1600" b="1" i="1" dirty="0"/>
              <a:t> status apache2 </a:t>
            </a:r>
          </a:p>
          <a:p>
            <a:r>
              <a:rPr lang="pt-BR" sz="1600" dirty="0" smtClean="0"/>
              <a:t>Output</a:t>
            </a:r>
            <a:endParaRPr lang="pt-BR" sz="1600" dirty="0"/>
          </a:p>
          <a:p>
            <a:r>
              <a:rPr lang="pt-BR" sz="1600" dirty="0"/>
              <a:t>● apache2.service - The Apache HTTP Server </a:t>
            </a:r>
            <a:r>
              <a:rPr lang="pt-BR" sz="1600" dirty="0" err="1"/>
              <a:t>Loaded</a:t>
            </a:r>
            <a:r>
              <a:rPr lang="pt-BR" sz="1600" dirty="0"/>
              <a:t>: </a:t>
            </a:r>
            <a:r>
              <a:rPr lang="pt-BR" sz="1600" dirty="0" err="1" smtClean="0"/>
              <a:t>loaded</a:t>
            </a:r>
            <a:endParaRPr lang="pt-BR" sz="1600" i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1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574872" y="1554163"/>
            <a:ext cx="4501953" cy="3321050"/>
          </a:xfrm>
        </p:spPr>
        <p:txBody>
          <a:bodyPr/>
          <a:lstStyle/>
          <a:p>
            <a:r>
              <a:rPr lang="pt-BR" sz="1600" dirty="0"/>
              <a:t>Como confirmado por esta saída, o serviço foi iniciado com sucesso. No entanto, a melhor maneira de testar isso é solicitando uma página do Apache.</a:t>
            </a:r>
          </a:p>
          <a:p>
            <a:r>
              <a:rPr lang="pt-BR" sz="1600" dirty="0"/>
              <a:t>Você pode acessar a página de destino padrão do Apache para confirmar que o software está funcionando corretamente através do seu endereço IP: Se você não sabe o endereço IP do seu servidor, você pode obtê-lo de algumas maneiras diferentes a partir da linha de comando.</a:t>
            </a:r>
          </a:p>
          <a:p>
            <a:r>
              <a:rPr lang="pt-BR" sz="1600" dirty="0"/>
              <a:t>Tente digitar isso no </a:t>
            </a:r>
            <a:r>
              <a:rPr lang="pt-BR" sz="1600" dirty="0" err="1"/>
              <a:t>prompt</a:t>
            </a:r>
            <a:r>
              <a:rPr lang="pt-BR" sz="1600" dirty="0"/>
              <a:t> de comando do seu servidor:</a:t>
            </a:r>
          </a:p>
          <a:p>
            <a:r>
              <a:rPr lang="pt-BR" sz="1600" dirty="0" err="1"/>
              <a:t>hostname</a:t>
            </a:r>
            <a:r>
              <a:rPr lang="pt-BR" sz="1600" dirty="0"/>
              <a:t> </a:t>
            </a:r>
            <a:r>
              <a:rPr lang="pt-BR" sz="1600" dirty="0" smtClean="0"/>
              <a:t>-I</a:t>
            </a:r>
            <a:endParaRPr lang="pt-BR" sz="16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Linux - Ubuntu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Instalando e Configurando o Servidor Web - Apache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3076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2421" y="1658931"/>
            <a:ext cx="2919291" cy="218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5076825" y="1419225"/>
            <a:ext cx="3899426" cy="2840541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4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532003-9497-44BA-8184-0FBCE4DBAEAF}"/>
</file>

<file path=customXml/itemProps2.xml><?xml version="1.0" encoding="utf-8"?>
<ds:datastoreItem xmlns:ds="http://schemas.openxmlformats.org/officeDocument/2006/customXml" ds:itemID="{92543C39-50DE-4B59-8B1C-7E84E8429D75}"/>
</file>

<file path=customXml/itemProps3.xml><?xml version="1.0" encoding="utf-8"?>
<ds:datastoreItem xmlns:ds="http://schemas.openxmlformats.org/officeDocument/2006/customXml" ds:itemID="{E56D5315-6C34-4DDE-9598-5D259EAE0239}"/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1234</Words>
  <Application>Microsoft Office PowerPoint</Application>
  <PresentationFormat>Apresentação na tela (16:9)</PresentationFormat>
  <Paragraphs>172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Dosis</vt:lpstr>
      <vt:lpstr>Calibri</vt:lpstr>
      <vt:lpstr>Sniglet</vt:lpstr>
      <vt:lpstr>Friar template</vt:lpstr>
      <vt:lpstr>Servidor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21</cp:revision>
  <dcterms:modified xsi:type="dcterms:W3CDTF">2022-03-03T01:19:56Z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