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40"/>
  </p:notesMasterIdLst>
  <p:sldIdLst>
    <p:sldId id="256" r:id="rId5"/>
    <p:sldId id="350" r:id="rId6"/>
    <p:sldId id="357" r:id="rId7"/>
    <p:sldId id="385" r:id="rId8"/>
    <p:sldId id="379" r:id="rId9"/>
    <p:sldId id="360" r:id="rId10"/>
    <p:sldId id="361" r:id="rId11"/>
    <p:sldId id="381" r:id="rId12"/>
    <p:sldId id="387" r:id="rId13"/>
    <p:sldId id="384" r:id="rId14"/>
    <p:sldId id="382" r:id="rId15"/>
    <p:sldId id="383" r:id="rId16"/>
    <p:sldId id="386" r:id="rId17"/>
    <p:sldId id="378" r:id="rId18"/>
    <p:sldId id="380" r:id="rId19"/>
    <p:sldId id="366" r:id="rId20"/>
    <p:sldId id="367" r:id="rId21"/>
    <p:sldId id="396" r:id="rId22"/>
    <p:sldId id="362" r:id="rId23"/>
    <p:sldId id="363" r:id="rId24"/>
    <p:sldId id="364" r:id="rId25"/>
    <p:sldId id="388" r:id="rId26"/>
    <p:sldId id="375" r:id="rId27"/>
    <p:sldId id="376" r:id="rId28"/>
    <p:sldId id="377" r:id="rId29"/>
    <p:sldId id="392" r:id="rId30"/>
    <p:sldId id="391" r:id="rId31"/>
    <p:sldId id="389" r:id="rId32"/>
    <p:sldId id="390" r:id="rId33"/>
    <p:sldId id="393" r:id="rId34"/>
    <p:sldId id="394" r:id="rId35"/>
    <p:sldId id="395" r:id="rId36"/>
    <p:sldId id="397" r:id="rId37"/>
    <p:sldId id="398" r:id="rId38"/>
    <p:sldId id="278" r:id="rId39"/>
  </p:sldIdLst>
  <p:sldSz cx="9144000" cy="5143500" type="screen16x9"/>
  <p:notesSz cx="6858000" cy="9144000"/>
  <p:embeddedFontLst>
    <p:embeddedFont>
      <p:font typeface="Dosis" pitchFamily="2" charset="0"/>
      <p:regular r:id="rId41"/>
      <p:bold r:id="rId42"/>
    </p:embeddedFont>
    <p:embeddedFont>
      <p:font typeface="Sniglet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5E53-7F59-1B5D-794C-AD0E0F6A1A79}" v="1" dt="2024-11-04T13:25:24.324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6388" autoAdjust="0"/>
  </p:normalViewPr>
  <p:slideViewPr>
    <p:cSldViewPr>
      <p:cViewPr varScale="1">
        <p:scale>
          <a:sx n="79" d="100"/>
          <a:sy n="79" d="100"/>
        </p:scale>
        <p:origin x="118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ontiel" userId="S::rafael54098576@aluno.ms.senac.br::c005e832-c777-447e-a98b-fc45db16c64e" providerId="AD" clId="Web-{19B65E53-7F59-1B5D-794C-AD0E0F6A1A79}"/>
    <pc:docChg chg="modSld">
      <pc:chgData name="Rafael Montiel" userId="S::rafael54098576@aluno.ms.senac.br::c005e832-c777-447e-a98b-fc45db16c64e" providerId="AD" clId="Web-{19B65E53-7F59-1B5D-794C-AD0E0F6A1A79}" dt="2024-11-04T13:25:24.308" v="0" actId="20577"/>
      <pc:docMkLst>
        <pc:docMk/>
      </pc:docMkLst>
      <pc:sldChg chg="modSp">
        <pc:chgData name="Rafael Montiel" userId="S::rafael54098576@aluno.ms.senac.br::c005e832-c777-447e-a98b-fc45db16c64e" providerId="AD" clId="Web-{19B65E53-7F59-1B5D-794C-AD0E0F6A1A79}" dt="2024-11-04T13:25:24.308" v="0" actId="20577"/>
        <pc:sldMkLst>
          <pc:docMk/>
          <pc:sldMk cId="1099664371" sldId="363"/>
        </pc:sldMkLst>
        <pc:spChg chg="mod">
          <ac:chgData name="Rafael Montiel" userId="S::rafael54098576@aluno.ms.senac.br::c005e832-c777-447e-a98b-fc45db16c64e" providerId="AD" clId="Web-{19B65E53-7F59-1B5D-794C-AD0E0F6A1A79}" dt="2024-11-04T13:25:24.308" v="0" actId="20577"/>
          <ac:spMkLst>
            <pc:docMk/>
            <pc:sldMk cId="1099664371" sldId="36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HTML - Forms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O atributo </a:t>
            </a:r>
            <a:r>
              <a:rPr lang="pt-BR" sz="1600" dirty="0" err="1"/>
              <a:t>name</a:t>
            </a:r>
            <a:r>
              <a:rPr lang="pt-BR" sz="1600" dirty="0"/>
              <a:t> especifica o nome de um formulário.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É usado para fazer referência a elementos em um </a:t>
            </a:r>
            <a:r>
              <a:rPr lang="pt-BR" sz="1600" dirty="0" err="1"/>
              <a:t>JavaScript</a:t>
            </a:r>
            <a:r>
              <a:rPr lang="pt-BR" sz="1600" dirty="0"/>
              <a:t> ou para fazer referência a dados de formulário após o envio de um formulário.</a:t>
            </a:r>
          </a:p>
          <a:p>
            <a:pPr algn="l"/>
            <a:endParaRPr lang="pt-PT" sz="1600" dirty="0"/>
          </a:p>
          <a:p>
            <a:pPr algn="l"/>
            <a:r>
              <a:rPr lang="pt-PT" sz="1600" dirty="0"/>
              <a:t>Observe que cada campo de entrada deve ter um atributo de name a ser enviado.</a:t>
            </a:r>
          </a:p>
          <a:p>
            <a:pPr algn="l"/>
            <a:endParaRPr lang="pt-PT" sz="1600" dirty="0"/>
          </a:p>
          <a:p>
            <a:pPr algn="l"/>
            <a:r>
              <a:rPr lang="pt-PT" sz="1600" dirty="0"/>
              <a:t>Se o atributo name for omitido, o valor do campo de entrada não será enviado.</a:t>
            </a:r>
            <a:endParaRPr lang="pt-BR" sz="1600" i="1" dirty="0">
              <a:solidFill>
                <a:srgbClr val="FF0000"/>
              </a:solidFill>
            </a:endParaRPr>
          </a:p>
          <a:p>
            <a:pPr algn="just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O atributo </a:t>
            </a:r>
            <a:r>
              <a:rPr lang="pt-BR" sz="1600" dirty="0" err="1"/>
              <a:t>placeholder</a:t>
            </a:r>
            <a:r>
              <a:rPr lang="pt-BR" sz="1600" dirty="0"/>
              <a:t> especifica uma breve dica que descreve o valor esperado de um campo de entrada (por exemplo, um valor de amostra ou uma breve descrição do formato esperado).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dica curta é exibida no campo de entrada antes que o usuário insira um valor.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Nota: O atributo </a:t>
            </a:r>
            <a:r>
              <a:rPr lang="pt-BR" sz="1600" dirty="0" err="1"/>
              <a:t>placeholder</a:t>
            </a:r>
            <a:r>
              <a:rPr lang="pt-BR" sz="1600" dirty="0"/>
              <a:t> funciona com os seguintes tipos de entrada: texto, pesquisa, </a:t>
            </a:r>
            <a:r>
              <a:rPr lang="pt-BR" sz="1600" dirty="0" err="1"/>
              <a:t>url</a:t>
            </a:r>
            <a:r>
              <a:rPr lang="pt-BR" sz="1600" dirty="0"/>
              <a:t>, </a:t>
            </a:r>
            <a:r>
              <a:rPr lang="pt-BR" sz="1600" dirty="0" err="1"/>
              <a:t>tel</a:t>
            </a:r>
            <a:r>
              <a:rPr lang="pt-BR" sz="1600" dirty="0"/>
              <a:t>, email e senha.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26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err="1"/>
              <a:t>maxlength</a:t>
            </a:r>
            <a:r>
              <a:rPr lang="pt-BR" sz="1600" dirty="0"/>
              <a:t>=“5" </a:t>
            </a:r>
          </a:p>
          <a:p>
            <a:pPr algn="just"/>
            <a:r>
              <a:rPr lang="pt-BR" sz="1600" dirty="0"/>
              <a:t>size="10“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atributo size especifica a largura visível, em caracteres, de um elemento &lt;input&gt;.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Dica: Para especificar o número máximo de caracteres permitidos no elemento &lt;input&gt;, utilize o atributo </a:t>
            </a:r>
            <a:r>
              <a:rPr lang="pt-BR" sz="1600" dirty="0" err="1"/>
              <a:t>maxlength</a:t>
            </a:r>
            <a:r>
              <a:rPr lang="pt-BR" sz="1600" dirty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size 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maxsize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8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A </a:t>
            </a:r>
            <a:r>
              <a:rPr lang="pt-BR" sz="1600" dirty="0" err="1"/>
              <a:t>tag</a:t>
            </a:r>
            <a:r>
              <a:rPr lang="pt-BR" sz="1600" dirty="0"/>
              <a:t> &lt;</a:t>
            </a:r>
            <a:r>
              <a:rPr lang="pt-BR" sz="1600" dirty="0" err="1"/>
              <a:t>fieldset</a:t>
            </a:r>
            <a:r>
              <a:rPr lang="pt-BR" sz="1600" dirty="0"/>
              <a:t>&gt; é usada para agrupar elementos relacionados em um formulário.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&lt;</a:t>
            </a:r>
            <a:r>
              <a:rPr lang="pt-BR" sz="1600" dirty="0" err="1"/>
              <a:t>fieldset</a:t>
            </a:r>
            <a:r>
              <a:rPr lang="pt-BR" sz="1600" dirty="0"/>
              <a:t>&gt; desenha uma caixa ao redor dos elementos relacionados.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Dicas e notas</a:t>
            </a:r>
          </a:p>
          <a:p>
            <a:pPr algn="just"/>
            <a:r>
              <a:rPr lang="pt-BR" sz="1600" dirty="0"/>
              <a:t>Dica: A </a:t>
            </a:r>
            <a:r>
              <a:rPr lang="pt-BR" sz="1600" dirty="0" err="1"/>
              <a:t>tag</a:t>
            </a:r>
            <a:r>
              <a:rPr lang="pt-BR" sz="1600" dirty="0"/>
              <a:t> &lt;</a:t>
            </a:r>
            <a:r>
              <a:rPr lang="pt-BR" sz="1600" dirty="0" err="1"/>
              <a:t>legend</a:t>
            </a:r>
            <a:r>
              <a:rPr lang="pt-BR" sz="1600" dirty="0"/>
              <a:t>&gt; é usada para definir uma legenda para o &lt;</a:t>
            </a:r>
            <a:r>
              <a:rPr lang="pt-BR" sz="1600" dirty="0" err="1"/>
              <a:t>fieldset</a:t>
            </a:r>
            <a:r>
              <a:rPr lang="pt-BR" sz="1600" dirty="0"/>
              <a:t>&gt;elemento.</a:t>
            </a:r>
          </a:p>
          <a:p>
            <a:pPr algn="just"/>
            <a:r>
              <a:rPr lang="pt-BR" sz="1600" dirty="0"/>
              <a:t>É necessário fechar a </a:t>
            </a:r>
            <a:r>
              <a:rPr lang="pt-BR" sz="1600" dirty="0" err="1"/>
              <a:t>tag</a:t>
            </a:r>
            <a:r>
              <a:rPr lang="pt-BR" sz="1600" dirty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fieldset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1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Adicionalmente podemos obrigar o usuário a preencher os campos adicionando o item required no final do input.</a:t>
            </a: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&lt;input </a:t>
            </a:r>
            <a:r>
              <a:rPr lang="pt-BR" sz="1800" i="1" dirty="0" err="1">
                <a:solidFill>
                  <a:srgbClr val="FF0000"/>
                </a:solidFill>
              </a:rPr>
              <a:t>type</a:t>
            </a:r>
            <a:r>
              <a:rPr lang="pt-BR" sz="1800" i="1" dirty="0">
                <a:solidFill>
                  <a:srgbClr val="FF0000"/>
                </a:solidFill>
              </a:rPr>
              <a:t>="</a:t>
            </a:r>
            <a:r>
              <a:rPr lang="pt-BR" sz="1800" i="1" dirty="0" err="1">
                <a:solidFill>
                  <a:srgbClr val="FF0000"/>
                </a:solidFill>
              </a:rPr>
              <a:t>text</a:t>
            </a:r>
            <a:r>
              <a:rPr lang="pt-BR" sz="1800" i="1" dirty="0">
                <a:solidFill>
                  <a:srgbClr val="FF0000"/>
                </a:solidFill>
              </a:rPr>
              <a:t>" id="</a:t>
            </a:r>
            <a:r>
              <a:rPr lang="pt-BR" sz="1800" i="1" dirty="0" err="1">
                <a:solidFill>
                  <a:srgbClr val="FF0000"/>
                </a:solidFill>
              </a:rPr>
              <a:t>fname</a:t>
            </a:r>
            <a:r>
              <a:rPr lang="pt-BR" sz="1800" i="1" dirty="0">
                <a:solidFill>
                  <a:srgbClr val="FF0000"/>
                </a:solidFill>
              </a:rPr>
              <a:t>" </a:t>
            </a:r>
            <a:r>
              <a:rPr lang="pt-BR" sz="1800" i="1" dirty="0" err="1">
                <a:solidFill>
                  <a:srgbClr val="FF0000"/>
                </a:solidFill>
              </a:rPr>
              <a:t>name</a:t>
            </a:r>
            <a:r>
              <a:rPr lang="pt-BR" sz="1800" i="1" dirty="0">
                <a:solidFill>
                  <a:srgbClr val="FF0000"/>
                </a:solidFill>
              </a:rPr>
              <a:t>="</a:t>
            </a:r>
            <a:r>
              <a:rPr lang="pt-BR" sz="1800" i="1" dirty="0" err="1">
                <a:solidFill>
                  <a:srgbClr val="FF0000"/>
                </a:solidFill>
              </a:rPr>
              <a:t>fname</a:t>
            </a:r>
            <a:r>
              <a:rPr lang="pt-BR" sz="1800" i="1" dirty="0">
                <a:solidFill>
                  <a:srgbClr val="FF0000"/>
                </a:solidFill>
              </a:rPr>
              <a:t>“ </a:t>
            </a:r>
            <a:r>
              <a:rPr lang="pt-BR" sz="1800" b="1" i="1" dirty="0" err="1">
                <a:solidFill>
                  <a:srgbClr val="FF0000"/>
                </a:solidFill>
              </a:rPr>
              <a:t>required</a:t>
            </a:r>
            <a:r>
              <a:rPr lang="pt-BR" sz="1800" i="1" dirty="0">
                <a:solidFill>
                  <a:srgbClr val="FF0000"/>
                </a:solidFill>
              </a:rPr>
              <a:t>&gt;&lt;</a:t>
            </a:r>
            <a:r>
              <a:rPr lang="pt-BR" sz="1800" i="1" dirty="0" err="1">
                <a:solidFill>
                  <a:srgbClr val="FF0000"/>
                </a:solidFill>
              </a:rPr>
              <a:t>br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5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</a:t>
            </a:r>
            <a:r>
              <a:rPr lang="pt-BR" sz="1600" dirty="0" err="1"/>
              <a:t>value</a:t>
            </a:r>
            <a:r>
              <a:rPr lang="pt-BR" sz="1600" dirty="0"/>
              <a:t> é a informação que será enviado ao </a:t>
            </a:r>
            <a:r>
              <a:rPr lang="pt-BR" sz="1600" dirty="0" err="1"/>
              <a:t>back-end</a:t>
            </a:r>
            <a:r>
              <a:rPr lang="pt-BR" sz="1600" dirty="0"/>
              <a:t>, posteriormente ao servidor.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"</a:t>
            </a:r>
            <a:r>
              <a:rPr lang="pt-BR" sz="1600" dirty="0" err="1"/>
              <a:t>button</a:t>
            </a:r>
            <a:r>
              <a:rPr lang="pt-BR" sz="1600" dirty="0"/>
              <a:t>", "redefinir" e "enviar" - define o texto do botão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“</a:t>
            </a:r>
            <a:r>
              <a:rPr lang="pt-BR" sz="1600" dirty="0" err="1"/>
              <a:t>text</a:t>
            </a:r>
            <a:r>
              <a:rPr lang="pt-BR" sz="1600" dirty="0"/>
              <a:t>", "senha" e "oculto" - define o valor inicial (padrão) do campo de entrada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“</a:t>
            </a:r>
            <a:r>
              <a:rPr lang="pt-BR" sz="1600" dirty="0" err="1"/>
              <a:t>checkbox</a:t>
            </a:r>
            <a:r>
              <a:rPr lang="pt-BR" sz="1600" dirty="0"/>
              <a:t>”, “radio”, “</a:t>
            </a:r>
            <a:r>
              <a:rPr lang="pt-BR" sz="1600" dirty="0" err="1"/>
              <a:t>image</a:t>
            </a:r>
            <a:r>
              <a:rPr lang="pt-BR" sz="1600" dirty="0"/>
              <a:t>” - define o valor associado ao input (este também é o valor que é enviado no </a:t>
            </a:r>
            <a:r>
              <a:rPr lang="pt-BR" sz="1600" dirty="0" err="1"/>
              <a:t>submit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50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type="submit"&gt; define um botão para enviar os dados do formulário para um manipulador de formulários. </a:t>
            </a:r>
          </a:p>
          <a:p>
            <a:pPr algn="l"/>
            <a:r>
              <a:rPr lang="pt-PT" sz="1800" dirty="0"/>
              <a:t>O manipulador de formulário geralmente é um arquivo no servidor com um script para processar dados de entrada. </a:t>
            </a:r>
          </a:p>
          <a:p>
            <a:pPr algn="l"/>
            <a:r>
              <a:rPr lang="pt-PT" sz="1800" dirty="0"/>
              <a:t>O manipulador de formulário é especificado no atributo de ação do formulário.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68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>
                <a:solidFill>
                  <a:srgbClr val="FF0000"/>
                </a:solidFill>
              </a:rPr>
              <a:t>&lt;form </a:t>
            </a:r>
            <a:r>
              <a:rPr lang="pt-BR" sz="1600" i="1" dirty="0" err="1">
                <a:solidFill>
                  <a:srgbClr val="FF0000"/>
                </a:solidFill>
              </a:rPr>
              <a:t>action</a:t>
            </a:r>
            <a:r>
              <a:rPr lang="pt-BR" sz="1600" i="1" dirty="0">
                <a:solidFill>
                  <a:srgbClr val="FF0000"/>
                </a:solidFill>
              </a:rPr>
              <a:t>="/</a:t>
            </a:r>
            <a:r>
              <a:rPr lang="pt-BR" sz="1600" i="1" dirty="0" err="1">
                <a:solidFill>
                  <a:srgbClr val="FF0000"/>
                </a:solidFill>
              </a:rPr>
              <a:t>action_page.php</a:t>
            </a:r>
            <a:r>
              <a:rPr lang="pt-BR" sz="1600" i="1" dirty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 for="</a:t>
            </a:r>
            <a:r>
              <a:rPr lang="pt-BR" sz="1600" i="1" dirty="0" err="1">
                <a:solidFill>
                  <a:srgbClr val="FF0000"/>
                </a:solidFill>
              </a:rPr>
              <a:t>fname</a:t>
            </a:r>
            <a:r>
              <a:rPr lang="pt-BR" sz="1600" i="1" dirty="0">
                <a:solidFill>
                  <a:srgbClr val="FF0000"/>
                </a:solidFill>
              </a:rPr>
              <a:t>"&gt;Primeiro Nome:&lt;/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text</a:t>
            </a:r>
            <a:r>
              <a:rPr lang="pt-BR" sz="1600" i="1" dirty="0">
                <a:solidFill>
                  <a:srgbClr val="FF0000"/>
                </a:solidFill>
              </a:rPr>
              <a:t>" id="</a:t>
            </a:r>
            <a:r>
              <a:rPr lang="pt-BR" sz="1600" i="1" dirty="0" err="1">
                <a:solidFill>
                  <a:srgbClr val="FF0000"/>
                </a:solidFill>
              </a:rPr>
              <a:t>fname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fname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="Ederson"&gt;&lt;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 for="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"&gt;Último nome:&lt;/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text</a:t>
            </a:r>
            <a:r>
              <a:rPr lang="pt-BR" sz="1600" i="1" dirty="0">
                <a:solidFill>
                  <a:srgbClr val="FF0000"/>
                </a:solidFill>
              </a:rPr>
              <a:t>" id="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="Costa"&gt;&lt;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submit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="Enviar"&gt;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29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"&gt;Cadastrar&lt;/</a:t>
            </a:r>
            <a:r>
              <a:rPr lang="pt-BR" sz="1600" dirty="0" err="1"/>
              <a:t>button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="reset"&gt;Limpar Formulário&lt;/</a:t>
            </a:r>
            <a:r>
              <a:rPr lang="pt-BR" sz="1600" dirty="0" err="1"/>
              <a:t>button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/reset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02" y="2307183"/>
            <a:ext cx="2984348" cy="5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type="radio"&gt; define um botão de opção.</a:t>
            </a:r>
          </a:p>
          <a:p>
            <a:pPr algn="l"/>
            <a:r>
              <a:rPr lang="pt-PT" sz="1800" dirty="0"/>
              <a:t>Os botões de opção permitem que o usuário selecione UMA dentre um número limitado de opções.</a:t>
            </a: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radio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51" y="1802386"/>
            <a:ext cx="3107204" cy="149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0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Um formulário HTML é usado para coletar a entrada do usuário. A entrada do usuário é mais frequentemente enviada a um servidor para processamento.</a:t>
            </a:r>
          </a:p>
          <a:p>
            <a:pPr algn="l"/>
            <a:r>
              <a:rPr lang="pt-PT" sz="1800" dirty="0"/>
              <a:t>O elemento HTML &lt;form&gt; é usado para criar um formulário HTML para entrada do usuário:</a:t>
            </a:r>
          </a:p>
          <a:p>
            <a:pPr algn="l"/>
            <a:endParaRPr lang="pt-BR" sz="1800" dirty="0"/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&lt;form&gt;</a:t>
            </a:r>
            <a:br>
              <a:rPr lang="pt-BR" sz="1800" i="1" dirty="0">
                <a:solidFill>
                  <a:srgbClr val="FF0000"/>
                </a:solidFill>
              </a:rPr>
            </a:br>
            <a:r>
              <a:rPr lang="pt-BR" sz="1800" i="1" dirty="0">
                <a:solidFill>
                  <a:srgbClr val="FF0000"/>
                </a:solidFill>
              </a:rPr>
              <a:t>form </a:t>
            </a:r>
            <a:r>
              <a:rPr lang="pt-BR" sz="1800" i="1" dirty="0" err="1">
                <a:solidFill>
                  <a:srgbClr val="FF0000"/>
                </a:solidFill>
              </a:rPr>
              <a:t>elements</a:t>
            </a:r>
            <a:br>
              <a:rPr lang="pt-BR" sz="1800" i="1" dirty="0">
                <a:solidFill>
                  <a:srgbClr val="FF0000"/>
                </a:solidFill>
              </a:rPr>
            </a:br>
            <a:r>
              <a:rPr lang="pt-BR" sz="1800" i="1" dirty="0">
                <a:solidFill>
                  <a:srgbClr val="FF0000"/>
                </a:solidFill>
              </a:rPr>
              <a:t>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9" y="1896065"/>
            <a:ext cx="2963797" cy="13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2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300" dirty="0">
                <a:solidFill>
                  <a:srgbClr val="FF0000"/>
                </a:solidFill>
              </a:rPr>
              <a:t>&lt;p&gt;Qual sua linguagem preferida:&lt;/p&gt;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&lt;</a:t>
            </a:r>
            <a:r>
              <a:rPr lang="pt-BR" sz="1300" dirty="0" err="1">
                <a:solidFill>
                  <a:srgbClr val="FF0000"/>
                </a:solidFill>
              </a:rPr>
              <a:t>form</a:t>
            </a:r>
            <a:r>
              <a:rPr lang="pt-BR" sz="1300" dirty="0">
                <a:solidFill>
                  <a:srgbClr val="FF0000"/>
                </a:solidFill>
              </a:rPr>
              <a:t> </a:t>
            </a:r>
            <a:r>
              <a:rPr lang="pt-BR" sz="1300" dirty="0" err="1">
                <a:solidFill>
                  <a:srgbClr val="FF0000"/>
                </a:solidFill>
              </a:rPr>
              <a:t>action</a:t>
            </a:r>
            <a:r>
              <a:rPr lang="pt-BR" sz="1300" dirty="0">
                <a:solidFill>
                  <a:srgbClr val="FF0000"/>
                </a:solidFill>
              </a:rPr>
              <a:t>:”</a:t>
            </a:r>
            <a:r>
              <a:rPr lang="pt-BR" sz="1300" dirty="0" err="1">
                <a:solidFill>
                  <a:srgbClr val="FF0000"/>
                </a:solidFill>
              </a:rPr>
              <a:t>page.php</a:t>
            </a:r>
            <a:r>
              <a:rPr lang="pt-BR" sz="1300" dirty="0">
                <a:solidFill>
                  <a:srgbClr val="FF0000"/>
                </a:solidFill>
              </a:rPr>
              <a:t>”&gt;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dirty="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dirty="0" err="1">
                <a:solidFill>
                  <a:srgbClr val="FF0000"/>
                </a:solidFill>
              </a:rPr>
              <a:t>html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="HTML"&gt;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</a:t>
            </a:r>
            <a:r>
              <a:rPr lang="pt-BR" sz="1300" dirty="0" err="1">
                <a:solidFill>
                  <a:srgbClr val="FF0000"/>
                </a:solidFill>
              </a:rPr>
              <a:t>html</a:t>
            </a:r>
            <a:r>
              <a:rPr lang="pt-BR" sz="1300" dirty="0">
                <a:solidFill>
                  <a:srgbClr val="FF0000"/>
                </a:solidFill>
              </a:rPr>
              <a:t>"&gt;HTML&lt;/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&gt;&lt;</a:t>
            </a:r>
            <a:r>
              <a:rPr lang="pt-BR" sz="1300" dirty="0" err="1">
                <a:solidFill>
                  <a:srgbClr val="FF0000"/>
                </a:solidFill>
              </a:rPr>
              <a:t>br</a:t>
            </a:r>
            <a:r>
              <a:rPr lang="pt-BR" sz="1300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dirty="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dirty="0" err="1">
                <a:solidFill>
                  <a:srgbClr val="FF0000"/>
                </a:solidFill>
              </a:rPr>
              <a:t>css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="CSS"&gt;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for="css"&gt;CSS&lt;/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&gt;&lt;</a:t>
            </a:r>
            <a:r>
              <a:rPr lang="pt-BR" sz="1300" dirty="0" err="1">
                <a:solidFill>
                  <a:srgbClr val="FF0000"/>
                </a:solidFill>
              </a:rPr>
              <a:t>br</a:t>
            </a:r>
            <a:r>
              <a:rPr lang="pt-BR" sz="1300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"&gt;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radio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51" y="1802386"/>
            <a:ext cx="3107204" cy="149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6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/>
              <a:t>O &lt;input type="checkbox"&gt; define uma caixa de seleção. </a:t>
            </a:r>
          </a:p>
          <a:p>
            <a:pPr algn="l"/>
            <a:r>
              <a:rPr lang="pt-PT" sz="1600" dirty="0"/>
              <a:t>As caixas de seleção permitem que um usuário selecione ZERO ou MAIS opções de um número limitado de opções.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checkbox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6" y="2016468"/>
            <a:ext cx="3152552" cy="135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52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07474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>
                <a:solidFill>
                  <a:srgbClr val="FF0000"/>
                </a:solidFill>
              </a:rPr>
              <a:t>&lt;form&gt;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id=“</a:t>
            </a:r>
            <a:r>
              <a:rPr lang="pt-BR" sz="1600" i="1" dirty="0" err="1">
                <a:solidFill>
                  <a:srgbClr val="FF0000"/>
                </a:solidFill>
              </a:rPr>
              <a:t>html</a:t>
            </a:r>
            <a:r>
              <a:rPr lang="pt-BR" sz="1600" i="1" dirty="0">
                <a:solidFill>
                  <a:srgbClr val="FF0000"/>
                </a:solidFill>
              </a:rPr>
              <a:t>"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=“</a:t>
            </a:r>
            <a:r>
              <a:rPr lang="pt-BR" sz="1600" i="1" dirty="0" err="1">
                <a:solidFill>
                  <a:srgbClr val="FF0000"/>
                </a:solidFill>
              </a:rPr>
              <a:t>fav_language</a:t>
            </a:r>
            <a:r>
              <a:rPr lang="pt-BR" sz="1600" i="1" dirty="0">
                <a:solidFill>
                  <a:srgbClr val="FF0000"/>
                </a:solidFill>
              </a:rPr>
              <a:t>"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=“</a:t>
            </a:r>
            <a:r>
              <a:rPr lang="pt-BR" sz="1600" i="1" dirty="0" err="1">
                <a:solidFill>
                  <a:srgbClr val="FF0000"/>
                </a:solidFill>
              </a:rPr>
              <a:t>html</a:t>
            </a:r>
            <a:r>
              <a:rPr lang="pt-BR" sz="1600" i="1" dirty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for=“</a:t>
            </a:r>
            <a:r>
              <a:rPr lang="pt-BR" sz="1600" i="1" dirty="0" err="1">
                <a:solidFill>
                  <a:srgbClr val="FF0000"/>
                </a:solidFill>
              </a:rPr>
              <a:t>html</a:t>
            </a:r>
            <a:r>
              <a:rPr lang="pt-BR" sz="1600" i="1" dirty="0">
                <a:solidFill>
                  <a:srgbClr val="FF0000"/>
                </a:solidFill>
              </a:rPr>
              <a:t>"&gt; </a:t>
            </a:r>
            <a:r>
              <a:rPr lang="pt-BR" sz="1600" i="1" dirty="0" err="1">
                <a:solidFill>
                  <a:srgbClr val="FF0000"/>
                </a:solidFill>
              </a:rPr>
              <a:t>html</a:t>
            </a:r>
            <a:r>
              <a:rPr lang="pt-BR" sz="1600" i="1" dirty="0">
                <a:solidFill>
                  <a:srgbClr val="FF0000"/>
                </a:solidFill>
              </a:rPr>
              <a:t>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endParaRPr lang="pt-BR" sz="1600" i="1" dirty="0">
              <a:solidFill>
                <a:srgbClr val="FF0000"/>
              </a:solidFill>
            </a:endParaRP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id=“css"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fav_language</a:t>
            </a:r>
            <a:r>
              <a:rPr lang="pt-BR" sz="1600" i="1" dirty="0">
                <a:solidFill>
                  <a:srgbClr val="FF0000"/>
                </a:solidFill>
              </a:rPr>
              <a:t>"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=“css"&gt;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for=“css"&gt; css&lt;/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endParaRPr lang="pt-BR" sz="1600" i="1" dirty="0">
              <a:solidFill>
                <a:srgbClr val="FF0000"/>
              </a:solidFill>
            </a:endParaRP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id=“</a:t>
            </a:r>
            <a:r>
              <a:rPr lang="pt-BR" sz="1600" i="1" dirty="0" err="1">
                <a:solidFill>
                  <a:srgbClr val="FF0000"/>
                </a:solidFill>
              </a:rPr>
              <a:t>js</a:t>
            </a:r>
            <a:r>
              <a:rPr lang="pt-BR" sz="1600" i="1" dirty="0">
                <a:solidFill>
                  <a:srgbClr val="FF0000"/>
                </a:solidFill>
              </a:rPr>
              <a:t>"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fav_language</a:t>
            </a:r>
            <a:r>
              <a:rPr lang="pt-BR" sz="1600" i="1" dirty="0">
                <a:solidFill>
                  <a:srgbClr val="FF0000"/>
                </a:solidFill>
              </a:rPr>
              <a:t>"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=“</a:t>
            </a:r>
            <a:r>
              <a:rPr lang="pt-BR" sz="1600" i="1" dirty="0" err="1">
                <a:solidFill>
                  <a:srgbClr val="FF0000"/>
                </a:solidFill>
              </a:rPr>
              <a:t>js</a:t>
            </a:r>
            <a:r>
              <a:rPr lang="pt-BR" sz="1600" i="1" dirty="0">
                <a:solidFill>
                  <a:srgbClr val="FF0000"/>
                </a:solidFill>
              </a:rPr>
              <a:t>"&gt;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for=“</a:t>
            </a:r>
            <a:r>
              <a:rPr lang="pt-BR" sz="1600" i="1" dirty="0" err="1">
                <a:solidFill>
                  <a:srgbClr val="FF0000"/>
                </a:solidFill>
              </a:rPr>
              <a:t>js</a:t>
            </a:r>
            <a:r>
              <a:rPr lang="pt-BR" sz="1600" i="1" dirty="0">
                <a:solidFill>
                  <a:srgbClr val="FF0000"/>
                </a:solidFill>
              </a:rPr>
              <a:t>"&gt; </a:t>
            </a:r>
            <a:r>
              <a:rPr lang="pt-BR" sz="1600" i="1" dirty="0" err="1">
                <a:solidFill>
                  <a:srgbClr val="FF0000"/>
                </a:solidFill>
              </a:rPr>
              <a:t>js</a:t>
            </a:r>
            <a:r>
              <a:rPr lang="pt-BR" sz="1600" i="1" dirty="0">
                <a:solidFill>
                  <a:srgbClr val="FF0000"/>
                </a:solidFill>
              </a:rPr>
              <a:t>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checkbox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6" y="2016468"/>
            <a:ext cx="3152552" cy="135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err="1"/>
              <a:t>fieldset</a:t>
            </a:r>
            <a:r>
              <a:rPr lang="pt-BR" sz="1600" dirty="0"/>
              <a:t> id= “</a:t>
            </a:r>
            <a:r>
              <a:rPr lang="pt-BR" sz="1600" dirty="0" err="1"/>
              <a:t>email</a:t>
            </a:r>
            <a:r>
              <a:rPr lang="pt-BR" sz="1600" dirty="0"/>
              <a:t>”&gt;</a:t>
            </a:r>
          </a:p>
          <a:p>
            <a:pPr algn="l"/>
            <a:r>
              <a:rPr lang="pt-BR" sz="1600" dirty="0"/>
              <a:t>            &lt;</a:t>
            </a:r>
            <a:r>
              <a:rPr lang="pt-BR" sz="1600" dirty="0" err="1"/>
              <a:t>legend</a:t>
            </a:r>
            <a:r>
              <a:rPr lang="pt-BR" sz="1600" dirty="0"/>
              <a:t>&gt;E-mail&lt;/</a:t>
            </a:r>
            <a:r>
              <a:rPr lang="pt-BR" sz="1600" dirty="0" err="1"/>
              <a:t>legend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        &lt;p&gt;email &lt;input </a:t>
            </a:r>
            <a:r>
              <a:rPr lang="pt-BR" sz="1600" dirty="0" err="1"/>
              <a:t>type</a:t>
            </a:r>
            <a:r>
              <a:rPr lang="pt-BR" sz="1600" dirty="0"/>
              <a:t>="email“ </a:t>
            </a:r>
            <a:r>
              <a:rPr lang="pt-BR" sz="1600" dirty="0" err="1"/>
              <a:t>name</a:t>
            </a:r>
            <a:r>
              <a:rPr lang="pt-BR" sz="1600" dirty="0"/>
              <a:t>="email" id="email" size="20" </a:t>
            </a:r>
            <a:r>
              <a:rPr lang="pt-BR" sz="1600" dirty="0" err="1"/>
              <a:t>maxlength</a:t>
            </a:r>
            <a:r>
              <a:rPr lang="pt-BR" sz="1600" dirty="0"/>
              <a:t>="30" </a:t>
            </a:r>
            <a:r>
              <a:rPr lang="pt-BR" sz="1600" dirty="0" err="1"/>
              <a:t>placeholder</a:t>
            </a:r>
            <a:r>
              <a:rPr lang="pt-BR" sz="1600" dirty="0"/>
              <a:t>="exemplo@exemplo.com"&gt;&lt;/p&gt;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email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37" y="1916598"/>
            <a:ext cx="3008355" cy="4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        &lt;</a:t>
            </a:r>
            <a:r>
              <a:rPr lang="pt-BR" sz="1600" dirty="0" err="1"/>
              <a:t>fieldset</a:t>
            </a:r>
            <a:r>
              <a:rPr lang="pt-BR" sz="1600" dirty="0"/>
              <a:t> id= “senha”&gt;</a:t>
            </a:r>
          </a:p>
          <a:p>
            <a:pPr algn="l"/>
            <a:r>
              <a:rPr lang="pt-BR" sz="1600" dirty="0"/>
              <a:t>            &lt;</a:t>
            </a:r>
            <a:r>
              <a:rPr lang="pt-BR" sz="1600" dirty="0" err="1"/>
              <a:t>legend</a:t>
            </a:r>
            <a:r>
              <a:rPr lang="pt-BR" sz="1600" dirty="0"/>
              <a:t>&gt;Senha&lt;/</a:t>
            </a:r>
            <a:r>
              <a:rPr lang="pt-BR" sz="1600" dirty="0" err="1"/>
              <a:t>legend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&lt;p&gt;senha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password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="Senha" id="campos" </a:t>
            </a:r>
            <a:r>
              <a:rPr lang="pt-BR" sz="1600" dirty="0" err="1"/>
              <a:t>size</a:t>
            </a:r>
            <a:r>
              <a:rPr lang="pt-BR" sz="1600" dirty="0"/>
              <a:t>="20" </a:t>
            </a:r>
            <a:r>
              <a:rPr lang="pt-BR" sz="1600" dirty="0" err="1"/>
              <a:t>maxlength</a:t>
            </a:r>
            <a:r>
              <a:rPr lang="pt-BR" sz="1600" dirty="0"/>
              <a:t>="10" </a:t>
            </a:r>
            <a:r>
              <a:rPr lang="pt-BR" sz="1600" dirty="0" err="1"/>
              <a:t>placeholder</a:t>
            </a:r>
            <a:r>
              <a:rPr lang="pt-BR" sz="1600" dirty="0"/>
              <a:t>="abc@123"&gt;&lt;/p&gt;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senha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64" y="1750140"/>
            <a:ext cx="3137750" cy="1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4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        &lt;</a:t>
            </a:r>
            <a:r>
              <a:rPr lang="pt-BR" sz="1600" dirty="0" err="1"/>
              <a:t>fieldset</a:t>
            </a:r>
            <a:r>
              <a:rPr lang="pt-BR" sz="1600" dirty="0"/>
              <a:t> id= “data”&gt;</a:t>
            </a:r>
          </a:p>
          <a:p>
            <a:pPr algn="l"/>
            <a:r>
              <a:rPr lang="pt-BR" sz="1600" dirty="0"/>
              <a:t>            &lt;</a:t>
            </a:r>
            <a:r>
              <a:rPr lang="pt-BR" sz="1600" dirty="0" err="1"/>
              <a:t>legend</a:t>
            </a:r>
            <a:r>
              <a:rPr lang="pt-BR" sz="1600" dirty="0"/>
              <a:t>&gt;Data de Nascimento&lt;/</a:t>
            </a:r>
            <a:r>
              <a:rPr lang="pt-BR" sz="1600" dirty="0" err="1"/>
              <a:t>legend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&lt;p&gt;data nascimento &lt;input </a:t>
            </a:r>
            <a:r>
              <a:rPr lang="pt-BR" sz="1600" dirty="0" err="1"/>
              <a:t>type</a:t>
            </a:r>
            <a:r>
              <a:rPr lang="pt-BR" sz="1600" dirty="0"/>
              <a:t>=“date" </a:t>
            </a:r>
            <a:r>
              <a:rPr lang="pt-BR" sz="1600" dirty="0" err="1"/>
              <a:t>name</a:t>
            </a:r>
            <a:r>
              <a:rPr lang="pt-BR" sz="1600" dirty="0"/>
              <a:t>=“date" id="campos=d" </a:t>
            </a:r>
            <a:r>
              <a:rPr lang="pt-BR" sz="1600" dirty="0" err="1"/>
              <a:t>size</a:t>
            </a:r>
            <a:r>
              <a:rPr lang="pt-BR" sz="1600" dirty="0"/>
              <a:t>="20" </a:t>
            </a:r>
            <a:r>
              <a:rPr lang="pt-BR" sz="1600" dirty="0" err="1"/>
              <a:t>maxlength</a:t>
            </a:r>
            <a:r>
              <a:rPr lang="pt-BR" sz="1600" dirty="0"/>
              <a:t>="10" </a:t>
            </a:r>
            <a:r>
              <a:rPr lang="pt-BR" sz="1600" dirty="0" err="1"/>
              <a:t>placeholder</a:t>
            </a:r>
            <a:r>
              <a:rPr lang="pt-BR" sz="1600" dirty="0"/>
              <a:t>=“00-00-0000"&gt;&lt;/p&gt;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Date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47122"/>
            <a:ext cx="2190166" cy="23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8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Define um formulário para hora  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for="hora"&gt;Horário de atendimento:&lt;/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="time" id="hora" </a:t>
            </a:r>
            <a:r>
              <a:rPr lang="pt-BR" sz="1600" dirty="0" err="1"/>
              <a:t>name</a:t>
            </a:r>
            <a:r>
              <a:rPr lang="pt-BR" sz="1600" dirty="0"/>
              <a:t>="hora"&gt;</a:t>
            </a:r>
          </a:p>
          <a:p>
            <a:pPr algn="l"/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time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23" y="1620300"/>
            <a:ext cx="2153705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Define um formulário para data e hora  </a:t>
            </a:r>
          </a:p>
          <a:p>
            <a:pPr algn="l"/>
            <a:endParaRPr lang="pt-BR" sz="1600" dirty="0"/>
          </a:p>
          <a:p>
            <a:pPr algn="l"/>
            <a:br>
              <a:rPr lang="pt-BR" sz="1600" dirty="0"/>
            </a:br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</a:t>
            </a:r>
            <a:r>
              <a:rPr lang="pt-BR" sz="1600" dirty="0" err="1"/>
              <a:t>datahora</a:t>
            </a:r>
            <a:r>
              <a:rPr lang="pt-BR" sz="1600" dirty="0"/>
              <a:t>"&gt;Data e Hora:&lt;/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datetime</a:t>
            </a:r>
            <a:r>
              <a:rPr lang="pt-BR" sz="1600" dirty="0"/>
              <a:t>-local" id="</a:t>
            </a:r>
            <a:r>
              <a:rPr lang="pt-BR" sz="1600" dirty="0" err="1"/>
              <a:t>datahora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datahora</a:t>
            </a:r>
            <a:r>
              <a:rPr lang="pt-BR" sz="1600" dirty="0"/>
              <a:t>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datetime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65" y="1563305"/>
            <a:ext cx="2547422" cy="21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dirty="0"/>
          </a:p>
          <a:p>
            <a:pPr algn="l"/>
            <a:r>
              <a:rPr lang="pt-BR" sz="1600" dirty="0"/>
              <a:t>elementos do tipo </a:t>
            </a:r>
            <a:r>
              <a:rPr lang="pt-BR" sz="1600" dirty="0" err="1"/>
              <a:t>number</a:t>
            </a:r>
            <a:r>
              <a:rPr lang="pt-BR" sz="1600" dirty="0"/>
              <a:t> são usados ​​para deixar o usuário digitar um número. Eles incluem validação interna para rejeitar entradas não numéricas. É Possível definir um limite min e </a:t>
            </a:r>
            <a:r>
              <a:rPr lang="pt-BR" sz="1600" dirty="0" err="1"/>
              <a:t>max</a:t>
            </a:r>
            <a:endParaRPr lang="pt-BR" sz="1600" dirty="0"/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for="idade"&gt;Idade:&lt;/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number</a:t>
            </a:r>
            <a:r>
              <a:rPr lang="pt-BR" sz="1600" dirty="0"/>
              <a:t>" id="idade" </a:t>
            </a:r>
            <a:r>
              <a:rPr lang="pt-BR" sz="1600" dirty="0" err="1"/>
              <a:t>name</a:t>
            </a:r>
            <a:r>
              <a:rPr lang="pt-BR" sz="1600" dirty="0"/>
              <a:t>="idade" min="0" </a:t>
            </a:r>
            <a:r>
              <a:rPr lang="pt-BR" sz="1600" dirty="0" err="1"/>
              <a:t>max</a:t>
            </a:r>
            <a:r>
              <a:rPr lang="pt-BR" sz="1600" dirty="0"/>
              <a:t>="120"&gt;&lt;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54163"/>
            <a:ext cx="2920788" cy="9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1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dirty="0"/>
          </a:p>
          <a:p>
            <a:pPr algn="l"/>
            <a:r>
              <a:rPr lang="pt-BR" sz="1600" dirty="0"/>
              <a:t>Permite escolher uma cor usando uma paleta de cores.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for="cor"&gt;Escolha uma cor:&lt;/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="color" id="cor" </a:t>
            </a:r>
            <a:r>
              <a:rPr lang="pt-BR" sz="1600" dirty="0" err="1"/>
              <a:t>name</a:t>
            </a:r>
            <a:r>
              <a:rPr lang="pt-BR" sz="1600" dirty="0"/>
              <a:t>="cor"&gt;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color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13" y="1532449"/>
            <a:ext cx="2690725" cy="21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elemento &lt;form&gt; é um contêiner para diferentes tipos de elementos de entrada, como: campos de texto, caixas de seleção, botões de opção, botões de envio, etc.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9" y="1896065"/>
            <a:ext cx="2963797" cy="13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6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Campo para upload de arquivos.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for="arquivo"&gt;Carregar arquivo:&lt;/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="file" id="arquivo" </a:t>
            </a:r>
            <a:r>
              <a:rPr lang="pt-BR" sz="1600" dirty="0" err="1"/>
              <a:t>name</a:t>
            </a:r>
            <a:r>
              <a:rPr lang="pt-BR" sz="1600" dirty="0"/>
              <a:t>="arquivo"&gt;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file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27" y="2328392"/>
            <a:ext cx="3119096" cy="3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err="1"/>
              <a:t>Dropdown</a:t>
            </a:r>
            <a:r>
              <a:rPr lang="pt-BR" sz="1600" dirty="0"/>
              <a:t> (Menu Suspenso)</a:t>
            </a:r>
          </a:p>
          <a:p>
            <a:pPr algn="l"/>
            <a:r>
              <a:rPr lang="pt-BR" sz="1600" dirty="0"/>
              <a:t>Menu de opções para escolher uma única ou múltiplas opções.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for="pais"&gt;País:&lt;/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select</a:t>
            </a:r>
            <a:r>
              <a:rPr lang="pt-BR" sz="1600" dirty="0"/>
              <a:t> id="pais" </a:t>
            </a:r>
            <a:r>
              <a:rPr lang="pt-BR" sz="1600" dirty="0" err="1"/>
              <a:t>name</a:t>
            </a:r>
            <a:r>
              <a:rPr lang="pt-BR" sz="1600" dirty="0"/>
              <a:t>="pais"&gt;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="brasil"&gt;Brasil&lt;/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eua</a:t>
            </a:r>
            <a:r>
              <a:rPr lang="pt-BR" sz="1600" dirty="0"/>
              <a:t>"&gt;Estados Unidos&lt;/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japao</a:t>
            </a:r>
            <a:r>
              <a:rPr lang="pt-BR" sz="1600" dirty="0"/>
              <a:t>"&gt;Japão&lt;/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select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DropDown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68" y="1685945"/>
            <a:ext cx="2973056" cy="17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atributo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tel</a:t>
            </a:r>
            <a:r>
              <a:rPr lang="pt-BR" sz="1600" dirty="0"/>
              <a:t>" é utilizado para coletar números de telefone. Embora não tenha uma validação automática do formato do número, pode ser combinado com o atributo </a:t>
            </a:r>
            <a:r>
              <a:rPr lang="pt-BR" sz="1600" dirty="0" err="1"/>
              <a:t>pattern</a:t>
            </a:r>
            <a:r>
              <a:rPr lang="pt-BR" sz="1600" dirty="0"/>
              <a:t> para definir uma máscara de formato.</a:t>
            </a:r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for="telefone"&gt;Telefone:&lt;/</a:t>
            </a:r>
            <a:r>
              <a:rPr lang="pt-BR" sz="1600" dirty="0" err="1"/>
              <a:t>label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tel</a:t>
            </a:r>
            <a:r>
              <a:rPr lang="pt-BR" sz="1600" dirty="0"/>
              <a:t>" id="telefone" </a:t>
            </a:r>
            <a:r>
              <a:rPr lang="pt-BR" sz="1600" dirty="0" err="1"/>
              <a:t>name</a:t>
            </a:r>
            <a:r>
              <a:rPr lang="pt-BR" sz="1600" dirty="0"/>
              <a:t>="telefone" </a:t>
            </a:r>
            <a:r>
              <a:rPr lang="pt-BR" sz="1600" dirty="0" err="1"/>
              <a:t>placeholder</a:t>
            </a:r>
            <a:r>
              <a:rPr lang="pt-BR" sz="1600" dirty="0"/>
              <a:t>="(XX) XXXX-XXXX" </a:t>
            </a:r>
          </a:p>
          <a:p>
            <a:pPr algn="l"/>
            <a:r>
              <a:rPr lang="pt-BR" sz="1600" dirty="0" err="1"/>
              <a:t>pattern</a:t>
            </a:r>
            <a:r>
              <a:rPr lang="pt-BR" sz="1600" dirty="0"/>
              <a:t>="[0-9]{2} [0-9]{4}-[0-9]{4}" </a:t>
            </a:r>
            <a:r>
              <a:rPr lang="pt-BR" sz="1600" dirty="0" err="1"/>
              <a:t>required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42" y="2015824"/>
            <a:ext cx="3218067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5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Este campo é semelhante a um campo de texto, mas com algumas funcionalidades adicionais, como um botão para limpar a entrada em alguns navegadores.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for="pesquisa"&gt;O que você está procurando?&lt;/</a:t>
            </a:r>
            <a:r>
              <a:rPr lang="pt-BR" sz="1600" dirty="0" err="1"/>
              <a:t>label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search</a:t>
            </a:r>
            <a:r>
              <a:rPr lang="pt-BR" sz="1600" dirty="0"/>
              <a:t>" id="pesquisa" </a:t>
            </a:r>
            <a:r>
              <a:rPr lang="pt-BR" sz="1600" dirty="0" err="1"/>
              <a:t>name</a:t>
            </a:r>
            <a:r>
              <a:rPr lang="pt-BR" sz="1600" dirty="0"/>
              <a:t>=“pesquisa" </a:t>
            </a:r>
            <a:r>
              <a:rPr lang="pt-BR" sz="1600" dirty="0" err="1"/>
              <a:t>placeholder</a:t>
            </a:r>
            <a:r>
              <a:rPr lang="pt-BR" sz="1600" dirty="0"/>
              <a:t>="Digite sua busca..." </a:t>
            </a:r>
            <a:r>
              <a:rPr lang="pt-BR" sz="1600" dirty="0" err="1"/>
              <a:t>required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"&gt;Pesquisar&lt;/</a:t>
            </a:r>
            <a:r>
              <a:rPr lang="pt-BR" sz="1600" dirty="0" err="1"/>
              <a:t>button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45" y="2079946"/>
            <a:ext cx="3155460" cy="8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Este campo é semelhante a um campo de texto, mas com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textarea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0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O atributo </a:t>
            </a:r>
            <a:r>
              <a:rPr lang="pt-BR" sz="1600" dirty="0" err="1"/>
              <a:t>action</a:t>
            </a:r>
            <a:r>
              <a:rPr lang="pt-BR" sz="1600" dirty="0"/>
              <a:t> especifica para onde enviar os dados do formulário quando um formulário é enviado.</a:t>
            </a:r>
          </a:p>
          <a:p>
            <a:pPr algn="just"/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form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action</a:t>
            </a:r>
            <a:r>
              <a:rPr lang="pt-BR" sz="1600" dirty="0">
                <a:solidFill>
                  <a:srgbClr val="FF0000"/>
                </a:solidFill>
              </a:rPr>
              <a:t> = "/</a:t>
            </a:r>
            <a:r>
              <a:rPr lang="pt-BR" sz="1600" dirty="0" err="1">
                <a:solidFill>
                  <a:srgbClr val="FF0000"/>
                </a:solidFill>
              </a:rPr>
              <a:t>page.php</a:t>
            </a:r>
            <a:r>
              <a:rPr lang="pt-BR" sz="1600" dirty="0">
                <a:solidFill>
                  <a:srgbClr val="FF0000"/>
                </a:solidFill>
              </a:rPr>
              <a:t>"&gt;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elemento HTML &lt;input&gt; é o elemento de formulário mais usado. </a:t>
            </a:r>
          </a:p>
          <a:p>
            <a:pPr algn="l"/>
            <a:r>
              <a:rPr lang="pt-PT" sz="1800" dirty="0"/>
              <a:t>Um elemento &lt;input&gt; pode ser exibido de várias maneiras, dependendo do atributo type. </a:t>
            </a:r>
          </a:p>
          <a:p>
            <a:pPr algn="l"/>
            <a:r>
              <a:rPr lang="pt-PT" sz="1800" dirty="0"/>
              <a:t>aqui estão alguns exemplos: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- input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type="text"&gt; define um campo de entrada de linha única para entrada de texto.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&lt;form&gt;</a:t>
            </a:r>
          </a:p>
          <a:p>
            <a:pPr algn="l"/>
            <a:endParaRPr lang="pt-BR" sz="1400" i="1" dirty="0">
              <a:solidFill>
                <a:srgbClr val="FF0000"/>
              </a:solidFill>
            </a:endParaRP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 for="</a:t>
            </a:r>
            <a:r>
              <a:rPr lang="pt-BR" sz="1400" i="1" dirty="0" err="1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"&gt;Primeiro nome:&lt;/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&lt;input </a:t>
            </a:r>
            <a:r>
              <a:rPr lang="pt-BR" sz="1400" i="1" dirty="0" err="1">
                <a:solidFill>
                  <a:srgbClr val="FF0000"/>
                </a:solidFill>
              </a:rPr>
              <a:t>type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text</a:t>
            </a:r>
            <a:r>
              <a:rPr lang="pt-BR" sz="1400" i="1" dirty="0">
                <a:solidFill>
                  <a:srgbClr val="FF0000"/>
                </a:solidFill>
              </a:rPr>
              <a:t>" id="</a:t>
            </a:r>
            <a:r>
              <a:rPr lang="pt-BR" sz="1400" i="1" dirty="0" err="1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 </a:t>
            </a:r>
            <a:r>
              <a:rPr lang="pt-BR" sz="1400" i="1" dirty="0" err="1">
                <a:solidFill>
                  <a:srgbClr val="FF0000"/>
                </a:solidFill>
              </a:rPr>
              <a:t>name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400" i="1" dirty="0">
              <a:solidFill>
                <a:srgbClr val="FF0000"/>
              </a:solidFill>
            </a:endParaRP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 for="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"&gt;Último nome:&lt;/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&lt;input </a:t>
            </a:r>
            <a:r>
              <a:rPr lang="pt-BR" sz="1400" i="1" dirty="0" err="1">
                <a:solidFill>
                  <a:srgbClr val="FF0000"/>
                </a:solidFill>
              </a:rPr>
              <a:t>type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text</a:t>
            </a:r>
            <a:r>
              <a:rPr lang="pt-BR" sz="1400" i="1" dirty="0">
                <a:solidFill>
                  <a:srgbClr val="FF0000"/>
                </a:solidFill>
              </a:rPr>
              <a:t>" id="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 </a:t>
            </a:r>
            <a:r>
              <a:rPr lang="pt-BR" sz="1400" i="1" dirty="0" err="1">
                <a:solidFill>
                  <a:srgbClr val="FF0000"/>
                </a:solidFill>
              </a:rPr>
              <a:t>name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"&gt;</a:t>
            </a:r>
          </a:p>
          <a:p>
            <a:pPr algn="l"/>
            <a:endParaRPr lang="pt-BR" sz="1400" i="1" dirty="0">
              <a:solidFill>
                <a:srgbClr val="FF0000"/>
              </a:solidFill>
            </a:endParaRP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&lt;/form&gt;</a:t>
            </a:r>
          </a:p>
          <a:p>
            <a:pPr algn="l"/>
            <a:endParaRPr lang="pt-BR" sz="2000" i="1" dirty="0">
              <a:solidFill>
                <a:srgbClr val="FF0000"/>
              </a:solidFill>
            </a:endParaRP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3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419622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bg1">
                    <a:lumMod val="65000"/>
                  </a:schemeClr>
                </a:solidFill>
              </a:rPr>
              <a:t>A tag &lt;label&gt; define um rótulo para muitos elementos de formulário. </a:t>
            </a:r>
          </a:p>
          <a:p>
            <a:pPr algn="l"/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 elemento &lt;</a:t>
            </a:r>
            <a:r>
              <a:rPr lang="pt-BR" sz="1600" dirty="0" err="1">
                <a:solidFill>
                  <a:schemeClr val="bg1">
                    <a:lumMod val="65000"/>
                  </a:schemeClr>
                </a:solidFill>
              </a:rPr>
              <a:t>label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&gt; também ajuda usuários que têm dificuldade em clicar em regiões muito pequenas (como botões de opção ou caixas de seleção) - porque quando o usuário clica no texto dentro do elemento &lt;</a:t>
            </a:r>
            <a:r>
              <a:rPr lang="pt-BR" sz="1600" dirty="0" err="1">
                <a:solidFill>
                  <a:schemeClr val="bg1">
                    <a:lumMod val="65000"/>
                  </a:schemeClr>
                </a:solidFill>
              </a:rPr>
              <a:t>label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&gt;, ele alterna o botão de opção/caixa de seleção.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label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r>
              <a:rPr lang="pt-BR" sz="1600" dirty="0"/>
              <a:t>O atributo </a:t>
            </a:r>
            <a:r>
              <a:rPr lang="pt-BR" sz="1600" dirty="0">
                <a:solidFill>
                  <a:srgbClr val="FF0000"/>
                </a:solidFill>
              </a:rPr>
              <a:t>id</a:t>
            </a:r>
            <a:r>
              <a:rPr lang="pt-BR" sz="1600" dirty="0"/>
              <a:t> atribui um identificador ao elemento &lt;form&gt; .</a:t>
            </a:r>
          </a:p>
          <a:p>
            <a:pPr algn="just"/>
            <a:r>
              <a:rPr lang="pt-BR" sz="1600" dirty="0"/>
              <a:t>O id permite que o </a:t>
            </a:r>
            <a:r>
              <a:rPr lang="pt-BR" sz="1600" dirty="0" err="1"/>
              <a:t>JavaScript</a:t>
            </a:r>
            <a:r>
              <a:rPr lang="pt-BR" sz="1600" dirty="0"/>
              <a:t> acesse facilmente o elemento &lt;form&gt; .</a:t>
            </a:r>
          </a:p>
          <a:p>
            <a:pPr algn="just"/>
            <a:r>
              <a:rPr lang="pt-BR" sz="1600" dirty="0"/>
              <a:t>Também é usado para apontar para um seletor de ID específico em uma folha de estilo.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6449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solidFill>
                  <a:schemeClr val="bg1">
                    <a:lumMod val="65000"/>
                  </a:schemeClr>
                </a:solidFill>
              </a:rPr>
              <a:t>O atributo for da tag &lt;label&gt; deve ser igual ao atributo id do elemento &lt;input&gt; para vinculá-los.</a:t>
            </a:r>
          </a:p>
          <a:p>
            <a:pPr algn="just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FOR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17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7FBC15-A850-463C-AA1B-7E7AE4E343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61DF5-24C6-43FD-995B-870B2548A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558D14-067D-4A7C-B33B-CFCF9A76A6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10412</TotalTime>
  <Words>1248</Words>
  <Application>Microsoft Office PowerPoint</Application>
  <PresentationFormat>On-screen Show (16:9)</PresentationFormat>
  <Paragraphs>195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Tema1</vt:lpstr>
      <vt:lpstr>HTML -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246</cp:revision>
  <dcterms:modified xsi:type="dcterms:W3CDTF">2024-11-04T13:25:24Z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