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4"/>
  </p:sldMasterIdLst>
  <p:notesMasterIdLst>
    <p:notesMasterId r:id="rId18"/>
  </p:notesMasterIdLst>
  <p:sldIdLst>
    <p:sldId id="256" r:id="rId5"/>
    <p:sldId id="350" r:id="rId6"/>
    <p:sldId id="351" r:id="rId7"/>
    <p:sldId id="352" r:id="rId8"/>
    <p:sldId id="353" r:id="rId9"/>
    <p:sldId id="354" r:id="rId10"/>
    <p:sldId id="355" r:id="rId11"/>
    <p:sldId id="360" r:id="rId12"/>
    <p:sldId id="356" r:id="rId13"/>
    <p:sldId id="357" r:id="rId14"/>
    <p:sldId id="358" r:id="rId15"/>
    <p:sldId id="359" r:id="rId16"/>
    <p:sldId id="278" r:id="rId17"/>
  </p:sldIdLst>
  <p:sldSz cx="9144000" cy="5143500" type="screen16x9"/>
  <p:notesSz cx="6858000" cy="9144000"/>
  <p:embeddedFontLst>
    <p:embeddedFont>
      <p:font typeface="Dosis" pitchFamily="2" charset="0"/>
      <p:regular r:id="rId19"/>
      <p:bold r:id="rId20"/>
    </p:embeddedFont>
    <p:embeddedFont>
      <p:font typeface="Sniglet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0D42A8-B0C8-1011-27ED-0BF70B8D5458}" v="87" dt="2025-01-17T12:27:38.291"/>
  </p1510:revLst>
</p1510:revInfo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86207" autoAdjust="0"/>
  </p:normalViewPr>
  <p:slideViewPr>
    <p:cSldViewPr>
      <p:cViewPr varScale="1">
        <p:scale>
          <a:sx n="64" d="100"/>
          <a:sy n="64" d="100"/>
        </p:scale>
        <p:origin x="66" y="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Silva" userId="S::ricardo54097716@aluno.ms.senac.br::bb529333-e792-4cc2-8d8e-4291dfc2b957" providerId="AD" clId="Web-{FD0D42A8-B0C8-1011-27ED-0BF70B8D5458}"/>
    <pc:docChg chg="modSld">
      <pc:chgData name="Ricardo Silva" userId="S::ricardo54097716@aluno.ms.senac.br::bb529333-e792-4cc2-8d8e-4291dfc2b957" providerId="AD" clId="Web-{FD0D42A8-B0C8-1011-27ED-0BF70B8D5458}" dt="2025-01-17T12:27:38.291" v="86"/>
      <pc:docMkLst>
        <pc:docMk/>
      </pc:docMkLst>
      <pc:sldChg chg="modSp">
        <pc:chgData name="Ricardo Silva" userId="S::ricardo54097716@aluno.ms.senac.br::bb529333-e792-4cc2-8d8e-4291dfc2b957" providerId="AD" clId="Web-{FD0D42A8-B0C8-1011-27ED-0BF70B8D5458}" dt="2025-01-17T12:27:38.291" v="86"/>
        <pc:sldMkLst>
          <pc:docMk/>
          <pc:sldMk cId="2168193049" sldId="355"/>
        </pc:sldMkLst>
        <pc:spChg chg="ord">
          <ac:chgData name="Ricardo Silva" userId="S::ricardo54097716@aluno.ms.senac.br::bb529333-e792-4cc2-8d8e-4291dfc2b957" providerId="AD" clId="Web-{FD0D42A8-B0C8-1011-27ED-0BF70B8D5458}" dt="2025-01-17T12:27:35.666" v="80"/>
          <ac:spMkLst>
            <pc:docMk/>
            <pc:sldMk cId="2168193049" sldId="355"/>
            <ac:spMk id="2" creationId="{00000000-0000-0000-0000-000000000000}"/>
          </ac:spMkLst>
        </pc:spChg>
        <pc:spChg chg="ord">
          <ac:chgData name="Ricardo Silva" userId="S::ricardo54097716@aluno.ms.senac.br::bb529333-e792-4cc2-8d8e-4291dfc2b957" providerId="AD" clId="Web-{FD0D42A8-B0C8-1011-27ED-0BF70B8D5458}" dt="2025-01-17T12:27:38.291" v="86"/>
          <ac:spMkLst>
            <pc:docMk/>
            <pc:sldMk cId="2168193049" sldId="355"/>
            <ac:spMk id="9" creationId="{00000000-0000-0000-0000-000000000000}"/>
          </ac:spMkLst>
        </pc:spChg>
        <pc:spChg chg="ord">
          <ac:chgData name="Ricardo Silva" userId="S::ricardo54097716@aluno.ms.senac.br::bb529333-e792-4cc2-8d8e-4291dfc2b957" providerId="AD" clId="Web-{FD0D42A8-B0C8-1011-27ED-0BF70B8D5458}" dt="2025-01-17T12:27:35.432" v="79"/>
          <ac:spMkLst>
            <pc:docMk/>
            <pc:sldMk cId="2168193049" sldId="355"/>
            <ac:spMk id="10" creationId="{00000000-0000-0000-0000-000000000000}"/>
          </ac:spMkLst>
        </pc:spChg>
        <pc:grpChg chg="ord">
          <ac:chgData name="Ricardo Silva" userId="S::ricardo54097716@aluno.ms.senac.br::bb529333-e792-4cc2-8d8e-4291dfc2b957" providerId="AD" clId="Web-{FD0D42A8-B0C8-1011-27ED-0BF70B8D5458}" dt="2025-01-17T12:27:37.869" v="85"/>
          <ac:grpSpMkLst>
            <pc:docMk/>
            <pc:sldMk cId="2168193049" sldId="355"/>
            <ac:grpSpMk id="6" creationId="{00000000-0000-0000-0000-000000000000}"/>
          </ac:grpSpMkLst>
        </pc:grpChg>
        <pc:picChg chg="ord">
          <ac:chgData name="Ricardo Silva" userId="S::ricardo54097716@aluno.ms.senac.br::bb529333-e792-4cc2-8d8e-4291dfc2b957" providerId="AD" clId="Web-{FD0D42A8-B0C8-1011-27ED-0BF70B8D5458}" dt="2025-01-17T12:27:36.479" v="81"/>
          <ac:picMkLst>
            <pc:docMk/>
            <pc:sldMk cId="2168193049" sldId="355"/>
            <ac:picMk id="1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Especifica que o áudio será reiniciado sempre que terminar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587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URL src Especifica a URL do arquivo de áudio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684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URL src Especifica a URL do arquivo de áudio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1845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pt-BR" dirty="0"/>
              <a:t>&lt;</a:t>
            </a:r>
            <a:r>
              <a:rPr lang="pt-BR" dirty="0" err="1"/>
              <a:t>video</a:t>
            </a:r>
            <a:r>
              <a:rPr lang="pt-BR" dirty="0"/>
              <a:t> </a:t>
            </a:r>
            <a:r>
              <a:rPr lang="pt-BR" dirty="0" err="1"/>
              <a:t>width</a:t>
            </a:r>
            <a:r>
              <a:rPr lang="pt-BR" dirty="0"/>
              <a:t>="320" </a:t>
            </a:r>
            <a:r>
              <a:rPr lang="pt-BR" dirty="0" err="1"/>
              <a:t>height</a:t>
            </a:r>
            <a:r>
              <a:rPr lang="pt-BR" dirty="0"/>
              <a:t>="240" </a:t>
            </a:r>
            <a:r>
              <a:rPr lang="pt-BR" dirty="0" err="1"/>
              <a:t>autoplay</a:t>
            </a:r>
            <a:r>
              <a:rPr lang="pt-BR" dirty="0"/>
              <a:t> </a:t>
            </a:r>
            <a:r>
              <a:rPr lang="pt-BR" dirty="0" err="1"/>
              <a:t>muted</a:t>
            </a:r>
            <a:r>
              <a:rPr lang="pt-BR" dirty="0"/>
              <a:t>&gt;</a:t>
            </a:r>
            <a:br>
              <a:rPr lang="pt-BR" sz="1200" dirty="0"/>
            </a:br>
            <a:r>
              <a:rPr lang="pt-BR" dirty="0"/>
              <a:t>  &lt;</a:t>
            </a:r>
            <a:r>
              <a:rPr lang="pt-BR" dirty="0" err="1"/>
              <a:t>source</a:t>
            </a:r>
            <a:r>
              <a:rPr lang="pt-BR" dirty="0"/>
              <a:t> </a:t>
            </a:r>
            <a:r>
              <a:rPr lang="pt-BR" dirty="0" err="1"/>
              <a:t>src</a:t>
            </a:r>
            <a:r>
              <a:rPr lang="pt-BR" dirty="0"/>
              <a:t>="movie.mp4" 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video</a:t>
            </a:r>
            <a:r>
              <a:rPr lang="pt-BR" dirty="0"/>
              <a:t>/mp4"&gt;</a:t>
            </a:r>
            <a:br>
              <a:rPr lang="pt-BR" sz="1200" dirty="0"/>
            </a:br>
            <a:r>
              <a:rPr lang="pt-BR" dirty="0"/>
              <a:t>  &lt;</a:t>
            </a:r>
            <a:r>
              <a:rPr lang="pt-BR" dirty="0" err="1"/>
              <a:t>source</a:t>
            </a:r>
            <a:r>
              <a:rPr lang="pt-BR" dirty="0"/>
              <a:t> </a:t>
            </a:r>
            <a:r>
              <a:rPr lang="pt-BR" dirty="0" err="1"/>
              <a:t>src</a:t>
            </a:r>
            <a:r>
              <a:rPr lang="pt-BR" dirty="0"/>
              <a:t>="movie.ogg" 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video</a:t>
            </a:r>
            <a:r>
              <a:rPr lang="pt-BR" dirty="0"/>
              <a:t>/</a:t>
            </a:r>
            <a:r>
              <a:rPr lang="pt-BR" dirty="0" err="1"/>
              <a:t>ogg</a:t>
            </a:r>
            <a:r>
              <a:rPr lang="pt-BR" dirty="0"/>
              <a:t>"&gt;</a:t>
            </a:r>
            <a:br>
              <a:rPr lang="pt-BR" sz="1200" dirty="0"/>
            </a:br>
            <a:r>
              <a:rPr lang="pt-BR" dirty="0"/>
              <a:t>Your browser does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video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.</a:t>
            </a:r>
            <a:br>
              <a:rPr lang="pt-BR" sz="1200" dirty="0"/>
            </a:br>
            <a:r>
              <a:rPr lang="pt-BR" dirty="0"/>
              <a:t>&lt;/</a:t>
            </a:r>
            <a:r>
              <a:rPr lang="pt-BR" dirty="0" err="1"/>
              <a:t>video</a:t>
            </a:r>
            <a:r>
              <a:rPr lang="pt-BR" dirty="0"/>
              <a:t>&gt;</a:t>
            </a:r>
            <a:endParaRPr lang="en-US" sz="1200" dirty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2954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pt-BR" dirty="0"/>
              <a:t>&lt;</a:t>
            </a:r>
            <a:r>
              <a:rPr lang="pt-BR" dirty="0" err="1"/>
              <a:t>video</a:t>
            </a:r>
            <a:r>
              <a:rPr lang="pt-BR" dirty="0"/>
              <a:t> </a:t>
            </a:r>
            <a:r>
              <a:rPr lang="pt-BR" dirty="0" err="1"/>
              <a:t>width</a:t>
            </a:r>
            <a:r>
              <a:rPr lang="pt-BR" dirty="0"/>
              <a:t>="320" </a:t>
            </a:r>
            <a:r>
              <a:rPr lang="pt-BR" dirty="0" err="1"/>
              <a:t>height</a:t>
            </a:r>
            <a:r>
              <a:rPr lang="pt-BR" dirty="0"/>
              <a:t>="240" </a:t>
            </a:r>
            <a:r>
              <a:rPr lang="pt-BR" dirty="0" err="1"/>
              <a:t>autoplay</a:t>
            </a:r>
            <a:r>
              <a:rPr lang="pt-BR" dirty="0"/>
              <a:t> </a:t>
            </a:r>
            <a:r>
              <a:rPr lang="pt-BR" dirty="0" err="1"/>
              <a:t>muted</a:t>
            </a:r>
            <a:r>
              <a:rPr lang="pt-BR" dirty="0"/>
              <a:t>&gt;</a:t>
            </a:r>
            <a:br>
              <a:rPr lang="pt-BR" sz="1200" dirty="0"/>
            </a:br>
            <a:r>
              <a:rPr lang="pt-BR" dirty="0"/>
              <a:t>  &lt;</a:t>
            </a:r>
            <a:r>
              <a:rPr lang="pt-BR" dirty="0" err="1"/>
              <a:t>source</a:t>
            </a:r>
            <a:r>
              <a:rPr lang="pt-BR" dirty="0"/>
              <a:t> </a:t>
            </a:r>
            <a:r>
              <a:rPr lang="pt-BR" dirty="0" err="1"/>
              <a:t>src</a:t>
            </a:r>
            <a:r>
              <a:rPr lang="pt-BR" dirty="0"/>
              <a:t>="movie.mp4" 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video</a:t>
            </a:r>
            <a:r>
              <a:rPr lang="pt-BR" dirty="0"/>
              <a:t>/mp4"&gt;</a:t>
            </a:r>
            <a:br>
              <a:rPr lang="pt-BR" sz="1200" dirty="0"/>
            </a:br>
            <a:r>
              <a:rPr lang="pt-BR" dirty="0"/>
              <a:t>  &lt;</a:t>
            </a:r>
            <a:r>
              <a:rPr lang="pt-BR" dirty="0" err="1"/>
              <a:t>source</a:t>
            </a:r>
            <a:r>
              <a:rPr lang="pt-BR" dirty="0"/>
              <a:t> </a:t>
            </a:r>
            <a:r>
              <a:rPr lang="pt-BR" dirty="0" err="1"/>
              <a:t>src</a:t>
            </a:r>
            <a:r>
              <a:rPr lang="pt-BR" dirty="0"/>
              <a:t>="movie.ogg" 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video</a:t>
            </a:r>
            <a:r>
              <a:rPr lang="pt-BR" dirty="0"/>
              <a:t>/</a:t>
            </a:r>
            <a:r>
              <a:rPr lang="pt-BR" dirty="0" err="1"/>
              <a:t>ogg</a:t>
            </a:r>
            <a:r>
              <a:rPr lang="pt-BR" dirty="0"/>
              <a:t>"&gt;</a:t>
            </a:r>
            <a:br>
              <a:rPr lang="pt-BR" sz="1200" dirty="0"/>
            </a:br>
            <a:r>
              <a:rPr lang="pt-BR" dirty="0"/>
              <a:t>Your browser does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video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.</a:t>
            </a:r>
            <a:br>
              <a:rPr lang="pt-BR" sz="1200" dirty="0"/>
            </a:br>
            <a:r>
              <a:rPr lang="pt-BR" dirty="0"/>
              <a:t>&lt;/</a:t>
            </a:r>
            <a:r>
              <a:rPr lang="pt-BR" dirty="0" err="1"/>
              <a:t>video</a:t>
            </a:r>
            <a:r>
              <a:rPr lang="pt-BR" dirty="0"/>
              <a:t>&gt;</a:t>
            </a:r>
            <a:endParaRPr lang="en-US" sz="1200" dirty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8312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pt-BR" dirty="0"/>
              <a:t>&lt;</a:t>
            </a:r>
            <a:r>
              <a:rPr lang="pt-BR" dirty="0" err="1"/>
              <a:t>video</a:t>
            </a:r>
            <a:r>
              <a:rPr lang="pt-BR" dirty="0"/>
              <a:t> </a:t>
            </a:r>
            <a:r>
              <a:rPr lang="pt-BR" dirty="0" err="1"/>
              <a:t>width</a:t>
            </a:r>
            <a:r>
              <a:rPr lang="pt-BR" dirty="0"/>
              <a:t>="320" </a:t>
            </a:r>
            <a:r>
              <a:rPr lang="pt-BR" dirty="0" err="1"/>
              <a:t>height</a:t>
            </a:r>
            <a:r>
              <a:rPr lang="pt-BR" dirty="0"/>
              <a:t>="240" </a:t>
            </a:r>
            <a:r>
              <a:rPr lang="pt-BR" dirty="0" err="1"/>
              <a:t>autoplay</a:t>
            </a:r>
            <a:r>
              <a:rPr lang="pt-BR" dirty="0"/>
              <a:t> </a:t>
            </a:r>
            <a:r>
              <a:rPr lang="pt-BR" dirty="0" err="1"/>
              <a:t>muted</a:t>
            </a:r>
            <a:r>
              <a:rPr lang="pt-BR" dirty="0"/>
              <a:t>&gt;</a:t>
            </a:r>
            <a:br>
              <a:rPr lang="pt-BR" sz="1200" dirty="0"/>
            </a:br>
            <a:r>
              <a:rPr lang="pt-BR" dirty="0"/>
              <a:t>  &lt;</a:t>
            </a:r>
            <a:r>
              <a:rPr lang="pt-BR" dirty="0" err="1"/>
              <a:t>source</a:t>
            </a:r>
            <a:r>
              <a:rPr lang="pt-BR" dirty="0"/>
              <a:t> </a:t>
            </a:r>
            <a:r>
              <a:rPr lang="pt-BR" dirty="0" err="1"/>
              <a:t>src</a:t>
            </a:r>
            <a:r>
              <a:rPr lang="pt-BR" dirty="0"/>
              <a:t>="movie.mp4" 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video</a:t>
            </a:r>
            <a:r>
              <a:rPr lang="pt-BR" dirty="0"/>
              <a:t>/mp4"&gt;</a:t>
            </a:r>
            <a:br>
              <a:rPr lang="pt-BR" sz="1200" dirty="0"/>
            </a:br>
            <a:r>
              <a:rPr lang="pt-BR" dirty="0"/>
              <a:t>  &lt;</a:t>
            </a:r>
            <a:r>
              <a:rPr lang="pt-BR" dirty="0" err="1"/>
              <a:t>source</a:t>
            </a:r>
            <a:r>
              <a:rPr lang="pt-BR" dirty="0"/>
              <a:t> </a:t>
            </a:r>
            <a:r>
              <a:rPr lang="pt-BR" dirty="0" err="1"/>
              <a:t>src</a:t>
            </a:r>
            <a:r>
              <a:rPr lang="pt-BR" dirty="0"/>
              <a:t>="movie.ogg" 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video</a:t>
            </a:r>
            <a:r>
              <a:rPr lang="pt-BR" dirty="0"/>
              <a:t>/</a:t>
            </a:r>
            <a:r>
              <a:rPr lang="pt-BR" dirty="0" err="1"/>
              <a:t>ogg</a:t>
            </a:r>
            <a:r>
              <a:rPr lang="pt-BR" dirty="0"/>
              <a:t>"&gt;</a:t>
            </a:r>
            <a:br>
              <a:rPr lang="pt-BR" sz="1200" dirty="0"/>
            </a:br>
            <a:r>
              <a:rPr lang="pt-BR" dirty="0"/>
              <a:t>Your browser does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video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.</a:t>
            </a:r>
            <a:br>
              <a:rPr lang="pt-BR" sz="1200" dirty="0"/>
            </a:br>
            <a:r>
              <a:rPr lang="pt-BR" dirty="0"/>
              <a:t>&lt;/</a:t>
            </a:r>
            <a:r>
              <a:rPr lang="pt-BR" dirty="0" err="1"/>
              <a:t>video</a:t>
            </a:r>
            <a:r>
              <a:rPr lang="pt-BR" dirty="0"/>
              <a:t>&gt;</a:t>
            </a:r>
            <a:endParaRPr lang="en-US" sz="1200" dirty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46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pt-BR" dirty="0"/>
              <a:t>&lt;</a:t>
            </a:r>
            <a:r>
              <a:rPr lang="pt-BR" dirty="0" err="1"/>
              <a:t>video</a:t>
            </a:r>
            <a:r>
              <a:rPr lang="pt-BR" dirty="0"/>
              <a:t> </a:t>
            </a:r>
            <a:r>
              <a:rPr lang="pt-BR" dirty="0" err="1"/>
              <a:t>width</a:t>
            </a:r>
            <a:r>
              <a:rPr lang="pt-BR" dirty="0"/>
              <a:t>="320" </a:t>
            </a:r>
            <a:r>
              <a:rPr lang="pt-BR" dirty="0" err="1"/>
              <a:t>height</a:t>
            </a:r>
            <a:r>
              <a:rPr lang="pt-BR" dirty="0"/>
              <a:t>="240" </a:t>
            </a:r>
            <a:r>
              <a:rPr lang="pt-BR" dirty="0" err="1"/>
              <a:t>autoplay</a:t>
            </a:r>
            <a:r>
              <a:rPr lang="pt-BR" dirty="0"/>
              <a:t> </a:t>
            </a:r>
            <a:r>
              <a:rPr lang="pt-BR" dirty="0" err="1"/>
              <a:t>muted</a:t>
            </a:r>
            <a:r>
              <a:rPr lang="pt-BR" dirty="0"/>
              <a:t>&gt;</a:t>
            </a:r>
            <a:br>
              <a:rPr lang="pt-BR" sz="1200" dirty="0"/>
            </a:br>
            <a:r>
              <a:rPr lang="pt-BR" dirty="0"/>
              <a:t>  &lt;</a:t>
            </a:r>
            <a:r>
              <a:rPr lang="pt-BR" dirty="0" err="1"/>
              <a:t>source</a:t>
            </a:r>
            <a:r>
              <a:rPr lang="pt-BR" dirty="0"/>
              <a:t> </a:t>
            </a:r>
            <a:r>
              <a:rPr lang="pt-BR" dirty="0" err="1"/>
              <a:t>src</a:t>
            </a:r>
            <a:r>
              <a:rPr lang="pt-BR" dirty="0"/>
              <a:t>="movie.mp4" 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video</a:t>
            </a:r>
            <a:r>
              <a:rPr lang="pt-BR" dirty="0"/>
              <a:t>/mp4"&gt;</a:t>
            </a:r>
            <a:br>
              <a:rPr lang="pt-BR" sz="1200" dirty="0"/>
            </a:br>
            <a:r>
              <a:rPr lang="pt-BR" dirty="0"/>
              <a:t>  &lt;</a:t>
            </a:r>
            <a:r>
              <a:rPr lang="pt-BR" dirty="0" err="1"/>
              <a:t>source</a:t>
            </a:r>
            <a:r>
              <a:rPr lang="pt-BR" dirty="0"/>
              <a:t> </a:t>
            </a:r>
            <a:r>
              <a:rPr lang="pt-BR" dirty="0" err="1"/>
              <a:t>src</a:t>
            </a:r>
            <a:r>
              <a:rPr lang="pt-BR" dirty="0"/>
              <a:t>="movie.ogg" 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video</a:t>
            </a:r>
            <a:r>
              <a:rPr lang="pt-BR" dirty="0"/>
              <a:t>/</a:t>
            </a:r>
            <a:r>
              <a:rPr lang="pt-BR" dirty="0" err="1"/>
              <a:t>ogg</a:t>
            </a:r>
            <a:r>
              <a:rPr lang="pt-BR" dirty="0"/>
              <a:t>"&gt;</a:t>
            </a:r>
            <a:br>
              <a:rPr lang="pt-BR" sz="1200" dirty="0"/>
            </a:br>
            <a:r>
              <a:rPr lang="pt-BR" dirty="0"/>
              <a:t>Your browser does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video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.</a:t>
            </a:r>
            <a:br>
              <a:rPr lang="pt-BR" sz="1200" dirty="0"/>
            </a:br>
            <a:r>
              <a:rPr lang="pt-BR" dirty="0"/>
              <a:t>&lt;/</a:t>
            </a:r>
            <a:r>
              <a:rPr lang="pt-BR" dirty="0" err="1"/>
              <a:t>video</a:t>
            </a:r>
            <a:r>
              <a:rPr lang="pt-BR" dirty="0"/>
              <a:t>&gt;</a:t>
            </a:r>
            <a:endParaRPr lang="en-US" sz="1200" dirty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226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pt-BR" dirty="0"/>
              <a:t>&lt;</a:t>
            </a:r>
            <a:r>
              <a:rPr lang="pt-BR" dirty="0" err="1"/>
              <a:t>video</a:t>
            </a:r>
            <a:r>
              <a:rPr lang="pt-BR" dirty="0"/>
              <a:t> </a:t>
            </a:r>
            <a:r>
              <a:rPr lang="pt-BR" dirty="0" err="1"/>
              <a:t>width</a:t>
            </a:r>
            <a:r>
              <a:rPr lang="pt-BR" dirty="0"/>
              <a:t>="320" </a:t>
            </a:r>
            <a:r>
              <a:rPr lang="pt-BR" dirty="0" err="1"/>
              <a:t>height</a:t>
            </a:r>
            <a:r>
              <a:rPr lang="pt-BR" dirty="0"/>
              <a:t>="240" </a:t>
            </a:r>
            <a:r>
              <a:rPr lang="pt-BR" dirty="0" err="1"/>
              <a:t>autoplay</a:t>
            </a:r>
            <a:r>
              <a:rPr lang="pt-BR" dirty="0"/>
              <a:t> </a:t>
            </a:r>
            <a:r>
              <a:rPr lang="pt-BR" dirty="0" err="1"/>
              <a:t>muted</a:t>
            </a:r>
            <a:r>
              <a:rPr lang="pt-BR" dirty="0"/>
              <a:t>&gt;</a:t>
            </a:r>
            <a:br>
              <a:rPr lang="pt-BR" sz="1200" dirty="0"/>
            </a:br>
            <a:r>
              <a:rPr lang="pt-BR" dirty="0"/>
              <a:t>  &lt;</a:t>
            </a:r>
            <a:r>
              <a:rPr lang="pt-BR" dirty="0" err="1"/>
              <a:t>source</a:t>
            </a:r>
            <a:r>
              <a:rPr lang="pt-BR" dirty="0"/>
              <a:t> </a:t>
            </a:r>
            <a:r>
              <a:rPr lang="pt-BR" dirty="0" err="1"/>
              <a:t>src</a:t>
            </a:r>
            <a:r>
              <a:rPr lang="pt-BR" dirty="0"/>
              <a:t>="movie.mp4" 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video</a:t>
            </a:r>
            <a:r>
              <a:rPr lang="pt-BR" dirty="0"/>
              <a:t>/mp4"&gt;</a:t>
            </a:r>
            <a:br>
              <a:rPr lang="pt-BR" sz="1200" dirty="0"/>
            </a:br>
            <a:r>
              <a:rPr lang="pt-BR" dirty="0"/>
              <a:t>  &lt;</a:t>
            </a:r>
            <a:r>
              <a:rPr lang="pt-BR" dirty="0" err="1"/>
              <a:t>source</a:t>
            </a:r>
            <a:r>
              <a:rPr lang="pt-BR" dirty="0"/>
              <a:t> </a:t>
            </a:r>
            <a:r>
              <a:rPr lang="pt-BR" dirty="0" err="1"/>
              <a:t>src</a:t>
            </a:r>
            <a:r>
              <a:rPr lang="pt-BR" dirty="0"/>
              <a:t>="movie.ogg" 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video</a:t>
            </a:r>
            <a:r>
              <a:rPr lang="pt-BR" dirty="0"/>
              <a:t>/</a:t>
            </a:r>
            <a:r>
              <a:rPr lang="pt-BR" dirty="0" err="1"/>
              <a:t>ogg</a:t>
            </a:r>
            <a:r>
              <a:rPr lang="pt-BR" dirty="0"/>
              <a:t>"&gt;</a:t>
            </a:r>
            <a:br>
              <a:rPr lang="pt-BR" sz="1200" dirty="0"/>
            </a:br>
            <a:r>
              <a:rPr lang="pt-BR" dirty="0"/>
              <a:t>Your browser does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video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.</a:t>
            </a:r>
            <a:br>
              <a:rPr lang="pt-BR" sz="1200" dirty="0"/>
            </a:br>
            <a:r>
              <a:rPr lang="pt-BR" dirty="0"/>
              <a:t>&lt;/</a:t>
            </a:r>
            <a:r>
              <a:rPr lang="pt-BR" dirty="0" err="1"/>
              <a:t>video</a:t>
            </a:r>
            <a:r>
              <a:rPr lang="pt-BR" dirty="0"/>
              <a:t>&gt;</a:t>
            </a:r>
            <a:endParaRPr lang="en-US" sz="1200" dirty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029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DDFBB-9D91-4B5F-B100-56BCB18758B7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HTML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SzPts val="1400"/>
              <a:tabLst>
                <a:tab pos="0" algn="l"/>
              </a:tabLst>
              <a:defRPr/>
            </a:pPr>
            <a:r>
              <a:rPr lang="pt-BR" sz="1600" dirty="0"/>
              <a:t>Os </a:t>
            </a:r>
            <a:r>
              <a:rPr lang="pt-BR" sz="1600" dirty="0" err="1"/>
              <a:t>emojis</a:t>
            </a:r>
            <a:r>
              <a:rPr lang="pt-BR" sz="1600" dirty="0"/>
              <a:t> são adicionados seguindo o &amp;:</a:t>
            </a:r>
          </a:p>
          <a:p>
            <a:pPr algn="l">
              <a:spcBef>
                <a:spcPts val="0"/>
              </a:spcBef>
              <a:buSzPts val="1400"/>
              <a:tabLst>
                <a:tab pos="0" algn="l"/>
              </a:tabLst>
              <a:defRPr/>
            </a:pPr>
            <a:endParaRPr lang="en-US" sz="1600" dirty="0">
              <a:solidFill>
                <a:srgbClr val="000000"/>
              </a:solidFill>
              <a:cs typeface="Arial"/>
            </a:endParaRPr>
          </a:p>
          <a:p>
            <a:pPr algn="l">
              <a:spcBef>
                <a:spcPts val="0"/>
              </a:spcBef>
              <a:buSzPts val="1400"/>
              <a:tabLst>
                <a:tab pos="0" algn="l"/>
              </a:tabLst>
              <a:defRPr/>
            </a:pPr>
            <a:r>
              <a:rPr lang="pt-BR" sz="1600" dirty="0"/>
              <a:t>&amp;#x1F336; &lt;!--hexadecimal--&gt;</a:t>
            </a:r>
          </a:p>
          <a:p>
            <a:pPr algn="l"/>
            <a:r>
              <a:rPr lang="pt-BR" sz="1600" dirty="0"/>
              <a:t>&amp;#x1F600; &lt;!--hexadecimal--&gt;</a:t>
            </a:r>
          </a:p>
          <a:p>
            <a:pPr algn="l"/>
            <a:endParaRPr lang="pt-BR" dirty="0"/>
          </a:p>
          <a:p>
            <a:pPr algn="l"/>
            <a:endParaRPr lang="en-US" sz="1600" dirty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  <a:p>
            <a:pPr algn="l"/>
            <a:endParaRPr lang="en-US" sz="1600" dirty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Emoji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978" y="1671988"/>
            <a:ext cx="3140544" cy="196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1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O elemento &lt;</a:t>
            </a:r>
            <a:r>
              <a:rPr lang="pt-BR" sz="1800" dirty="0" err="1"/>
              <a:t>picture</a:t>
            </a:r>
            <a:r>
              <a:rPr lang="pt-BR" sz="1800" dirty="0"/>
              <a:t>&gt; é um container usado para especificar múltiplos elementos &lt;</a:t>
            </a:r>
            <a:r>
              <a:rPr lang="pt-BR" sz="1800" dirty="0" err="1"/>
              <a:t>source</a:t>
            </a:r>
            <a:r>
              <a:rPr lang="pt-BR" sz="1800" dirty="0"/>
              <a:t>&gt; para um elemento específico &lt;</a:t>
            </a:r>
            <a:r>
              <a:rPr lang="pt-BR" sz="1800" dirty="0" err="1"/>
              <a:t>img</a:t>
            </a:r>
            <a:r>
              <a:rPr lang="pt-BR" sz="1800" dirty="0"/>
              <a:t>&gt; contido nele. </a:t>
            </a:r>
          </a:p>
          <a:p>
            <a:pPr algn="l"/>
            <a:r>
              <a:rPr lang="pt-BR" sz="1800" dirty="0"/>
              <a:t>O navegador irá escolher a imagem mais adequada de acordo com o layout atual da página, características do dispositivo em que será exibido.</a:t>
            </a:r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Design Adaptativo - Picture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7971" y="1669214"/>
            <a:ext cx="3099810" cy="185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92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7704856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    &lt;</a:t>
            </a:r>
            <a:r>
              <a:rPr lang="pt-BR" sz="1600" dirty="0" err="1"/>
              <a:t>picture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        &lt;</a:t>
            </a:r>
            <a:r>
              <a:rPr lang="pt-BR" sz="1600" dirty="0" err="1"/>
              <a:t>source</a:t>
            </a:r>
            <a:r>
              <a:rPr lang="pt-BR" sz="1600" dirty="0"/>
              <a:t> media="(</a:t>
            </a:r>
            <a:r>
              <a:rPr lang="pt-BR" sz="1600" dirty="0" err="1"/>
              <a:t>max-width</a:t>
            </a:r>
            <a:r>
              <a:rPr lang="pt-BR" sz="1600" dirty="0"/>
              <a:t>: 320px)" </a:t>
            </a:r>
            <a:r>
              <a:rPr lang="pt-BR" sz="1600" dirty="0" err="1"/>
              <a:t>srcset</a:t>
            </a:r>
            <a:r>
              <a:rPr lang="pt-BR" sz="1600" dirty="0"/>
              <a:t>="./</a:t>
            </a:r>
            <a:r>
              <a:rPr lang="pt-BR" sz="1600" dirty="0" err="1"/>
              <a:t>img</a:t>
            </a:r>
            <a:r>
              <a:rPr lang="pt-BR" sz="1600" dirty="0"/>
              <a:t>/mona-320.png"/&gt; </a:t>
            </a:r>
          </a:p>
          <a:p>
            <a:pPr algn="l"/>
            <a:r>
              <a:rPr lang="pt-BR" sz="1600" dirty="0"/>
              <a:t>        &lt;</a:t>
            </a:r>
            <a:r>
              <a:rPr lang="pt-BR" sz="1600" dirty="0" err="1"/>
              <a:t>source</a:t>
            </a:r>
            <a:r>
              <a:rPr lang="pt-BR" sz="1600" dirty="0"/>
              <a:t> media="(</a:t>
            </a:r>
            <a:r>
              <a:rPr lang="pt-BR" sz="1600" dirty="0" err="1"/>
              <a:t>max-width</a:t>
            </a:r>
            <a:r>
              <a:rPr lang="pt-BR" sz="1600" dirty="0"/>
              <a:t>: 768px)" </a:t>
            </a:r>
            <a:r>
              <a:rPr lang="pt-BR" sz="1600" dirty="0" err="1"/>
              <a:t>srcset</a:t>
            </a:r>
            <a:r>
              <a:rPr lang="pt-BR" sz="1600" dirty="0"/>
              <a:t>="./</a:t>
            </a:r>
            <a:r>
              <a:rPr lang="pt-BR" sz="1600" dirty="0" err="1"/>
              <a:t>img</a:t>
            </a:r>
            <a:r>
              <a:rPr lang="pt-BR" sz="1600" dirty="0"/>
              <a:t>/mona-768.png"  /&gt;</a:t>
            </a:r>
          </a:p>
          <a:p>
            <a:pPr algn="l"/>
            <a:r>
              <a:rPr lang="pt-BR" sz="1600" dirty="0"/>
              <a:t>        &lt;</a:t>
            </a:r>
            <a:r>
              <a:rPr lang="pt-BR" sz="1600" dirty="0" err="1"/>
              <a:t>source</a:t>
            </a:r>
            <a:r>
              <a:rPr lang="pt-BR" sz="1600" dirty="0"/>
              <a:t> media="(</a:t>
            </a:r>
            <a:r>
              <a:rPr lang="pt-BR" sz="1600" dirty="0" err="1"/>
              <a:t>max-width</a:t>
            </a:r>
            <a:r>
              <a:rPr lang="pt-BR" sz="1600" dirty="0"/>
              <a:t>: 1200px)" </a:t>
            </a:r>
            <a:r>
              <a:rPr lang="pt-BR" sz="1600" dirty="0" err="1"/>
              <a:t>srcset</a:t>
            </a:r>
            <a:r>
              <a:rPr lang="pt-BR" sz="1600" dirty="0"/>
              <a:t>="./</a:t>
            </a:r>
            <a:r>
              <a:rPr lang="pt-BR" sz="1600" dirty="0" err="1"/>
              <a:t>img</a:t>
            </a:r>
            <a:r>
              <a:rPr lang="pt-BR" sz="1600" dirty="0"/>
              <a:t>/mona-1200.png"  /&gt;</a:t>
            </a:r>
          </a:p>
          <a:p>
            <a:pPr algn="l"/>
            <a:r>
              <a:rPr lang="pt-BR" sz="1600" dirty="0"/>
              <a:t>        &lt;</a:t>
            </a:r>
            <a:r>
              <a:rPr lang="pt-BR" sz="1600" dirty="0" err="1"/>
              <a:t>img</a:t>
            </a:r>
            <a:r>
              <a:rPr lang="pt-BR" sz="1600" dirty="0"/>
              <a:t> </a:t>
            </a:r>
            <a:r>
              <a:rPr lang="pt-BR" sz="1600" dirty="0" err="1"/>
              <a:t>src</a:t>
            </a:r>
            <a:r>
              <a:rPr lang="pt-BR" sz="1600" dirty="0"/>
              <a:t>="./</a:t>
            </a:r>
            <a:r>
              <a:rPr lang="pt-BR" sz="1600" dirty="0" err="1"/>
              <a:t>img</a:t>
            </a:r>
            <a:r>
              <a:rPr lang="pt-BR" sz="1600" dirty="0"/>
              <a:t>/mona-1920.png" </a:t>
            </a:r>
            <a:r>
              <a:rPr lang="pt-BR" sz="1600" dirty="0" err="1"/>
              <a:t>alt</a:t>
            </a:r>
            <a:r>
              <a:rPr lang="pt-BR" sz="1600" dirty="0"/>
              <a:t>="</a:t>
            </a:r>
            <a:r>
              <a:rPr lang="pt-BR" sz="1600" dirty="0" err="1"/>
              <a:t>Monalisa</a:t>
            </a:r>
            <a:r>
              <a:rPr lang="pt-BR" sz="1600" dirty="0"/>
              <a:t>" /&gt;</a:t>
            </a:r>
          </a:p>
          <a:p>
            <a:pPr algn="l"/>
            <a:r>
              <a:rPr lang="pt-BR" sz="1600" dirty="0"/>
              <a:t>    &lt;/</a:t>
            </a:r>
            <a:r>
              <a:rPr lang="pt-BR" sz="1600" dirty="0" err="1"/>
              <a:t>picture</a:t>
            </a:r>
            <a:r>
              <a:rPr lang="pt-BR" sz="1600" dirty="0"/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Design Adaptativo - Picture</a:t>
            </a:r>
            <a:endParaRPr lang="pt-BR" sz="1800" dirty="0">
              <a:solidFill>
                <a:srgbClr val="35983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pt-BR" sz="1800" dirty="0">
              <a:solidFill>
                <a:srgbClr val="359830"/>
              </a:solidFill>
            </a:endParaRPr>
          </a:p>
        </p:txBody>
      </p: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319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563888" y="1203598"/>
            <a:ext cx="322897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437865" y="2283718"/>
            <a:ext cx="3722687" cy="246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A </a:t>
            </a:r>
            <a:r>
              <a:rPr lang="pt-BR" sz="1800" dirty="0" err="1"/>
              <a:t>tag</a:t>
            </a:r>
            <a:r>
              <a:rPr lang="pt-BR" sz="1800" dirty="0"/>
              <a:t> &lt;</a:t>
            </a:r>
            <a:r>
              <a:rPr lang="pt-BR" sz="1800" dirty="0" err="1"/>
              <a:t>audio</a:t>
            </a:r>
            <a:r>
              <a:rPr lang="pt-BR" sz="1800" dirty="0"/>
              <a:t>&gt; é usada para incorporar conteúdo sonoro em um documento, como música ou outros fluxos de áudio.</a:t>
            </a:r>
          </a:p>
          <a:p>
            <a:pPr algn="l"/>
            <a:r>
              <a:rPr lang="pt-BR" sz="1800" dirty="0"/>
              <a:t>Contém uma ou mais </a:t>
            </a:r>
            <a:r>
              <a:rPr lang="pt-BR" sz="1800" dirty="0" err="1"/>
              <a:t>tags</a:t>
            </a:r>
            <a:r>
              <a:rPr lang="pt-BR" sz="1800" dirty="0"/>
              <a:t> &lt;</a:t>
            </a:r>
            <a:r>
              <a:rPr lang="pt-BR" sz="1800" dirty="0" err="1"/>
              <a:t>source</a:t>
            </a:r>
            <a:r>
              <a:rPr lang="pt-BR" sz="1800" dirty="0"/>
              <a:t>&gt;  com diferentes fontes de áudio. </a:t>
            </a:r>
          </a:p>
          <a:p>
            <a:pPr algn="l"/>
            <a:r>
              <a:rPr lang="pt-BR" sz="1800" dirty="0"/>
              <a:t>O navegador escolherá a primeira fonte compatível.</a:t>
            </a:r>
          </a:p>
          <a:p>
            <a:pPr algn="l"/>
            <a:r>
              <a:rPr lang="pt-BR" sz="1800" dirty="0"/>
              <a:t>O texto entre as </a:t>
            </a:r>
            <a:r>
              <a:rPr lang="pt-BR" sz="1800" dirty="0" err="1"/>
              <a:t>tags</a:t>
            </a:r>
            <a:r>
              <a:rPr lang="pt-BR" sz="1800" dirty="0"/>
              <a:t> &lt;</a:t>
            </a:r>
            <a:r>
              <a:rPr lang="pt-BR" sz="1800" dirty="0" err="1"/>
              <a:t>audio</a:t>
            </a:r>
            <a:r>
              <a:rPr lang="pt-BR" sz="1800" dirty="0"/>
              <a:t>&gt;e &lt;/</a:t>
            </a:r>
            <a:r>
              <a:rPr lang="pt-BR" sz="1800" dirty="0" err="1"/>
              <a:t>audio</a:t>
            </a:r>
            <a:r>
              <a:rPr lang="pt-BR" sz="1800" dirty="0"/>
              <a:t>&gt; só será exibido em navegadores que não suportam o &lt;</a:t>
            </a:r>
            <a:r>
              <a:rPr lang="pt-BR" sz="1800" dirty="0" err="1"/>
              <a:t>audio</a:t>
            </a:r>
            <a:r>
              <a:rPr lang="pt-BR" sz="1800" dirty="0"/>
              <a:t>&gt;elemento.</a:t>
            </a:r>
          </a:p>
          <a:p>
            <a:pPr algn="l"/>
            <a:r>
              <a:rPr lang="pt-BR" sz="1800" dirty="0"/>
              <a:t>Existem três formatos de áudio suportados em HTML: MP3, WAV e OGG.</a:t>
            </a:r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Audio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 descr="HTML | &lt;audio&gt; autoplay Attribute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179" y="1873142"/>
            <a:ext cx="3133307" cy="147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72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b="1" dirty="0" err="1">
                <a:solidFill>
                  <a:schemeClr val="bg1">
                    <a:lumMod val="50000"/>
                  </a:schemeClr>
                </a:solidFill>
              </a:rPr>
              <a:t>Autoplay</a:t>
            </a:r>
            <a:endParaRPr lang="pt-BR" sz="1800" b="1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pt-BR" sz="1800" i="1" dirty="0">
                <a:solidFill>
                  <a:schemeClr val="bg1">
                    <a:lumMod val="50000"/>
                  </a:schemeClr>
                </a:solidFill>
              </a:rPr>
              <a:t>Especifica que o áudio começará a ser reproduzido assim que estiver pronto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b="1" dirty="0" err="1">
                <a:solidFill>
                  <a:schemeClr val="bg1">
                    <a:lumMod val="50000"/>
                  </a:schemeClr>
                </a:solidFill>
              </a:rPr>
              <a:t>Controls</a:t>
            </a:r>
            <a:endParaRPr lang="pt-BR" sz="1800" b="1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pt-PT" sz="1800" dirty="0"/>
              <a:t>Especifica que os controles de áudio devem ser exibidos (como um botão reproduzir/pausar, etc.)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800" b="1" dirty="0"/>
              <a:t>Loop</a:t>
            </a:r>
          </a:p>
          <a:p>
            <a:pPr algn="just"/>
            <a:r>
              <a:rPr lang="pt-PT" sz="1800" dirty="0"/>
              <a:t>Especifica que o áudio será reiniciado sempre que terminar</a:t>
            </a:r>
            <a:endParaRPr lang="pt-BR" sz="1800" dirty="0"/>
          </a:p>
          <a:p>
            <a:pPr algn="just"/>
            <a:endParaRPr lang="pt-PT" sz="1800" dirty="0"/>
          </a:p>
          <a:p>
            <a:pPr algn="just"/>
            <a:endParaRPr lang="pt-BR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Audio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 descr="HTML | &lt;audio&gt; autoplay Attribute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179" y="1873142"/>
            <a:ext cx="3133307" cy="147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09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800" b="1" dirty="0"/>
              <a:t>URL src </a:t>
            </a:r>
          </a:p>
          <a:p>
            <a:pPr algn="just"/>
            <a:r>
              <a:rPr lang="pt-PT" sz="1800" dirty="0"/>
              <a:t>Especifica a URL do arquivo de áudio</a:t>
            </a:r>
            <a:endParaRPr lang="pt-BR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Audio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 descr="HTML | &lt;audio&gt; autoplay Attribute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179" y="1873142"/>
            <a:ext cx="3133307" cy="147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64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&lt;</a:t>
            </a:r>
            <a:r>
              <a:rPr lang="pt-BR" sz="1600" dirty="0" err="1"/>
              <a:t>audio</a:t>
            </a:r>
            <a:r>
              <a:rPr lang="pt-BR" sz="1600" dirty="0"/>
              <a:t> </a:t>
            </a:r>
            <a:r>
              <a:rPr lang="pt-BR" sz="1600" dirty="0" err="1"/>
              <a:t>autoplay</a:t>
            </a:r>
            <a:r>
              <a:rPr lang="pt-BR" sz="1600" dirty="0"/>
              <a:t> </a:t>
            </a:r>
            <a:r>
              <a:rPr lang="pt-BR" sz="1600" dirty="0" err="1"/>
              <a:t>controls</a:t>
            </a:r>
            <a:r>
              <a:rPr lang="pt-BR" sz="1600" dirty="0"/>
              <a:t> </a:t>
            </a:r>
            <a:r>
              <a:rPr lang="pt-BR" sz="1600" dirty="0" err="1"/>
              <a:t>muted</a:t>
            </a:r>
            <a:r>
              <a:rPr lang="pt-BR" sz="1600" dirty="0"/>
              <a:t> loop&gt;</a:t>
            </a:r>
          </a:p>
          <a:p>
            <a:pPr algn="l"/>
            <a:br>
              <a:rPr lang="pt-BR" sz="1600" dirty="0"/>
            </a:br>
            <a:r>
              <a:rPr lang="pt-BR" sz="1600" dirty="0"/>
              <a:t>  &lt;</a:t>
            </a:r>
            <a:r>
              <a:rPr lang="pt-BR" sz="1600" dirty="0" err="1"/>
              <a:t>source</a:t>
            </a:r>
            <a:r>
              <a:rPr lang="pt-BR" sz="1600" dirty="0"/>
              <a:t> </a:t>
            </a:r>
            <a:r>
              <a:rPr lang="pt-BR" sz="1600" dirty="0" err="1"/>
              <a:t>src</a:t>
            </a:r>
            <a:r>
              <a:rPr lang="pt-BR" sz="1600" dirty="0"/>
              <a:t>=“audio.ogg" 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audio</a:t>
            </a:r>
            <a:r>
              <a:rPr lang="pt-BR" sz="1600" dirty="0"/>
              <a:t>/</a:t>
            </a:r>
            <a:r>
              <a:rPr lang="pt-BR" sz="1600" dirty="0" err="1"/>
              <a:t>ogg</a:t>
            </a:r>
            <a:r>
              <a:rPr lang="pt-BR" sz="1600" dirty="0"/>
              <a:t>"&gt;</a:t>
            </a:r>
            <a:br>
              <a:rPr lang="pt-BR" sz="1600" dirty="0"/>
            </a:br>
            <a:r>
              <a:rPr lang="pt-BR" sz="1600" dirty="0"/>
              <a:t>  &lt;</a:t>
            </a:r>
            <a:r>
              <a:rPr lang="pt-BR" sz="1600" dirty="0" err="1"/>
              <a:t>source</a:t>
            </a:r>
            <a:r>
              <a:rPr lang="pt-BR" sz="1600" dirty="0"/>
              <a:t> </a:t>
            </a:r>
            <a:r>
              <a:rPr lang="pt-BR" sz="1600" dirty="0" err="1"/>
              <a:t>src</a:t>
            </a:r>
            <a:r>
              <a:rPr lang="pt-BR" sz="1600" dirty="0"/>
              <a:t>=“audio.mp3" 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audio</a:t>
            </a:r>
            <a:r>
              <a:rPr lang="pt-BR" sz="1600" dirty="0"/>
              <a:t>/</a:t>
            </a:r>
            <a:r>
              <a:rPr lang="pt-BR" sz="1600" dirty="0" err="1"/>
              <a:t>mpeg</a:t>
            </a:r>
            <a:r>
              <a:rPr lang="pt-BR" sz="1600" dirty="0"/>
              <a:t>"&gt;</a:t>
            </a:r>
            <a:br>
              <a:rPr lang="pt-BR" sz="1600" dirty="0"/>
            </a:br>
            <a:endParaRPr lang="pt-BR" sz="1600" dirty="0"/>
          </a:p>
          <a:p>
            <a:pPr algn="l"/>
            <a:r>
              <a:rPr lang="pt-BR" sz="1600" dirty="0"/>
              <a:t>  Your browser does </a:t>
            </a:r>
            <a:r>
              <a:rPr lang="pt-BR" sz="1600" dirty="0" err="1"/>
              <a:t>not</a:t>
            </a:r>
            <a:r>
              <a:rPr lang="pt-BR" sz="1600" dirty="0"/>
              <a:t> </a:t>
            </a:r>
            <a:r>
              <a:rPr lang="pt-BR" sz="1600" dirty="0" err="1"/>
              <a:t>support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audio</a:t>
            </a:r>
            <a:r>
              <a:rPr lang="pt-BR" sz="1600" dirty="0"/>
              <a:t> </a:t>
            </a:r>
            <a:r>
              <a:rPr lang="pt-BR" sz="1600" dirty="0" err="1"/>
              <a:t>tag</a:t>
            </a:r>
            <a:r>
              <a:rPr lang="pt-BR" sz="1600" dirty="0"/>
              <a:t>.</a:t>
            </a:r>
            <a:br>
              <a:rPr lang="pt-BR" sz="1600" dirty="0"/>
            </a:br>
            <a:endParaRPr lang="pt-BR" sz="1600" dirty="0"/>
          </a:p>
          <a:p>
            <a:pPr algn="l"/>
            <a:r>
              <a:rPr lang="pt-BR" sz="1600" dirty="0"/>
              <a:t>&lt;/</a:t>
            </a:r>
            <a:r>
              <a:rPr lang="pt-BR" sz="1600" dirty="0" err="1"/>
              <a:t>audio</a:t>
            </a:r>
            <a:r>
              <a:rPr lang="pt-BR" sz="1600" dirty="0"/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Audio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 descr="HTML | &lt;audio&gt; autoplay Attribute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179" y="1873142"/>
            <a:ext cx="3133307" cy="147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54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A tag &lt;video&gt;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especifica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 a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adição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 de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uma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mídia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 de video.</a:t>
            </a:r>
          </a:p>
          <a:p>
            <a:pPr algn="l"/>
            <a:endParaRPr lang="en-US" sz="1600" dirty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  <a:p>
            <a:pPr algn="l"/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Segue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os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mesmos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principios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rPr>
              <a:t> da tag &lt;audio&gt;</a:t>
            </a:r>
          </a:p>
          <a:p>
            <a:pPr marL="139700" algn="l">
              <a:spcBef>
                <a:spcPts val="0"/>
              </a:spcBef>
              <a:buSzPts val="1400"/>
              <a:defRPr/>
            </a:pPr>
            <a:endParaRPr lang="pt-BR" sz="1600" dirty="0"/>
          </a:p>
          <a:p>
            <a:pPr marL="139700" algn="l">
              <a:spcBef>
                <a:spcPts val="0"/>
              </a:spcBef>
              <a:buSzPts val="1400"/>
              <a:defRPr/>
            </a:pPr>
            <a:r>
              <a:rPr lang="pt-BR" sz="1600" dirty="0"/>
              <a:t>Existem três formatos de vídeo suportados: MP4, </a:t>
            </a:r>
            <a:r>
              <a:rPr lang="pt-BR" sz="1600" dirty="0" err="1"/>
              <a:t>WebM</a:t>
            </a:r>
            <a:r>
              <a:rPr lang="pt-BR" sz="1600" dirty="0"/>
              <a:t> e </a:t>
            </a:r>
            <a:r>
              <a:rPr lang="pt-BR" sz="1600" dirty="0" err="1"/>
              <a:t>Ogg</a:t>
            </a:r>
            <a:r>
              <a:rPr lang="pt-BR" sz="1600" dirty="0"/>
              <a:t>. O suporte do navegador para os diferentes formatos é:</a:t>
            </a:r>
            <a:endParaRPr lang="en-US" sz="1600" dirty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9" name="Picture 3" descr="HTML Video – How to Embed a Video Player with the HTML 5 Video Ta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74" t="16076" r="6696" b="-1693"/>
          <a:stretch/>
        </p:blipFill>
        <p:spPr bwMode="auto">
          <a:xfrm>
            <a:off x="5269382" y="1876672"/>
            <a:ext cx="3089396" cy="152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74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SzPts val="1400"/>
              <a:tabLst>
                <a:tab pos="0" algn="l"/>
              </a:tabLst>
              <a:defRPr/>
            </a:pPr>
            <a:r>
              <a:rPr lang="pt-BR" sz="1500" dirty="0"/>
              <a:t>&lt;</a:t>
            </a:r>
            <a:r>
              <a:rPr lang="pt-BR" sz="1500" dirty="0" err="1"/>
              <a:t>video</a:t>
            </a:r>
            <a:r>
              <a:rPr lang="pt-BR" sz="1500" dirty="0"/>
              <a:t> </a:t>
            </a:r>
            <a:r>
              <a:rPr lang="pt-BR" sz="1500" dirty="0" err="1"/>
              <a:t>width</a:t>
            </a:r>
            <a:r>
              <a:rPr lang="pt-BR" sz="1500" dirty="0"/>
              <a:t>="320" </a:t>
            </a:r>
            <a:r>
              <a:rPr lang="pt-BR" sz="1500" dirty="0" err="1"/>
              <a:t>height</a:t>
            </a:r>
            <a:r>
              <a:rPr lang="pt-BR" sz="1500" dirty="0"/>
              <a:t>="240" </a:t>
            </a:r>
            <a:r>
              <a:rPr lang="pt-BR" sz="1500" dirty="0" err="1"/>
              <a:t>autoplay</a:t>
            </a:r>
            <a:r>
              <a:rPr lang="pt-BR" sz="1500" dirty="0"/>
              <a:t> </a:t>
            </a:r>
            <a:r>
              <a:rPr lang="pt-BR" sz="1500" dirty="0" err="1"/>
              <a:t>muted</a:t>
            </a:r>
            <a:r>
              <a:rPr lang="pt-BR" sz="1500" dirty="0"/>
              <a:t>&gt;</a:t>
            </a:r>
            <a:br>
              <a:rPr lang="pt-BR" sz="1500" dirty="0"/>
            </a:br>
            <a:endParaRPr lang="pt-BR" sz="1500" dirty="0"/>
          </a:p>
          <a:p>
            <a:pPr algn="l">
              <a:spcBef>
                <a:spcPts val="0"/>
              </a:spcBef>
              <a:buSzPts val="1400"/>
              <a:defRPr/>
            </a:pPr>
            <a:r>
              <a:rPr lang="pt-BR" sz="1500" dirty="0"/>
              <a:t>   &lt;</a:t>
            </a:r>
            <a:r>
              <a:rPr lang="pt-BR" sz="1500" dirty="0" err="1"/>
              <a:t>source</a:t>
            </a:r>
            <a:r>
              <a:rPr lang="pt-BR" sz="1500" dirty="0"/>
              <a:t> </a:t>
            </a:r>
            <a:r>
              <a:rPr lang="pt-BR" sz="1500" dirty="0" err="1"/>
              <a:t>src</a:t>
            </a:r>
            <a:r>
              <a:rPr lang="pt-BR" sz="1500" dirty="0"/>
              <a:t>="movie.mp4" </a:t>
            </a:r>
            <a:r>
              <a:rPr lang="pt-BR" sz="1500" dirty="0" err="1"/>
              <a:t>type</a:t>
            </a:r>
            <a:r>
              <a:rPr lang="pt-BR" sz="1500" dirty="0"/>
              <a:t>="</a:t>
            </a:r>
            <a:r>
              <a:rPr lang="pt-BR" sz="1500" dirty="0" err="1"/>
              <a:t>video</a:t>
            </a:r>
            <a:r>
              <a:rPr lang="pt-BR" sz="1500" dirty="0"/>
              <a:t>/mp4"&gt;</a:t>
            </a:r>
            <a:br>
              <a:rPr lang="pt-BR" sz="1500" dirty="0"/>
            </a:br>
            <a:r>
              <a:rPr lang="pt-BR" sz="1500" dirty="0"/>
              <a:t>   &lt;</a:t>
            </a:r>
            <a:r>
              <a:rPr lang="pt-BR" sz="1500" dirty="0" err="1"/>
              <a:t>source</a:t>
            </a:r>
            <a:r>
              <a:rPr lang="pt-BR" sz="1500" dirty="0"/>
              <a:t> </a:t>
            </a:r>
            <a:r>
              <a:rPr lang="pt-BR" sz="1500" dirty="0" err="1"/>
              <a:t>src</a:t>
            </a:r>
            <a:r>
              <a:rPr lang="pt-BR" sz="1500" dirty="0"/>
              <a:t>="movie.ogg" </a:t>
            </a:r>
            <a:r>
              <a:rPr lang="pt-BR" sz="1500" dirty="0" err="1"/>
              <a:t>type</a:t>
            </a:r>
            <a:r>
              <a:rPr lang="pt-BR" sz="1500" dirty="0"/>
              <a:t>="</a:t>
            </a:r>
            <a:r>
              <a:rPr lang="pt-BR" sz="1500" dirty="0" err="1"/>
              <a:t>video</a:t>
            </a:r>
            <a:r>
              <a:rPr lang="pt-BR" sz="1500" dirty="0"/>
              <a:t>/</a:t>
            </a:r>
            <a:r>
              <a:rPr lang="pt-BR" sz="1500" dirty="0" err="1"/>
              <a:t>ogg</a:t>
            </a:r>
            <a:r>
              <a:rPr lang="pt-BR" sz="1500" dirty="0"/>
              <a:t>"&gt;</a:t>
            </a:r>
            <a:br>
              <a:rPr lang="pt-BR" sz="1500" dirty="0"/>
            </a:br>
            <a:r>
              <a:rPr lang="pt-BR" sz="1500" dirty="0"/>
              <a:t>   Your browser does </a:t>
            </a:r>
            <a:r>
              <a:rPr lang="pt-BR" sz="1500" dirty="0" err="1"/>
              <a:t>not</a:t>
            </a:r>
            <a:r>
              <a:rPr lang="pt-BR" sz="1500" dirty="0"/>
              <a:t> </a:t>
            </a:r>
            <a:r>
              <a:rPr lang="pt-BR" sz="1500" dirty="0" err="1"/>
              <a:t>support</a:t>
            </a:r>
            <a:r>
              <a:rPr lang="pt-BR" sz="1500" dirty="0"/>
              <a:t> </a:t>
            </a:r>
            <a:r>
              <a:rPr lang="pt-BR" sz="1500" dirty="0" err="1"/>
              <a:t>the</a:t>
            </a:r>
            <a:r>
              <a:rPr lang="pt-BR" sz="1500" dirty="0"/>
              <a:t> </a:t>
            </a:r>
            <a:r>
              <a:rPr lang="pt-BR" sz="1500" dirty="0" err="1"/>
              <a:t>video</a:t>
            </a:r>
            <a:r>
              <a:rPr lang="pt-BR" sz="1500" dirty="0"/>
              <a:t> </a:t>
            </a:r>
            <a:r>
              <a:rPr lang="pt-BR" sz="1500" dirty="0" err="1"/>
              <a:t>tag</a:t>
            </a:r>
            <a:r>
              <a:rPr lang="pt-BR" sz="1500" dirty="0"/>
              <a:t>.</a:t>
            </a:r>
            <a:br>
              <a:rPr lang="pt-BR" sz="1500" dirty="0"/>
            </a:br>
            <a:endParaRPr lang="pt-BR" sz="1500" dirty="0"/>
          </a:p>
          <a:p>
            <a:pPr algn="l">
              <a:spcBef>
                <a:spcPts val="0"/>
              </a:spcBef>
              <a:buSzPts val="1400"/>
              <a:defRPr/>
            </a:pPr>
            <a:r>
              <a:rPr lang="pt-BR" sz="1500" dirty="0"/>
              <a:t>&lt;/</a:t>
            </a:r>
            <a:r>
              <a:rPr lang="pt-BR" sz="1500" dirty="0" err="1"/>
              <a:t>video</a:t>
            </a:r>
            <a:r>
              <a:rPr lang="pt-BR" sz="1500" dirty="0"/>
              <a:t>&gt;</a:t>
            </a:r>
            <a:endParaRPr lang="en-US" sz="1500" dirty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  <a:p>
            <a:endParaRPr lang="en-US" sz="1500" dirty="0">
              <a:solidFill>
                <a:srgbClr val="000000"/>
              </a:solidFill>
              <a:ea typeface="Arial"/>
              <a:cs typeface="Arial"/>
            </a:endParaRPr>
          </a:p>
          <a:p>
            <a:pPr algn="l"/>
            <a:endParaRPr lang="en-US" sz="1500" dirty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  <a:p>
            <a:pPr algn="l"/>
            <a:endParaRPr lang="en-US" sz="1500" dirty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endParaRPr lang="pt-BR" sz="1800" dirty="0">
              <a:solidFill>
                <a:srgbClr val="359830"/>
              </a:solidFill>
            </a:endParaRPr>
          </a:p>
        </p:txBody>
      </p: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Picture 3" descr="HTML Video – How to Embed a Video Player with the HTML 5 Video Ta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74" t="16076" r="6696" b="-1693"/>
          <a:stretch/>
        </p:blipFill>
        <p:spPr bwMode="auto">
          <a:xfrm>
            <a:off x="5269382" y="1876672"/>
            <a:ext cx="3089396" cy="152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19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SzPts val="1400"/>
              <a:tabLst>
                <a:tab pos="0" algn="l"/>
              </a:tabLst>
              <a:defRPr/>
            </a:pPr>
            <a:r>
              <a:rPr lang="pt-BR" sz="1600" dirty="0"/>
              <a:t>O </a:t>
            </a:r>
            <a:r>
              <a:rPr lang="pt-BR" sz="1600" b="1" dirty="0"/>
              <a:t>elemento</a:t>
            </a:r>
            <a:r>
              <a:rPr lang="pt-BR" sz="1600" dirty="0"/>
              <a:t> </a:t>
            </a:r>
            <a:r>
              <a:rPr lang="pt-BR" sz="1600" b="1" dirty="0"/>
              <a:t>&lt;</a:t>
            </a:r>
            <a:r>
              <a:rPr lang="pt-BR" sz="1600" b="1" dirty="0" err="1"/>
              <a:t>iframe</a:t>
            </a:r>
            <a:r>
              <a:rPr lang="pt-BR" sz="1600" b="1" dirty="0"/>
              <a:t>&gt;</a:t>
            </a:r>
            <a:r>
              <a:rPr lang="pt-BR" sz="1600" dirty="0"/>
              <a:t> (ou </a:t>
            </a:r>
            <a:r>
              <a:rPr lang="pt-BR" sz="1600" i="1" dirty="0"/>
              <a:t>elemento HTML</a:t>
            </a:r>
            <a:r>
              <a:rPr lang="pt-BR" sz="1600" dirty="0"/>
              <a:t> </a:t>
            </a:r>
            <a:r>
              <a:rPr lang="pt-BR" sz="1600" i="1" dirty="0" err="1"/>
              <a:t>inline</a:t>
            </a:r>
            <a:r>
              <a:rPr lang="pt-BR" sz="1600" i="1" dirty="0"/>
              <a:t> frame</a:t>
            </a:r>
            <a:r>
              <a:rPr lang="pt-BR" sz="1600" dirty="0"/>
              <a:t>) representa um contexto de navegação aninhado, efetivamente incorporando outra página HTML para a página atual.</a:t>
            </a:r>
            <a:endParaRPr lang="en-US" sz="1600" dirty="0">
              <a:solidFill>
                <a:srgbClr val="000000"/>
              </a:solidFill>
              <a:ea typeface="Arial"/>
              <a:cs typeface="Arial"/>
            </a:endParaRPr>
          </a:p>
          <a:p>
            <a:pPr algn="l"/>
            <a:endParaRPr lang="en-US" sz="1600" dirty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  <a:p>
            <a:pPr algn="l"/>
            <a:r>
              <a:rPr lang="pt-BR" sz="1600" dirty="0"/>
              <a:t>&lt;</a:t>
            </a:r>
            <a:r>
              <a:rPr lang="pt-BR" sz="1600" dirty="0" err="1"/>
              <a:t>iframe</a:t>
            </a:r>
            <a:r>
              <a:rPr lang="pt-BR" sz="1600" dirty="0"/>
              <a:t> </a:t>
            </a:r>
            <a:r>
              <a:rPr lang="pt-BR" sz="1600" dirty="0" err="1"/>
              <a:t>width</a:t>
            </a:r>
            <a:r>
              <a:rPr lang="pt-BR" sz="1600" dirty="0"/>
              <a:t>=“768" </a:t>
            </a:r>
            <a:r>
              <a:rPr lang="pt-BR" sz="1600" dirty="0" err="1"/>
              <a:t>height</a:t>
            </a:r>
            <a:r>
              <a:rPr lang="pt-BR" sz="1600" dirty="0"/>
              <a:t>=“567" </a:t>
            </a:r>
            <a:r>
              <a:rPr lang="pt-BR" sz="1600" dirty="0" err="1"/>
              <a:t>src</a:t>
            </a:r>
            <a:r>
              <a:rPr lang="pt-BR" sz="1600" dirty="0"/>
              <a:t>="https://www.youtube.com/embed/h0MgOVgaBK8?si=vTIm-RQHgz37eRde" </a:t>
            </a:r>
            <a:r>
              <a:rPr lang="pt-BR" sz="1600" dirty="0" err="1"/>
              <a:t>title</a:t>
            </a:r>
            <a:r>
              <a:rPr lang="pt-BR" sz="1600" dirty="0"/>
              <a:t>="</a:t>
            </a:r>
            <a:r>
              <a:rPr lang="pt-BR" sz="1600" dirty="0" err="1"/>
              <a:t>YouTube</a:t>
            </a:r>
            <a:r>
              <a:rPr lang="pt-BR" sz="1600" dirty="0"/>
              <a:t> </a:t>
            </a:r>
            <a:r>
              <a:rPr lang="pt-BR" sz="1600" dirty="0" err="1"/>
              <a:t>video</a:t>
            </a:r>
            <a:r>
              <a:rPr lang="pt-BR" sz="1600" dirty="0"/>
              <a:t> player" </a:t>
            </a:r>
            <a:r>
              <a:rPr lang="pt-BR" sz="1600" dirty="0" err="1"/>
              <a:t>frameborder</a:t>
            </a:r>
            <a:r>
              <a:rPr lang="pt-BR" sz="1600" dirty="0"/>
              <a:t>="0" </a:t>
            </a:r>
            <a:r>
              <a:rPr lang="pt-BR" sz="1600" dirty="0" err="1"/>
              <a:t>allow</a:t>
            </a:r>
            <a:r>
              <a:rPr lang="pt-BR" sz="1600" dirty="0"/>
              <a:t>="</a:t>
            </a:r>
            <a:r>
              <a:rPr lang="pt-BR" sz="1600" dirty="0" err="1"/>
              <a:t>accelerometer</a:t>
            </a:r>
            <a:r>
              <a:rPr lang="pt-BR" sz="1600" dirty="0"/>
              <a:t>; </a:t>
            </a:r>
            <a:r>
              <a:rPr lang="pt-BR" sz="1600" dirty="0" err="1"/>
              <a:t>autoplay</a:t>
            </a:r>
            <a:r>
              <a:rPr lang="pt-BR" sz="1600" dirty="0"/>
              <a:t>; clipboard-</a:t>
            </a:r>
            <a:r>
              <a:rPr lang="pt-BR" sz="1600" dirty="0" err="1"/>
              <a:t>write</a:t>
            </a:r>
            <a:r>
              <a:rPr lang="pt-BR" sz="1600" dirty="0"/>
              <a:t>; </a:t>
            </a:r>
            <a:r>
              <a:rPr lang="pt-BR" sz="1600" dirty="0" err="1"/>
              <a:t>encrypted</a:t>
            </a:r>
            <a:r>
              <a:rPr lang="pt-BR" sz="1600" dirty="0"/>
              <a:t>-media; </a:t>
            </a:r>
            <a:r>
              <a:rPr lang="pt-BR" sz="1600" dirty="0" err="1"/>
              <a:t>gyroscope</a:t>
            </a:r>
            <a:r>
              <a:rPr lang="pt-BR" sz="1600" dirty="0"/>
              <a:t>; </a:t>
            </a:r>
            <a:r>
              <a:rPr lang="pt-BR" sz="1600" dirty="0" err="1"/>
              <a:t>picture</a:t>
            </a:r>
            <a:r>
              <a:rPr lang="pt-BR" sz="1600" dirty="0"/>
              <a:t>-</a:t>
            </a:r>
            <a:r>
              <a:rPr lang="pt-BR" sz="1600" dirty="0" err="1"/>
              <a:t>in-picture</a:t>
            </a:r>
            <a:r>
              <a:rPr lang="pt-BR" sz="1600" dirty="0"/>
              <a:t>; web-</a:t>
            </a:r>
            <a:r>
              <a:rPr lang="pt-BR" sz="1600" dirty="0" err="1"/>
              <a:t>share</a:t>
            </a:r>
            <a:r>
              <a:rPr lang="pt-BR" sz="1600" dirty="0"/>
              <a:t>" </a:t>
            </a:r>
            <a:r>
              <a:rPr lang="pt-BR" sz="1600" dirty="0" err="1"/>
              <a:t>referrerpolicy</a:t>
            </a:r>
            <a:r>
              <a:rPr lang="pt-BR" sz="1600" dirty="0"/>
              <a:t>="</a:t>
            </a:r>
            <a:r>
              <a:rPr lang="pt-BR" sz="1600" dirty="0" err="1"/>
              <a:t>strict-origin-when-cross-origin</a:t>
            </a:r>
            <a:r>
              <a:rPr lang="pt-BR" sz="1600" dirty="0"/>
              <a:t>" </a:t>
            </a:r>
            <a:r>
              <a:rPr lang="pt-BR" sz="1600" dirty="0" err="1"/>
              <a:t>allowfullscreen</a:t>
            </a:r>
            <a:r>
              <a:rPr lang="pt-BR" sz="1600" dirty="0"/>
              <a:t>&gt;&lt;/</a:t>
            </a:r>
            <a:r>
              <a:rPr lang="pt-BR" sz="1600" dirty="0" err="1"/>
              <a:t>iframe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>
                <a:solidFill>
                  <a:srgbClr val="FF0000"/>
                </a:solidFill>
              </a:rPr>
              <a:t>Benefícios: Economiza recursos do Servidor</a:t>
            </a:r>
          </a:p>
          <a:p>
            <a:pPr algn="l"/>
            <a:endParaRPr lang="en-US" sz="1600" dirty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  <a:p>
            <a:pPr algn="l"/>
            <a:endParaRPr lang="en-US" sz="1600" dirty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iframe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605" y="1707375"/>
            <a:ext cx="3210320" cy="183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4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SzPts val="1400"/>
              <a:tabLst>
                <a:tab pos="0" algn="l"/>
              </a:tabLst>
              <a:defRPr/>
            </a:pPr>
            <a:r>
              <a:rPr lang="pt-BR" sz="1600" dirty="0"/>
              <a:t>Uma entidade funciona sendo chamada com o caractere </a:t>
            </a:r>
            <a:r>
              <a:rPr lang="pt-BR" sz="1600" b="1" dirty="0"/>
              <a:t>&amp;</a:t>
            </a:r>
            <a:r>
              <a:rPr lang="pt-BR" sz="1600" dirty="0"/>
              <a:t> (e comercial) seguido do seu nome, número decimal ou número hexadecimal e finalizado com o </a:t>
            </a:r>
            <a:r>
              <a:rPr lang="pt-BR" sz="1600" b="1" dirty="0"/>
              <a:t>; </a:t>
            </a:r>
            <a:r>
              <a:rPr lang="pt-BR" sz="1600" dirty="0"/>
              <a:t>(ponto e vírgula). </a:t>
            </a:r>
          </a:p>
          <a:p>
            <a:pPr algn="l">
              <a:spcBef>
                <a:spcPts val="0"/>
              </a:spcBef>
              <a:buSzPts val="1400"/>
              <a:tabLst>
                <a:tab pos="0" algn="l"/>
              </a:tabLst>
              <a:defRPr/>
            </a:pPr>
            <a:r>
              <a:rPr lang="pt-BR" sz="1600" dirty="0"/>
              <a:t>Por exemplo: se você quiser utilizar o símbolo do copyright (</a:t>
            </a:r>
            <a:r>
              <a:rPr lang="pt-BR" sz="1600" b="1" dirty="0"/>
              <a:t>©</a:t>
            </a:r>
            <a:r>
              <a:rPr lang="pt-BR" sz="1600" dirty="0"/>
              <a:t>) em uma frase, basta utilizar o seu código como entidade dentro da frase.</a:t>
            </a:r>
          </a:p>
          <a:p>
            <a:pPr algn="l">
              <a:spcBef>
                <a:spcPts val="0"/>
              </a:spcBef>
              <a:buSzPts val="1400"/>
              <a:tabLst>
                <a:tab pos="0" algn="l"/>
              </a:tabLst>
              <a:defRPr/>
            </a:pPr>
            <a:r>
              <a:rPr lang="pt-BR" sz="1600" dirty="0"/>
              <a:t>Para esse exemplo, vamos utilizar o hexadecimal do caractere especial copyright:</a:t>
            </a:r>
            <a:endParaRPr lang="en-US" sz="1600" dirty="0">
              <a:solidFill>
                <a:srgbClr val="000000"/>
              </a:solidFill>
              <a:cs typeface="Arial"/>
            </a:endParaRPr>
          </a:p>
          <a:p>
            <a:pPr algn="l">
              <a:spcBef>
                <a:spcPts val="0"/>
              </a:spcBef>
              <a:buSzPts val="1400"/>
              <a:tabLst>
                <a:tab pos="0" algn="l"/>
              </a:tabLst>
              <a:defRPr/>
            </a:pPr>
            <a:r>
              <a:rPr lang="pt-BR" sz="1600" dirty="0">
                <a:solidFill>
                  <a:srgbClr val="FF0000"/>
                </a:solidFill>
              </a:rPr>
              <a:t>&amp;#169; &lt;!—Decimal--&gt;</a:t>
            </a:r>
          </a:p>
          <a:p>
            <a:pPr algn="l">
              <a:spcBef>
                <a:spcPts val="0"/>
              </a:spcBef>
              <a:buSzPts val="1400"/>
              <a:tabLst>
                <a:tab pos="0" algn="l"/>
              </a:tabLst>
              <a:defRPr/>
            </a:pPr>
            <a:r>
              <a:rPr lang="pt-BR" sz="1600" dirty="0">
                <a:solidFill>
                  <a:srgbClr val="FF0000"/>
                </a:solidFill>
              </a:rPr>
              <a:t>&amp;</a:t>
            </a:r>
            <a:r>
              <a:rPr lang="pt-BR" sz="1600" dirty="0" err="1">
                <a:solidFill>
                  <a:srgbClr val="FF0000"/>
                </a:solidFill>
              </a:rPr>
              <a:t>copy</a:t>
            </a:r>
            <a:r>
              <a:rPr lang="pt-BR" sz="1600" dirty="0">
                <a:solidFill>
                  <a:srgbClr val="FF0000"/>
                </a:solidFill>
              </a:rPr>
              <a:t>; &lt;!—Nominal--&gt;</a:t>
            </a:r>
          </a:p>
          <a:p>
            <a:pPr algn="l">
              <a:spcBef>
                <a:spcPts val="0"/>
              </a:spcBef>
              <a:buSzPts val="1400"/>
              <a:tabLst>
                <a:tab pos="0" algn="l"/>
              </a:tabLst>
              <a:defRPr/>
            </a:pPr>
            <a:endParaRPr lang="pt-BR" sz="1600" dirty="0">
              <a:solidFill>
                <a:srgbClr val="FF0000"/>
              </a:solidFill>
            </a:endParaRPr>
          </a:p>
          <a:p>
            <a:pPr algn="l">
              <a:spcBef>
                <a:spcPts val="0"/>
              </a:spcBef>
              <a:buSzPts val="1400"/>
              <a:tabLst>
                <a:tab pos="0" algn="l"/>
              </a:tabLst>
              <a:defRPr/>
            </a:pPr>
            <a:r>
              <a:rPr lang="pt-BR" sz="1600" dirty="0">
                <a:solidFill>
                  <a:srgbClr val="FF0000"/>
                </a:solidFill>
              </a:rPr>
              <a:t>https://fap.if.usp.br/~vvuolo/A%20-%20HOME%20-%20Fisica/simbolos.htm</a:t>
            </a:r>
          </a:p>
          <a:p>
            <a:pPr algn="l"/>
            <a:endParaRPr lang="en-US" sz="1600" dirty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  <a:p>
            <a:pPr algn="l"/>
            <a:endParaRPr lang="en-US" sz="1600" dirty="0">
              <a:solidFill>
                <a:schemeClr val="bg1">
                  <a:lumMod val="50000"/>
                </a:schemeClr>
              </a:solidFill>
              <a:ea typeface="Arial"/>
              <a:cs typeface="Arial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Caracteres Especiais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5096" t="18199" r="16240" b="58176"/>
          <a:stretch/>
        </p:blipFill>
        <p:spPr>
          <a:xfrm>
            <a:off x="5364088" y="1583912"/>
            <a:ext cx="3083092" cy="6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34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67B7F1-E96A-4A60-8181-613BB25840C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C68BC7-1700-48DB-B140-324751AA1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8D1343-084D-48FD-91BE-369AC80FEA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3a2372-294c-4902-9fc2-f7174318b8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9538</TotalTime>
  <Words>323</Words>
  <Application>Microsoft Office PowerPoint</Application>
  <PresentationFormat>On-screen Show (16:9)</PresentationFormat>
  <Paragraphs>75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Tema1</vt:lpstr>
      <vt:lpstr>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243</cp:revision>
  <dcterms:modified xsi:type="dcterms:W3CDTF">2025-01-17T12:27:47Z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