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49"/>
  </p:notesMasterIdLst>
  <p:sldIdLst>
    <p:sldId id="256" r:id="rId5"/>
    <p:sldId id="323" r:id="rId6"/>
    <p:sldId id="382" r:id="rId7"/>
    <p:sldId id="381" r:id="rId8"/>
    <p:sldId id="373" r:id="rId9"/>
    <p:sldId id="324" r:id="rId10"/>
    <p:sldId id="379" r:id="rId11"/>
    <p:sldId id="380" r:id="rId12"/>
    <p:sldId id="394" r:id="rId13"/>
    <p:sldId id="395" r:id="rId14"/>
    <p:sldId id="327" r:id="rId15"/>
    <p:sldId id="396" r:id="rId16"/>
    <p:sldId id="328" r:id="rId17"/>
    <p:sldId id="329" r:id="rId18"/>
    <p:sldId id="330" r:id="rId19"/>
    <p:sldId id="405" r:id="rId20"/>
    <p:sldId id="402" r:id="rId21"/>
    <p:sldId id="406" r:id="rId22"/>
    <p:sldId id="403" r:id="rId23"/>
    <p:sldId id="404" r:id="rId24"/>
    <p:sldId id="383" r:id="rId25"/>
    <p:sldId id="384" r:id="rId26"/>
    <p:sldId id="409" r:id="rId27"/>
    <p:sldId id="390" r:id="rId28"/>
    <p:sldId id="408" r:id="rId29"/>
    <p:sldId id="407" r:id="rId30"/>
    <p:sldId id="387" r:id="rId31"/>
    <p:sldId id="393" r:id="rId32"/>
    <p:sldId id="388" r:id="rId33"/>
    <p:sldId id="389" r:id="rId34"/>
    <p:sldId id="385" r:id="rId35"/>
    <p:sldId id="411" r:id="rId36"/>
    <p:sldId id="414" r:id="rId37"/>
    <p:sldId id="416" r:id="rId38"/>
    <p:sldId id="417" r:id="rId39"/>
    <p:sldId id="412" r:id="rId40"/>
    <p:sldId id="413" r:id="rId41"/>
    <p:sldId id="410" r:id="rId42"/>
    <p:sldId id="391" r:id="rId43"/>
    <p:sldId id="397" r:id="rId44"/>
    <p:sldId id="398" r:id="rId45"/>
    <p:sldId id="399" r:id="rId46"/>
    <p:sldId id="415" r:id="rId47"/>
    <p:sldId id="278" r:id="rId48"/>
  </p:sldIdLst>
  <p:sldSz cx="9144000" cy="5143500" type="screen16x9"/>
  <p:notesSz cx="6858000" cy="9144000"/>
  <p:embeddedFontLst>
    <p:embeddedFont>
      <p:font typeface="Dosis" pitchFamily="2" charset="0"/>
      <p:regular r:id="rId50"/>
      <p:bold r:id="rId51"/>
    </p:embeddedFont>
    <p:embeddedFont>
      <p:font typeface="Sniglet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22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CSS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i="1">
                <a:solidFill>
                  <a:srgbClr val="FF0000"/>
                </a:solidFill>
              </a:rPr>
              <a:t>&lt;</a:t>
            </a:r>
            <a:r>
              <a:rPr lang="pt-BR" sz="1800" i="1" err="1">
                <a:solidFill>
                  <a:srgbClr val="FF0000"/>
                </a:solidFill>
              </a:rPr>
              <a:t>style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  <a:br>
              <a:rPr lang="pt-BR" sz="1800" i="1">
                <a:solidFill>
                  <a:srgbClr val="FF0000"/>
                </a:solidFill>
              </a:rPr>
            </a:br>
            <a:r>
              <a:rPr lang="pt-BR" sz="1800" i="1">
                <a:solidFill>
                  <a:srgbClr val="FF0000"/>
                </a:solidFill>
              </a:rPr>
              <a:t>      </a:t>
            </a:r>
            <a:r>
              <a:rPr lang="pt-BR" sz="1800" i="1" err="1">
                <a:solidFill>
                  <a:srgbClr val="FF0000"/>
                </a:solidFill>
              </a:rPr>
              <a:t>body</a:t>
            </a:r>
            <a:r>
              <a:rPr lang="pt-BR" sz="1800" i="1">
                <a:solidFill>
                  <a:srgbClr val="FF0000"/>
                </a:solidFill>
              </a:rPr>
              <a:t> {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         background-color: </a:t>
            </a:r>
            <a:r>
              <a:rPr lang="pt-BR" sz="1800" i="1" err="1">
                <a:solidFill>
                  <a:srgbClr val="FF0000"/>
                </a:solidFill>
              </a:rPr>
              <a:t>powderblue</a:t>
            </a:r>
            <a:r>
              <a:rPr lang="pt-BR" sz="1800" i="1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      }</a:t>
            </a:r>
            <a:br>
              <a:rPr lang="pt-BR" sz="1800" i="1">
                <a:solidFill>
                  <a:srgbClr val="FF0000"/>
                </a:solidFill>
              </a:rPr>
            </a:br>
            <a:r>
              <a:rPr lang="pt-BR" sz="1800" i="1">
                <a:solidFill>
                  <a:srgbClr val="FF0000"/>
                </a:solidFill>
              </a:rPr>
              <a:t>      h1   {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         color: blue;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      }</a:t>
            </a:r>
            <a:br>
              <a:rPr lang="pt-BR" sz="1800" i="1">
                <a:solidFill>
                  <a:srgbClr val="FF0000"/>
                </a:solidFill>
              </a:rPr>
            </a:br>
            <a:r>
              <a:rPr lang="pt-BR" sz="1800" i="1">
                <a:solidFill>
                  <a:srgbClr val="FF0000"/>
                </a:solidFill>
              </a:rPr>
              <a:t>      p    {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         color: </a:t>
            </a:r>
            <a:r>
              <a:rPr lang="pt-BR" sz="1800" i="1" err="1">
                <a:solidFill>
                  <a:srgbClr val="FF0000"/>
                </a:solidFill>
              </a:rPr>
              <a:t>red</a:t>
            </a:r>
            <a:r>
              <a:rPr lang="pt-BR" sz="1800" i="1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      } </a:t>
            </a:r>
            <a:br>
              <a:rPr lang="pt-BR" sz="1800" i="1">
                <a:solidFill>
                  <a:srgbClr val="FF0000"/>
                </a:solidFill>
              </a:rPr>
            </a:br>
            <a:r>
              <a:rPr lang="pt-BR" sz="1800" i="1">
                <a:solidFill>
                  <a:srgbClr val="FF0000"/>
                </a:solidFill>
              </a:rPr>
              <a:t>&lt;/</a:t>
            </a:r>
            <a:r>
              <a:rPr lang="pt-BR" sz="1800" i="1" err="1">
                <a:solidFill>
                  <a:srgbClr val="FF0000"/>
                </a:solidFill>
              </a:rPr>
              <a:t>style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  <a:br>
              <a:rPr lang="pt-BR" sz="1800" i="1">
                <a:solidFill>
                  <a:srgbClr val="FF0000"/>
                </a:solidFill>
              </a:rPr>
            </a:br>
            <a:br>
              <a:rPr lang="en-US" sz="1800" i="1">
                <a:solidFill>
                  <a:srgbClr val="FF0000"/>
                </a:solidFill>
              </a:rPr>
            </a:br>
            <a:br>
              <a:rPr lang="en-US" sz="1800"/>
            </a:b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Interna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0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>
                <a:solidFill>
                  <a:schemeClr val="tx1"/>
                </a:solidFill>
              </a:rPr>
              <a:t>Classes e seletores de </a:t>
            </a:r>
            <a:r>
              <a:rPr lang="pt-BR" sz="1400" err="1">
                <a:solidFill>
                  <a:schemeClr val="tx1"/>
                </a:solidFill>
              </a:rPr>
              <a:t>IDs</a:t>
            </a:r>
            <a:r>
              <a:rPr lang="pt-BR" sz="1400">
                <a:solidFill>
                  <a:schemeClr val="tx1"/>
                </a:solidFill>
              </a:rPr>
              <a:t> podem ser usados ​​por </a:t>
            </a:r>
            <a:r>
              <a:rPr lang="pt-BR" sz="1400" err="1">
                <a:solidFill>
                  <a:schemeClr val="tx1"/>
                </a:solidFill>
              </a:rPr>
              <a:t>stylesheet</a:t>
            </a:r>
            <a:r>
              <a:rPr lang="pt-BR" sz="1400">
                <a:solidFill>
                  <a:schemeClr val="tx1"/>
                </a:solidFill>
              </a:rPr>
              <a:t> interno. </a:t>
            </a:r>
          </a:p>
          <a:p>
            <a:pPr algn="l"/>
            <a:r>
              <a:rPr lang="pt-BR" sz="1400">
                <a:solidFill>
                  <a:schemeClr val="tx1"/>
                </a:solidFill>
              </a:rPr>
              <a:t>Não há necessidade de carregar vários arquivos. HTML e CSS podem estar no mesmo arquivo.</a:t>
            </a:r>
            <a:endParaRPr lang="pt-PT" sz="1400">
              <a:solidFill>
                <a:schemeClr val="tx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Interna - Vantagens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93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Adicionar o código para o documento HTML pode aumentar o tamanho da página e o tempo de carregamento.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Interna - Desvantagens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43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A maneira mais comum de adicionar CSS é manter os estilos em arquivos CSS externos. </a:t>
            </a:r>
          </a:p>
          <a:p>
            <a:pPr algn="l"/>
            <a:endParaRPr lang="pt-PT" sz="1800"/>
          </a:p>
          <a:p>
            <a:pPr algn="l"/>
            <a:r>
              <a:rPr lang="pt-PT" sz="1800"/>
              <a:t>Uma CSS externa é usada para definir o estilo de muitas páginas HTML. </a:t>
            </a:r>
          </a:p>
          <a:p>
            <a:pPr algn="l"/>
            <a:r>
              <a:rPr lang="pt-PT" sz="1800"/>
              <a:t>Para usar uma folha de estilo externa, adicione um link a ela na seção &lt;head&gt; de cada página HTML:</a:t>
            </a:r>
            <a:endParaRPr lang="pt-PT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Externa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41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&lt;!DOCTYPE 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&lt;head&gt;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  </a:t>
            </a:r>
            <a:r>
              <a:rPr lang="en-US" sz="1800">
                <a:solidFill>
                  <a:srgbClr val="00B050"/>
                </a:solidFill>
              </a:rPr>
              <a:t>&lt;link </a:t>
            </a:r>
            <a:r>
              <a:rPr lang="en-US" sz="1800" err="1">
                <a:solidFill>
                  <a:srgbClr val="00B050"/>
                </a:solidFill>
              </a:rPr>
              <a:t>rel</a:t>
            </a:r>
            <a:r>
              <a:rPr lang="en-US" sz="1800">
                <a:solidFill>
                  <a:srgbClr val="00B050"/>
                </a:solidFill>
              </a:rPr>
              <a:t>="</a:t>
            </a:r>
            <a:r>
              <a:rPr lang="en-US" sz="1800" err="1">
                <a:solidFill>
                  <a:srgbClr val="00B050"/>
                </a:solidFill>
              </a:rPr>
              <a:t>stylesheet</a:t>
            </a:r>
            <a:r>
              <a:rPr lang="en-US" sz="1800">
                <a:solidFill>
                  <a:srgbClr val="00B050"/>
                </a:solidFill>
              </a:rPr>
              <a:t>" </a:t>
            </a:r>
            <a:r>
              <a:rPr lang="en-US" sz="1800" err="1">
                <a:solidFill>
                  <a:srgbClr val="00B050"/>
                </a:solidFill>
              </a:rPr>
              <a:t>href</a:t>
            </a:r>
            <a:r>
              <a:rPr lang="en-US" sz="1800">
                <a:solidFill>
                  <a:srgbClr val="00B050"/>
                </a:solidFill>
              </a:rPr>
              <a:t>="styles.css"&gt;</a:t>
            </a:r>
            <a:br>
              <a:rPr lang="en-US" sz="1800">
                <a:solidFill>
                  <a:srgbClr val="00B05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&lt;/head&gt;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&lt;body&gt;</a:t>
            </a:r>
            <a:br>
              <a:rPr lang="en-US" sz="1800">
                <a:solidFill>
                  <a:srgbClr val="FF0000"/>
                </a:solidFill>
              </a:rPr>
            </a:b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&lt;h1&gt;This is a heading&lt;/h1&gt;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&lt;p&gt;This is a paragraph.&lt;/p&gt;</a:t>
            </a:r>
            <a:br>
              <a:rPr lang="en-US" sz="1800">
                <a:solidFill>
                  <a:srgbClr val="FF0000"/>
                </a:solidFill>
              </a:rPr>
            </a:b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&lt;/body&gt;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&lt;/html&gt;</a:t>
            </a:r>
            <a:endParaRPr lang="pt-PT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Externa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7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A CSS externa pode ser escrita em qualquer editor de texto. </a:t>
            </a:r>
          </a:p>
          <a:p>
            <a:pPr algn="l"/>
            <a:r>
              <a:rPr lang="pt-PT" sz="1800"/>
              <a:t>O arquivo não deve conter nenhum código HTML e deve ser salvo com uma extensão .css. ex: “estilo.css“, os estilos vão dentro entre chaves: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body {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  background-color: </a:t>
            </a:r>
            <a:r>
              <a:rPr lang="en-US" sz="1800" err="1">
                <a:solidFill>
                  <a:srgbClr val="FF0000"/>
                </a:solidFill>
              </a:rPr>
              <a:t>powderblue</a:t>
            </a:r>
            <a:r>
              <a:rPr lang="en-US" sz="1800">
                <a:solidFill>
                  <a:srgbClr val="FF0000"/>
                </a:solidFill>
              </a:rPr>
              <a:t>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}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h1 {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  color: blue;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}</a:t>
            </a:r>
            <a:endParaRPr lang="pt-PT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Externa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3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/>
              <a:t>A prioridade segue o seguinte formato:</a:t>
            </a:r>
          </a:p>
          <a:p>
            <a:pPr algn="l"/>
            <a:r>
              <a:rPr lang="pt-PT" sz="1600"/>
              <a:t>1º - inline</a:t>
            </a:r>
          </a:p>
          <a:p>
            <a:pPr algn="l"/>
            <a:r>
              <a:rPr lang="pt-PT" sz="1600"/>
              <a:t>2º - Interna</a:t>
            </a:r>
          </a:p>
          <a:p>
            <a:pPr algn="l"/>
            <a:r>
              <a:rPr lang="pt-PT" sz="1600"/>
              <a:t>3º - Externa</a:t>
            </a:r>
          </a:p>
          <a:p>
            <a:pPr algn="l"/>
            <a:endParaRPr lang="pt-PT" sz="1600"/>
          </a:p>
          <a:p>
            <a:pPr algn="l"/>
            <a:r>
              <a:rPr lang="pt-PT" sz="1600"/>
              <a:t>Quando se tem mais de uma folha de estilo no formato externo, a folha mais abaixo será carregada:</a:t>
            </a:r>
          </a:p>
          <a:p>
            <a:pPr algn="l"/>
            <a:r>
              <a:rPr lang="pt-BR" sz="1600"/>
              <a:t>&lt;link </a:t>
            </a:r>
            <a:r>
              <a:rPr lang="pt-BR" sz="1600" err="1"/>
              <a:t>rel</a:t>
            </a:r>
            <a:r>
              <a:rPr lang="pt-BR" sz="1600"/>
              <a:t>="</a:t>
            </a:r>
            <a:r>
              <a:rPr lang="pt-BR" sz="1600" err="1"/>
              <a:t>stylesheet</a:t>
            </a:r>
            <a:r>
              <a:rPr lang="pt-BR" sz="1600"/>
              <a:t>" </a:t>
            </a:r>
            <a:r>
              <a:rPr lang="pt-BR" sz="1600" err="1"/>
              <a:t>href</a:t>
            </a:r>
            <a:r>
              <a:rPr lang="pt-BR" sz="1600"/>
              <a:t>="style.css"&gt;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&lt;link </a:t>
            </a:r>
            <a:r>
              <a:rPr lang="pt-BR" sz="1600" err="1">
                <a:solidFill>
                  <a:srgbClr val="FF0000"/>
                </a:solidFill>
              </a:rPr>
              <a:t>rel</a:t>
            </a:r>
            <a:r>
              <a:rPr lang="pt-BR" sz="1600">
                <a:solidFill>
                  <a:srgbClr val="FF0000"/>
                </a:solidFill>
              </a:rPr>
              <a:t>="</a:t>
            </a:r>
            <a:r>
              <a:rPr lang="pt-BR" sz="1600" err="1">
                <a:solidFill>
                  <a:srgbClr val="FF0000"/>
                </a:solidFill>
              </a:rPr>
              <a:t>stylesheet</a:t>
            </a:r>
            <a:r>
              <a:rPr lang="pt-BR" sz="1600">
                <a:solidFill>
                  <a:srgbClr val="FF0000"/>
                </a:solidFill>
              </a:rPr>
              <a:t>" </a:t>
            </a:r>
            <a:r>
              <a:rPr lang="pt-BR" sz="1600" err="1">
                <a:solidFill>
                  <a:srgbClr val="FF0000"/>
                </a:solidFill>
              </a:rPr>
              <a:t>href</a:t>
            </a:r>
            <a:r>
              <a:rPr lang="pt-BR" sz="1600">
                <a:solidFill>
                  <a:srgbClr val="FF0000"/>
                </a:solidFill>
              </a:rPr>
              <a:t>="stylebkp.css"&gt;</a:t>
            </a:r>
          </a:p>
          <a:p>
            <a:pPr algn="l"/>
            <a:endParaRPr lang="pt-PT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Prioridades de mesmo estilo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33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O </a:t>
            </a:r>
            <a:r>
              <a:rPr lang="pt-BR" sz="1600" b="1"/>
              <a:t>atributo Id</a:t>
            </a:r>
            <a:r>
              <a:rPr lang="pt-BR" sz="1600"/>
              <a:t> especifica uma identificação única para o elemento HTML. </a:t>
            </a:r>
          </a:p>
          <a:p>
            <a:pPr algn="l"/>
            <a:r>
              <a:rPr lang="pt-BR" sz="1600"/>
              <a:t>Por boas práticas, não deve ser reutilizado e nem conter espaços em seu nome, pois o navegador irá identificar o espaço como parte dele, já que os elementos não “podem” ter mais de um Id.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button</a:t>
            </a:r>
            <a:r>
              <a:rPr lang="pt-BR" sz="1600">
                <a:solidFill>
                  <a:srgbClr val="FF0000"/>
                </a:solidFill>
              </a:rPr>
              <a:t> id=”</a:t>
            </a:r>
            <a:r>
              <a:rPr lang="pt-BR" sz="1600" err="1">
                <a:solidFill>
                  <a:srgbClr val="FF0000"/>
                </a:solidFill>
              </a:rPr>
              <a:t>button_menu</a:t>
            </a:r>
            <a:r>
              <a:rPr lang="pt-BR" sz="1600">
                <a:solidFill>
                  <a:srgbClr val="FF0000"/>
                </a:solidFill>
              </a:rPr>
              <a:t>”&gt;</a:t>
            </a:r>
          </a:p>
          <a:p>
            <a:pPr algn="l"/>
            <a:r>
              <a:rPr lang="pt-BR" sz="1600"/>
              <a:t>É geralmente utilizado para referenciar os elementos em scripts </a:t>
            </a:r>
            <a:r>
              <a:rPr lang="pt-BR" sz="1600" err="1"/>
              <a:t>Javascript</a:t>
            </a:r>
            <a:r>
              <a:rPr lang="pt-BR" sz="1600"/>
              <a:t>, através da função nativa </a:t>
            </a:r>
            <a:r>
              <a:rPr lang="pt-BR" sz="1600" err="1"/>
              <a:t>document.getElementById</a:t>
            </a:r>
            <a:r>
              <a:rPr lang="pt-BR" sz="1600"/>
              <a:t>(). Caso usado no CSS e referenciado através do símbolo de </a:t>
            </a:r>
            <a:r>
              <a:rPr lang="pt-BR" sz="1600" err="1"/>
              <a:t>cerquilha</a:t>
            </a:r>
            <a:r>
              <a:rPr lang="pt-BR" sz="1600"/>
              <a:t> (#).</a:t>
            </a:r>
            <a:br>
              <a:rPr lang="pt-BR" sz="1600"/>
            </a:br>
            <a:r>
              <a:rPr lang="pt-BR" sz="1600">
                <a:solidFill>
                  <a:srgbClr val="FF0000"/>
                </a:solidFill>
              </a:rPr>
              <a:t>#</a:t>
            </a:r>
            <a:r>
              <a:rPr lang="pt-BR" sz="1600" err="1">
                <a:solidFill>
                  <a:srgbClr val="FF0000"/>
                </a:solidFill>
              </a:rPr>
              <a:t>navigator</a:t>
            </a:r>
            <a:r>
              <a:rPr lang="pt-BR" sz="1600">
                <a:solidFill>
                  <a:srgbClr val="FF0000"/>
                </a:solidFill>
              </a:rPr>
              <a:t>{ </a:t>
            </a:r>
            <a:r>
              <a:rPr lang="pt-BR" sz="1600" err="1">
                <a:solidFill>
                  <a:srgbClr val="FF0000"/>
                </a:solidFill>
              </a:rPr>
              <a:t>color:gray</a:t>
            </a:r>
            <a:r>
              <a:rPr lang="pt-BR" sz="1600">
                <a:solidFill>
                  <a:srgbClr val="FF0000"/>
                </a:solidFill>
              </a:rPr>
              <a:t>; }</a:t>
            </a:r>
          </a:p>
          <a:p>
            <a:pPr algn="l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Seletor ID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483" y="1724242"/>
            <a:ext cx="3161864" cy="18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9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err="1"/>
              <a:t>Ex</a:t>
            </a:r>
            <a:r>
              <a:rPr lang="pt-BR" sz="1600"/>
              <a:t>: Arquivo HTML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&lt;p id=”paragrafo1”&gt;</a:t>
            </a:r>
            <a:r>
              <a:rPr lang="pt-BR" sz="1600" err="1">
                <a:solidFill>
                  <a:srgbClr val="FF0000"/>
                </a:solidFill>
              </a:rPr>
              <a:t>lorem</a:t>
            </a:r>
            <a:r>
              <a:rPr lang="pt-BR" sz="1600">
                <a:solidFill>
                  <a:srgbClr val="FF0000"/>
                </a:solidFill>
              </a:rPr>
              <a:t>&lt;/p&gt;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&lt;p id=”paragrafo2”&gt;</a:t>
            </a:r>
            <a:r>
              <a:rPr lang="pt-BR" sz="1600" err="1">
                <a:solidFill>
                  <a:srgbClr val="FF0000"/>
                </a:solidFill>
              </a:rPr>
              <a:t>lorem</a:t>
            </a:r>
            <a:r>
              <a:rPr lang="pt-BR" sz="1600">
                <a:solidFill>
                  <a:srgbClr val="FF0000"/>
                </a:solidFill>
              </a:rPr>
              <a:t>&lt;/p&gt;</a:t>
            </a:r>
          </a:p>
          <a:p>
            <a:pPr algn="l"/>
            <a:endParaRPr lang="pt-BR" sz="1600">
              <a:solidFill>
                <a:srgbClr val="FF0000"/>
              </a:solidFill>
            </a:endParaRPr>
          </a:p>
          <a:p>
            <a:pPr algn="l"/>
            <a:endParaRPr lang="pt-BR" sz="1600">
              <a:solidFill>
                <a:srgbClr val="FF0000"/>
              </a:solidFill>
            </a:endParaRPr>
          </a:p>
          <a:p>
            <a:pPr algn="l"/>
            <a:r>
              <a:rPr lang="pt-BR" sz="160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: Arquivo CSS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#paragrafo1{ 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     </a:t>
            </a:r>
            <a:r>
              <a:rPr lang="pt-BR" sz="1600" err="1">
                <a:solidFill>
                  <a:srgbClr val="FF0000"/>
                </a:solidFill>
              </a:rPr>
              <a:t>color:gray</a:t>
            </a:r>
            <a:r>
              <a:rPr lang="pt-BR" sz="160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#paragrafo2{ 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     </a:t>
            </a:r>
            <a:r>
              <a:rPr lang="pt-BR" sz="1600" err="1">
                <a:solidFill>
                  <a:srgbClr val="FF0000"/>
                </a:solidFill>
              </a:rPr>
              <a:t>color:blue</a:t>
            </a:r>
            <a:r>
              <a:rPr lang="pt-BR" sz="160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}</a:t>
            </a:r>
          </a:p>
          <a:p>
            <a:pPr algn="l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Seletor ID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483" y="1724242"/>
            <a:ext cx="3161864" cy="18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37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As classes são uma forma de identificar um grupo de elementos. Pode-se atribuir formatação a VÁRIOS elementos de uma vez.:</a:t>
            </a:r>
          </a:p>
          <a:p>
            <a:pPr algn="l"/>
            <a:r>
              <a:rPr lang="pt-BR" sz="1600"/>
              <a:t>No CSS deve-se utilizar o . (Ponto) para definir que é uma classe.</a:t>
            </a:r>
          </a:p>
          <a:p>
            <a:pPr algn="l"/>
            <a:endParaRPr lang="pt-BR" sz="1600">
              <a:solidFill>
                <a:srgbClr val="FF0000"/>
              </a:solidFill>
            </a:endParaRPr>
          </a:p>
          <a:p>
            <a:pPr algn="l"/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Pode-se utilizar várias classe em um mesmo seletor:</a:t>
            </a:r>
          </a:p>
          <a:p>
            <a:pPr algn="l"/>
            <a:endParaRPr lang="pt-BR" sz="1600">
              <a:solidFill>
                <a:srgbClr val="FF0000"/>
              </a:solidFill>
            </a:endParaRP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&lt;p </a:t>
            </a:r>
            <a:r>
              <a:rPr lang="pt-BR" sz="1600" err="1">
                <a:solidFill>
                  <a:srgbClr val="FF0000"/>
                </a:solidFill>
              </a:rPr>
              <a:t>class</a:t>
            </a:r>
            <a:r>
              <a:rPr lang="pt-BR" sz="1600">
                <a:solidFill>
                  <a:srgbClr val="FF0000"/>
                </a:solidFill>
              </a:rPr>
              <a:t>=“paragrafo paragrafo1”&gt;</a:t>
            </a:r>
          </a:p>
          <a:p>
            <a:pPr algn="l"/>
            <a:endParaRPr lang="pt-BR" sz="1600">
              <a:solidFill>
                <a:srgbClr val="FF0000"/>
              </a:solidFill>
            </a:endParaRPr>
          </a:p>
          <a:p>
            <a:pPr algn="l"/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No exemplo definimos duas classes, dentro das mesmas aspas.</a:t>
            </a:r>
          </a:p>
          <a:p>
            <a:pPr algn="l"/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Seletor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483" y="1724242"/>
            <a:ext cx="3161864" cy="18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6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/>
              <a:t>CSS</a:t>
            </a:r>
            <a:r>
              <a:rPr lang="pt-BR" sz="1800"/>
              <a:t> (</a:t>
            </a:r>
            <a:r>
              <a:rPr lang="pt-BR" sz="1800" b="1" i="1" err="1"/>
              <a:t>Cascading</a:t>
            </a:r>
            <a:r>
              <a:rPr lang="pt-BR" sz="1800" b="1" i="1"/>
              <a:t> </a:t>
            </a:r>
            <a:r>
              <a:rPr lang="pt-BR" sz="1800" b="1" i="1" err="1"/>
              <a:t>Style</a:t>
            </a:r>
            <a:r>
              <a:rPr lang="pt-BR" sz="1800" b="1" i="1"/>
              <a:t> </a:t>
            </a:r>
            <a:r>
              <a:rPr lang="pt-BR" sz="1800" b="1" i="1" err="1"/>
              <a:t>Sheets</a:t>
            </a:r>
            <a:r>
              <a:rPr lang="pt-BR" sz="1800" b="1"/>
              <a:t> ou Folhas de Estilo em Cascata)</a:t>
            </a:r>
            <a:r>
              <a:rPr lang="pt-BR" sz="1800"/>
              <a:t> é uma linguagem de </a:t>
            </a:r>
            <a:r>
              <a:rPr lang="pt-BR" sz="1800" u="sng"/>
              <a:t>estilo</a:t>
            </a:r>
            <a:r>
              <a:rPr lang="pt-BR" sz="1800"/>
              <a:t> usada para descrever a apresentação de um documento escrito em</a:t>
            </a:r>
            <a:r>
              <a:rPr lang="pt-BR" sz="1800" u="sng"/>
              <a:t> HTML</a:t>
            </a:r>
            <a:r>
              <a:rPr lang="pt-BR" sz="1800"/>
              <a:t> ou em </a:t>
            </a:r>
            <a:r>
              <a:rPr lang="pt-BR" sz="1800" u="sng"/>
              <a:t>XML</a:t>
            </a:r>
            <a:r>
              <a:rPr lang="pt-BR" sz="1800"/>
              <a:t> (incluindo várias linguagens em XML como SVG, MathML ou XHTML). </a:t>
            </a:r>
          </a:p>
          <a:p>
            <a:pPr algn="l"/>
            <a:r>
              <a:rPr lang="pt-BR" sz="1800"/>
              <a:t>O CSS descreve como elementos são mostrados na tela, no papel, na fala ou em outras mídias.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HTML: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    &lt;</a:t>
            </a:r>
            <a:r>
              <a:rPr lang="pt-BR" sz="1600" err="1">
                <a:solidFill>
                  <a:srgbClr val="FF0000"/>
                </a:solidFill>
              </a:rPr>
              <a:t>div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lang="pt-BR" sz="1600" err="1">
                <a:solidFill>
                  <a:srgbClr val="FF0000"/>
                </a:solidFill>
              </a:rPr>
              <a:t>class</a:t>
            </a:r>
            <a:r>
              <a:rPr lang="pt-BR" sz="1600">
                <a:solidFill>
                  <a:srgbClr val="FF0000"/>
                </a:solidFill>
              </a:rPr>
              <a:t>="classe1"&gt;Div1&lt;/</a:t>
            </a:r>
            <a:r>
              <a:rPr lang="pt-BR" sz="1600" err="1">
                <a:solidFill>
                  <a:srgbClr val="FF0000"/>
                </a:solidFill>
              </a:rPr>
              <a:t>div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    &lt;</a:t>
            </a:r>
            <a:r>
              <a:rPr lang="pt-BR" sz="1600" err="1">
                <a:solidFill>
                  <a:srgbClr val="FF0000"/>
                </a:solidFill>
              </a:rPr>
              <a:t>div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lang="pt-BR" sz="1600" err="1">
                <a:solidFill>
                  <a:srgbClr val="FF0000"/>
                </a:solidFill>
              </a:rPr>
              <a:t>class</a:t>
            </a:r>
            <a:r>
              <a:rPr lang="pt-BR" sz="1600">
                <a:solidFill>
                  <a:srgbClr val="FF0000"/>
                </a:solidFill>
              </a:rPr>
              <a:t>="classe1"&gt;Div2&lt;/</a:t>
            </a:r>
            <a:r>
              <a:rPr lang="pt-BR" sz="1600" err="1">
                <a:solidFill>
                  <a:srgbClr val="FF0000"/>
                </a:solidFill>
              </a:rPr>
              <a:t>div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    &lt;</a:t>
            </a:r>
            <a:r>
              <a:rPr lang="pt-BR" sz="1600" err="1">
                <a:solidFill>
                  <a:srgbClr val="FF0000"/>
                </a:solidFill>
              </a:rPr>
              <a:t>div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lang="pt-BR" sz="1600" err="1">
                <a:solidFill>
                  <a:srgbClr val="FF0000"/>
                </a:solidFill>
              </a:rPr>
              <a:t>class</a:t>
            </a:r>
            <a:r>
              <a:rPr lang="pt-BR" sz="1600">
                <a:solidFill>
                  <a:srgbClr val="FF0000"/>
                </a:solidFill>
              </a:rPr>
              <a:t>="classe1"&gt;Div3&lt;/</a:t>
            </a:r>
            <a:r>
              <a:rPr lang="pt-BR" sz="1600" err="1">
                <a:solidFill>
                  <a:srgbClr val="FF0000"/>
                </a:solidFill>
              </a:rPr>
              <a:t>div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CSS: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.classe1 {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  background: blue;</a:t>
            </a:r>
          </a:p>
          <a:p>
            <a:pPr algn="l"/>
            <a:r>
              <a:rPr lang="pt-BR" sz="1600">
                <a:solidFill>
                  <a:srgbClr val="FF0000"/>
                </a:solidFill>
              </a:rPr>
              <a:t>}</a:t>
            </a:r>
          </a:p>
          <a:p>
            <a:pPr algn="l"/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483" y="1724242"/>
            <a:ext cx="3161864" cy="18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2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/>
              <a:t>As propriedades são características visuais que os elementos </a:t>
            </a:r>
            <a:r>
              <a:rPr lang="pt-BR" sz="1600" err="1"/>
              <a:t>html</a:t>
            </a:r>
            <a:r>
              <a:rPr lang="pt-BR" sz="1600"/>
              <a:t> possuem. </a:t>
            </a:r>
          </a:p>
          <a:p>
            <a:pPr algn="just" fontAlgn="base"/>
            <a:r>
              <a:rPr lang="pt-BR" sz="1600"/>
              <a:t>Uma declaração pode conter uma ou mais propriedades, cada uma com seu respectivo valor e separada por ponto e vírgula.</a:t>
            </a:r>
            <a:br>
              <a:rPr lang="pt-BR" sz="1600"/>
            </a:br>
            <a:endParaRPr lang="pt-BR" sz="1600"/>
          </a:p>
          <a:p>
            <a:pPr algn="just"/>
            <a:br>
              <a:rPr lang="pt-BR" sz="1600"/>
            </a:br>
            <a:endParaRPr lang="pt-BR" sz="16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- Propriedades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Picture 3" descr="Criação de Sites: CSS - Cascading Style She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32670"/>
            <a:ext cx="3335888" cy="194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7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/>
              <a:t>Propriedades de formatação de texto</a:t>
            </a:r>
          </a:p>
          <a:p>
            <a:pPr algn="just" fontAlgn="base"/>
            <a:r>
              <a:rPr lang="pt-BR" sz="1600" b="1" i="1" err="1"/>
              <a:t>text-align</a:t>
            </a:r>
            <a:r>
              <a:rPr lang="pt-BR" sz="1600"/>
              <a:t>: permite alinhar textos à esquerda, à direita, centralizados ou justificados.</a:t>
            </a:r>
          </a:p>
          <a:p>
            <a:pPr algn="just" fontAlgn="base"/>
            <a:r>
              <a:rPr lang="pt-BR" sz="1600" b="1" i="1" err="1"/>
              <a:t>font-weight</a:t>
            </a:r>
            <a:r>
              <a:rPr lang="pt-BR" sz="1600"/>
              <a:t>: permite ajustar a importância (espessura) da fonte.</a:t>
            </a:r>
          </a:p>
          <a:p>
            <a:pPr algn="just" fontAlgn="base"/>
            <a:r>
              <a:rPr lang="pt-BR" sz="1600" b="1" i="1" err="1"/>
              <a:t>font</a:t>
            </a:r>
            <a:r>
              <a:rPr lang="pt-BR" sz="1600" b="1" i="1"/>
              <a:t>-size</a:t>
            </a:r>
            <a:r>
              <a:rPr lang="pt-BR" sz="1600"/>
              <a:t>: permite ajustar o tamanho da fonte.</a:t>
            </a:r>
          </a:p>
          <a:p>
            <a:pPr algn="just" fontAlgn="base"/>
            <a:r>
              <a:rPr lang="pt-BR" sz="1600" b="1" i="1" err="1"/>
              <a:t>font-family</a:t>
            </a:r>
            <a:r>
              <a:rPr lang="pt-BR" sz="1600"/>
              <a:t>: permite escolher a tipografia de um texto.</a:t>
            </a:r>
          </a:p>
          <a:p>
            <a:pPr algn="just" fontAlgn="base"/>
            <a:r>
              <a:rPr lang="pt-BR" sz="1600" b="1" err="1"/>
              <a:t>font-style</a:t>
            </a:r>
            <a:r>
              <a:rPr lang="pt-BR" sz="1600"/>
              <a:t>: Define o estilo da fonte, itálico, normal, </a:t>
            </a:r>
            <a:r>
              <a:rPr lang="pt-BR" sz="1600" err="1"/>
              <a:t>etc</a:t>
            </a:r>
            <a:r>
              <a:rPr lang="pt-BR" sz="1600"/>
              <a:t>;</a:t>
            </a:r>
          </a:p>
          <a:p>
            <a:pPr algn="just" fontAlgn="base"/>
            <a:r>
              <a:rPr lang="pt-BR" sz="1600" b="1" i="1" err="1"/>
              <a:t>font</a:t>
            </a:r>
            <a:r>
              <a:rPr lang="pt-BR" sz="1600" b="1"/>
              <a:t>:</a:t>
            </a:r>
            <a:r>
              <a:rPr lang="pt-BR" sz="1600"/>
              <a:t> Define todas as propriedades da fonte em uma declaração </a:t>
            </a:r>
          </a:p>
          <a:p>
            <a:pPr algn="just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Formatação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 err="1"/>
              <a:t>Font</a:t>
            </a:r>
            <a:r>
              <a:rPr lang="pt-BR" sz="1600" b="1"/>
              <a:t> tipos</a:t>
            </a:r>
          </a:p>
          <a:p>
            <a:pPr algn="just" fontAlgn="base"/>
            <a:r>
              <a:rPr lang="pt-BR" sz="1600" b="1" err="1"/>
              <a:t>Serif</a:t>
            </a:r>
            <a:r>
              <a:rPr lang="pt-BR" sz="1600"/>
              <a:t> : extensões que terminam as extremidades dos caracteres. Exemplo: </a:t>
            </a:r>
            <a:r>
              <a:rPr lang="pt-BR" sz="1600" err="1"/>
              <a:t>Garamond</a:t>
            </a:r>
            <a:r>
              <a:rPr lang="pt-BR" sz="1600"/>
              <a:t>, Times New Roman, Geórgia…</a:t>
            </a:r>
          </a:p>
          <a:p>
            <a:pPr algn="just" fontAlgn="base"/>
            <a:r>
              <a:rPr lang="pt-BR" sz="1600" b="1"/>
              <a:t>Sem </a:t>
            </a:r>
            <a:r>
              <a:rPr lang="pt-BR" sz="1600" b="1" err="1"/>
              <a:t>serifa</a:t>
            </a:r>
            <a:r>
              <a:rPr lang="pt-BR" sz="1600"/>
              <a:t>: fontes sem </a:t>
            </a:r>
            <a:r>
              <a:rPr lang="pt-BR" sz="1600" err="1"/>
              <a:t>serifa</a:t>
            </a:r>
            <a:r>
              <a:rPr lang="pt-BR" sz="1600"/>
              <a:t>, mais simplificadas ao contrário da família anterior. Exemplos: Arial, </a:t>
            </a:r>
            <a:r>
              <a:rPr lang="pt-BR" sz="1600" err="1"/>
              <a:t>Calibri</a:t>
            </a:r>
            <a:r>
              <a:rPr lang="pt-BR" sz="1600"/>
              <a:t>, </a:t>
            </a:r>
            <a:r>
              <a:rPr lang="pt-BR" sz="1600" err="1"/>
              <a:t>Helvetica</a:t>
            </a:r>
            <a:r>
              <a:rPr lang="pt-BR" sz="1600"/>
              <a:t>…</a:t>
            </a:r>
          </a:p>
          <a:p>
            <a:pPr algn="just" fontAlgn="base"/>
            <a:r>
              <a:rPr lang="pt-BR" sz="1600" b="1"/>
              <a:t>Display</a:t>
            </a:r>
            <a:r>
              <a:rPr lang="pt-BR" sz="1600"/>
              <a:t>: fontes mais caprichosas, costumam ter um propósito bastante decorativo.</a:t>
            </a:r>
          </a:p>
          <a:p>
            <a:pPr algn="just" fontAlgn="base"/>
            <a:r>
              <a:rPr lang="pt-BR" sz="1600" b="1"/>
              <a:t>cursivo</a:t>
            </a:r>
            <a:r>
              <a:rPr lang="pt-BR" sz="1600"/>
              <a:t> : fontes simulando caligrafia. Exemplos: </a:t>
            </a:r>
            <a:r>
              <a:rPr lang="pt-BR" sz="1600" err="1"/>
              <a:t>Comic</a:t>
            </a:r>
            <a:r>
              <a:rPr lang="pt-BR" sz="1600"/>
              <a:t> </a:t>
            </a:r>
            <a:r>
              <a:rPr lang="pt-BR" sz="1600" err="1"/>
              <a:t>Sans</a:t>
            </a:r>
            <a:r>
              <a:rPr lang="pt-BR" sz="1600"/>
              <a:t> MS, Advertência…</a:t>
            </a:r>
          </a:p>
          <a:p>
            <a:pPr algn="just"/>
            <a:r>
              <a:rPr lang="pt-BR" sz="1600" b="1" err="1"/>
              <a:t>Monospace</a:t>
            </a:r>
            <a:r>
              <a:rPr lang="pt-BR" sz="1600"/>
              <a:t> : fontes com uma largura fixa para cada caractere. Ex.: </a:t>
            </a:r>
            <a:r>
              <a:rPr lang="pt-BR" sz="1600" err="1"/>
              <a:t>Roboto</a:t>
            </a:r>
            <a:r>
              <a:rPr lang="pt-BR" sz="1600"/>
              <a:t> Mono, </a:t>
            </a:r>
            <a:r>
              <a:rPr lang="pt-BR" sz="1600" err="1"/>
              <a:t>Source</a:t>
            </a:r>
            <a:r>
              <a:rPr lang="pt-BR" sz="1600"/>
              <a:t> Code Pro…</a:t>
            </a:r>
          </a:p>
          <a:p>
            <a:pPr algn="just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Formatação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 descr="Tipografia e acessibilidade ato 1: como escolher a fonte certa - UX-REPUB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825" y="1835394"/>
            <a:ext cx="3078621" cy="16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6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/>
              <a:t>Propriedades de formatação de texto</a:t>
            </a:r>
          </a:p>
          <a:p>
            <a:pPr algn="l" fontAlgn="base"/>
            <a:r>
              <a:rPr lang="pt-BR" sz="1600" b="1" i="1" err="1"/>
              <a:t>text-align</a:t>
            </a:r>
            <a:r>
              <a:rPr lang="pt-BR" sz="1600"/>
              <a:t>: </a:t>
            </a:r>
            <a:r>
              <a:rPr lang="en-US" sz="1600"/>
              <a:t>left, right, center, justify </a:t>
            </a:r>
            <a:endParaRPr lang="pt-BR" sz="1600"/>
          </a:p>
          <a:p>
            <a:pPr algn="just" fontAlgn="base"/>
            <a:r>
              <a:rPr lang="pt-BR" sz="1600" b="1" i="1" err="1"/>
              <a:t>font-weight</a:t>
            </a:r>
            <a:r>
              <a:rPr lang="pt-BR" sz="1600"/>
              <a:t>: normal, </a:t>
            </a:r>
            <a:r>
              <a:rPr lang="pt-BR" sz="1600" err="1"/>
              <a:t>bold</a:t>
            </a:r>
            <a:r>
              <a:rPr lang="pt-BR" sz="1600"/>
              <a:t>, </a:t>
            </a:r>
            <a:r>
              <a:rPr lang="pt-BR" sz="1600" err="1"/>
              <a:t>bolder</a:t>
            </a:r>
            <a:r>
              <a:rPr lang="pt-BR" sz="1600"/>
              <a:t>, 100, 200,900....</a:t>
            </a:r>
          </a:p>
          <a:p>
            <a:pPr algn="just" fontAlgn="base"/>
            <a:r>
              <a:rPr lang="pt-BR" sz="1600" b="1" i="1" err="1"/>
              <a:t>font</a:t>
            </a:r>
            <a:r>
              <a:rPr lang="pt-BR" sz="1600" b="1" i="1"/>
              <a:t>-size</a:t>
            </a:r>
            <a:r>
              <a:rPr lang="pt-BR" sz="1600"/>
              <a:t>: 15px, </a:t>
            </a:r>
            <a:r>
              <a:rPr lang="pt-BR" sz="1600" err="1"/>
              <a:t>large</a:t>
            </a:r>
            <a:r>
              <a:rPr lang="pt-BR" sz="1600"/>
              <a:t>, 150%</a:t>
            </a:r>
          </a:p>
          <a:p>
            <a:pPr algn="just" fontAlgn="base"/>
            <a:r>
              <a:rPr lang="pt-BR" sz="1600" b="1" i="1" err="1"/>
              <a:t>font-family</a:t>
            </a:r>
            <a:r>
              <a:rPr lang="pt-BR" sz="1600"/>
              <a:t>: </a:t>
            </a:r>
            <a:r>
              <a:rPr lang="en-US" sz="1600"/>
              <a:t>"Times New Roman", Times, serif;</a:t>
            </a:r>
            <a:endParaRPr lang="pt-BR" sz="1600"/>
          </a:p>
          <a:p>
            <a:pPr algn="just" fontAlgn="base"/>
            <a:r>
              <a:rPr lang="pt-BR" sz="1600" b="1" i="1" err="1"/>
              <a:t>font-style</a:t>
            </a:r>
            <a:r>
              <a:rPr lang="pt-BR" sz="1600"/>
              <a:t>: normal, </a:t>
            </a:r>
            <a:r>
              <a:rPr lang="pt-BR" sz="1600" err="1"/>
              <a:t>italic</a:t>
            </a:r>
            <a:r>
              <a:rPr lang="pt-BR" sz="1600"/>
              <a:t>, oblique.</a:t>
            </a:r>
          </a:p>
          <a:p>
            <a:pPr algn="just" fontAlgn="base"/>
            <a:r>
              <a:rPr lang="pt-BR" sz="1600" b="1" err="1"/>
              <a:t>font</a:t>
            </a:r>
            <a:r>
              <a:rPr lang="pt-BR" sz="1600" b="1"/>
              <a:t>-size</a:t>
            </a:r>
            <a:r>
              <a:rPr lang="pt-BR" sz="1600"/>
              <a:t>: 16px; </a:t>
            </a:r>
          </a:p>
          <a:p>
            <a:pPr algn="just" fontAlgn="base"/>
            <a:r>
              <a:rPr lang="pt-BR" sz="1600" b="1"/>
              <a:t>line-</a:t>
            </a:r>
            <a:r>
              <a:rPr lang="pt-BR" sz="1600" b="1" err="1"/>
              <a:t>height</a:t>
            </a:r>
            <a:r>
              <a:rPr lang="pt-BR" sz="1600" b="1"/>
              <a:t>:</a:t>
            </a:r>
            <a:r>
              <a:rPr lang="pt-BR" sz="1600"/>
              <a:t> 24px;</a:t>
            </a:r>
          </a:p>
          <a:p>
            <a:pPr algn="just" fontAlgn="base"/>
            <a:r>
              <a:rPr lang="pt-BR" sz="1600" b="1" i="1" err="1">
                <a:solidFill>
                  <a:schemeClr val="bg1">
                    <a:lumMod val="50000"/>
                  </a:schemeClr>
                </a:solidFill>
              </a:rPr>
              <a:t>font</a:t>
            </a:r>
            <a:r>
              <a:rPr lang="pt-BR" sz="1600"/>
              <a:t>: 15px Arial, </a:t>
            </a:r>
            <a:r>
              <a:rPr lang="pt-BR" sz="1600" err="1"/>
              <a:t>sans-serif</a:t>
            </a:r>
            <a:r>
              <a:rPr lang="pt-BR" sz="1600"/>
              <a:t>;</a:t>
            </a:r>
          </a:p>
          <a:p>
            <a:pPr algn="just" fontAlgn="base"/>
            <a:r>
              <a:rPr lang="pt-BR" sz="1600" err="1"/>
              <a:t>Font</a:t>
            </a:r>
            <a:r>
              <a:rPr lang="pt-BR" sz="1600"/>
              <a:t>-Family possui </a:t>
            </a:r>
            <a:r>
              <a:rPr lang="pt-BR" sz="1600" err="1"/>
              <a:t>fonts</a:t>
            </a:r>
            <a:r>
              <a:rPr lang="pt-BR" sz="1600"/>
              <a:t> safe (conjunto de fontes, para suprir a ausência. </a:t>
            </a:r>
          </a:p>
          <a:p>
            <a:pPr algn="just" fontAlgn="base"/>
            <a:endParaRPr lang="pt-BR" sz="1600"/>
          </a:p>
          <a:p>
            <a:pPr algn="just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Formatação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7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 err="1"/>
              <a:t>font</a:t>
            </a:r>
            <a:r>
              <a:rPr lang="pt-BR" sz="1600" b="1"/>
              <a:t>-size EM, REM</a:t>
            </a:r>
            <a:endParaRPr lang="pt-BR" sz="1600"/>
          </a:p>
          <a:p>
            <a:pPr algn="just" fontAlgn="base"/>
            <a:r>
              <a:rPr lang="pt-BR" sz="1600"/>
              <a:t>As unidades EM e REM dependem da fonte raiz e podem ser diferentes para cada elemento no documento. Em um elemento pai com a fonte de 16px, 1EM = 16px.  2 EM = 32px.</a:t>
            </a:r>
          </a:p>
          <a:p>
            <a:pPr algn="l"/>
            <a:r>
              <a:rPr lang="pt-BR" sz="1600" err="1"/>
              <a:t>body</a:t>
            </a:r>
            <a:r>
              <a:rPr lang="pt-BR" sz="1600"/>
              <a:t>{</a:t>
            </a:r>
          </a:p>
          <a:p>
            <a:pPr algn="l"/>
            <a:r>
              <a:rPr lang="pt-BR" sz="1600"/>
              <a:t>    </a:t>
            </a:r>
            <a:r>
              <a:rPr lang="pt-BR" sz="1600" err="1"/>
              <a:t>font</a:t>
            </a:r>
            <a:r>
              <a:rPr lang="pt-BR" sz="1600"/>
              <a:t>-size: 16px;</a:t>
            </a:r>
          </a:p>
          <a:p>
            <a:pPr algn="l"/>
            <a:r>
              <a:rPr lang="pt-BR" sz="1600"/>
              <a:t>}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p{</a:t>
            </a:r>
          </a:p>
          <a:p>
            <a:pPr algn="l"/>
            <a:r>
              <a:rPr lang="pt-BR" sz="1600"/>
              <a:t>    </a:t>
            </a:r>
            <a:r>
              <a:rPr lang="pt-BR" sz="1600" err="1"/>
              <a:t>font</a:t>
            </a:r>
            <a:r>
              <a:rPr lang="pt-BR" sz="1600"/>
              <a:t>-size: 1em;</a:t>
            </a:r>
          </a:p>
          <a:p>
            <a:pPr algn="l"/>
            <a:r>
              <a:rPr lang="pt-BR" sz="1600"/>
              <a:t>}</a:t>
            </a:r>
          </a:p>
          <a:p>
            <a:pPr algn="just" fontAlgn="base"/>
            <a:endParaRPr lang="pt-BR" sz="1600"/>
          </a:p>
          <a:p>
            <a:pPr algn="just" fontAlgn="base"/>
            <a:endParaRPr lang="pt-BR" sz="1600"/>
          </a:p>
          <a:p>
            <a:pPr algn="just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Formatação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1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#paragrafo{</a:t>
            </a:r>
          </a:p>
          <a:p>
            <a:pPr algn="l"/>
            <a:r>
              <a:rPr lang="pt-BR" sz="1600"/>
              <a:t>    color: </a:t>
            </a:r>
            <a:r>
              <a:rPr lang="pt-BR" sz="1600" err="1"/>
              <a:t>deeppink</a:t>
            </a:r>
            <a:r>
              <a:rPr lang="pt-BR" sz="1600"/>
              <a:t>;</a:t>
            </a:r>
          </a:p>
          <a:p>
            <a:pPr algn="l"/>
            <a:r>
              <a:rPr lang="pt-BR" sz="1600"/>
              <a:t>    </a:t>
            </a:r>
            <a:r>
              <a:rPr lang="pt-BR" sz="1600" err="1"/>
              <a:t>font-style:oblique</a:t>
            </a:r>
            <a:r>
              <a:rPr lang="pt-BR" sz="1600"/>
              <a:t>;</a:t>
            </a:r>
          </a:p>
          <a:p>
            <a:pPr algn="l"/>
            <a:r>
              <a:rPr lang="pt-BR" sz="1600"/>
              <a:t>    </a:t>
            </a:r>
            <a:r>
              <a:rPr lang="pt-BR" sz="1600" err="1"/>
              <a:t>font-family</a:t>
            </a:r>
            <a:r>
              <a:rPr lang="pt-BR" sz="1600"/>
              <a:t>: </a:t>
            </a:r>
            <a:r>
              <a:rPr lang="pt-BR" sz="1600" err="1"/>
              <a:t>Verdana</a:t>
            </a:r>
            <a:r>
              <a:rPr lang="pt-BR" sz="1600"/>
              <a:t>, </a:t>
            </a:r>
            <a:r>
              <a:rPr lang="pt-BR" sz="1600" err="1"/>
              <a:t>Geneva</a:t>
            </a:r>
            <a:r>
              <a:rPr lang="pt-BR" sz="1600"/>
              <a:t>, </a:t>
            </a:r>
            <a:r>
              <a:rPr lang="pt-BR" sz="1600" err="1"/>
              <a:t>Tahoma</a:t>
            </a:r>
            <a:r>
              <a:rPr lang="pt-BR" sz="1600"/>
              <a:t>, </a:t>
            </a:r>
            <a:r>
              <a:rPr lang="pt-BR" sz="1600" err="1"/>
              <a:t>sans-serif</a:t>
            </a:r>
            <a:r>
              <a:rPr lang="pt-BR" sz="1600"/>
              <a:t>;</a:t>
            </a:r>
          </a:p>
          <a:p>
            <a:pPr algn="l"/>
            <a:r>
              <a:rPr lang="pt-BR" sz="1600"/>
              <a:t>    </a:t>
            </a:r>
            <a:r>
              <a:rPr lang="pt-BR" sz="1600" err="1"/>
              <a:t>font</a:t>
            </a:r>
            <a:r>
              <a:rPr lang="pt-BR" sz="1600"/>
              <a:t>-size: 20px;</a:t>
            </a:r>
          </a:p>
          <a:p>
            <a:pPr algn="l"/>
            <a:r>
              <a:rPr lang="pt-BR" sz="1600"/>
              <a:t>    </a:t>
            </a:r>
            <a:r>
              <a:rPr lang="pt-BR" sz="1600" err="1"/>
              <a:t>font-weight</a:t>
            </a:r>
            <a:r>
              <a:rPr lang="pt-BR" sz="1600"/>
              <a:t>: </a:t>
            </a:r>
            <a:r>
              <a:rPr lang="pt-BR" sz="1600" err="1"/>
              <a:t>bold</a:t>
            </a:r>
            <a:r>
              <a:rPr lang="pt-BR" sz="1600"/>
              <a:t>;</a:t>
            </a:r>
          </a:p>
          <a:p>
            <a:pPr algn="l"/>
            <a:r>
              <a:rPr lang="pt-BR" sz="1600"/>
              <a:t>    </a:t>
            </a:r>
          </a:p>
          <a:p>
            <a:pPr algn="l"/>
            <a:r>
              <a:rPr lang="pt-BR" sz="1600"/>
              <a:t>}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Formatação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6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/>
              <a:t>Propriedades de cor</a:t>
            </a:r>
          </a:p>
          <a:p>
            <a:pPr algn="l" fontAlgn="base"/>
            <a:r>
              <a:rPr lang="pt-BR" sz="1600" b="1" i="1"/>
              <a:t>color: </a:t>
            </a:r>
            <a:r>
              <a:rPr lang="pt-BR" sz="1600"/>
              <a:t>indica a cor do elemento.</a:t>
            </a:r>
          </a:p>
          <a:p>
            <a:pPr algn="l" fontAlgn="base"/>
            <a:r>
              <a:rPr lang="pt-BR" sz="1600" b="1" i="1"/>
              <a:t>background-color:</a:t>
            </a:r>
            <a:r>
              <a:rPr lang="pt-BR" sz="1600" b="1"/>
              <a:t> </a:t>
            </a:r>
            <a:r>
              <a:rPr lang="pt-BR" sz="1600"/>
              <a:t>indica a cor de fundo do elemento.</a:t>
            </a:r>
          </a:p>
          <a:p>
            <a:pPr algn="l"/>
            <a:r>
              <a:rPr lang="en-US" sz="1600" b="1"/>
              <a:t>background: linear-gradient</a:t>
            </a:r>
            <a:r>
              <a:rPr lang="en-US" sz="1600"/>
              <a:t>: </a:t>
            </a:r>
            <a:r>
              <a:rPr lang="en-US" sz="1600" err="1"/>
              <a:t>Cria</a:t>
            </a:r>
            <a:r>
              <a:rPr lang="en-US" sz="1600"/>
              <a:t> um gradient que </a:t>
            </a:r>
            <a:r>
              <a:rPr lang="en-US" sz="1600" err="1"/>
              <a:t>pode</a:t>
            </a:r>
            <a:r>
              <a:rPr lang="en-US" sz="1600"/>
              <a:t> </a:t>
            </a:r>
            <a:r>
              <a:rPr lang="en-US" sz="1600" err="1"/>
              <a:t>ser</a:t>
            </a:r>
            <a:r>
              <a:rPr lang="en-US" sz="1600"/>
              <a:t> para </a:t>
            </a:r>
            <a:r>
              <a:rPr lang="en-US" sz="1600" err="1"/>
              <a:t>baixo</a:t>
            </a:r>
            <a:r>
              <a:rPr lang="en-US" sz="1600"/>
              <a:t>, </a:t>
            </a:r>
            <a:r>
              <a:rPr lang="en-US" sz="1600" err="1"/>
              <a:t>lado</a:t>
            </a:r>
            <a:r>
              <a:rPr lang="en-US" sz="1600"/>
              <a:t>, etc.;</a:t>
            </a:r>
          </a:p>
          <a:p>
            <a:pPr algn="l"/>
            <a:r>
              <a:rPr lang="en-US" sz="1600" b="1"/>
              <a:t>background-attachment</a:t>
            </a:r>
            <a:r>
              <a:rPr lang="en-US" sz="1600"/>
              <a:t>: Define se a </a:t>
            </a:r>
            <a:r>
              <a:rPr lang="en-US" sz="1600" err="1"/>
              <a:t>posição</a:t>
            </a:r>
            <a:r>
              <a:rPr lang="en-US" sz="1600"/>
              <a:t> da </a:t>
            </a:r>
            <a:r>
              <a:rPr lang="en-US" sz="1600" err="1"/>
              <a:t>imagem</a:t>
            </a:r>
            <a:r>
              <a:rPr lang="en-US" sz="1600"/>
              <a:t> é </a:t>
            </a:r>
            <a:r>
              <a:rPr lang="en-US" sz="1600" err="1"/>
              <a:t>fixa</a:t>
            </a:r>
            <a:r>
              <a:rPr lang="en-US" sz="1600"/>
              <a:t>;</a:t>
            </a:r>
          </a:p>
          <a:p>
            <a:pPr algn="l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Cor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/>
              <a:t>Propriedades de cor</a:t>
            </a:r>
          </a:p>
          <a:p>
            <a:pPr algn="l" fontAlgn="base"/>
            <a:r>
              <a:rPr lang="pt-BR" sz="1600" b="1" i="1"/>
              <a:t>color: </a:t>
            </a:r>
            <a:r>
              <a:rPr lang="pt-BR" sz="1600"/>
              <a:t>#fefbd8, </a:t>
            </a:r>
            <a:r>
              <a:rPr lang="pt-BR" sz="1600" err="1"/>
              <a:t>black</a:t>
            </a:r>
            <a:r>
              <a:rPr lang="pt-BR" sz="1600"/>
              <a:t>, </a:t>
            </a:r>
            <a:r>
              <a:rPr lang="pt-BR" sz="1600" err="1"/>
              <a:t>rgb</a:t>
            </a:r>
            <a:r>
              <a:rPr lang="pt-BR" sz="1600"/>
              <a:t>(201, 76, 76)</a:t>
            </a:r>
          </a:p>
          <a:p>
            <a:pPr algn="l" fontAlgn="base"/>
            <a:r>
              <a:rPr lang="pt-BR" sz="1600" b="1" i="1"/>
              <a:t>background-color:</a:t>
            </a:r>
            <a:r>
              <a:rPr lang="pt-BR" sz="1600" b="1"/>
              <a:t> </a:t>
            </a:r>
            <a:r>
              <a:rPr lang="pt-BR" sz="1600" b="1" i="1"/>
              <a:t> </a:t>
            </a:r>
            <a:r>
              <a:rPr lang="pt-BR" sz="1600"/>
              <a:t>#fefbd8, </a:t>
            </a:r>
            <a:r>
              <a:rPr lang="pt-BR" sz="1600" err="1"/>
              <a:t>black</a:t>
            </a:r>
            <a:r>
              <a:rPr lang="pt-BR" sz="1600"/>
              <a:t>, </a:t>
            </a:r>
            <a:r>
              <a:rPr lang="pt-BR" sz="1600" err="1"/>
              <a:t>rgb</a:t>
            </a:r>
            <a:r>
              <a:rPr lang="pt-BR" sz="1600"/>
              <a:t>(201, 76, 76)</a:t>
            </a:r>
          </a:p>
          <a:p>
            <a:pPr algn="l"/>
            <a:r>
              <a:rPr lang="en-US" sz="1600"/>
              <a:t>background: linear-gradient(to bottom, #23B3CF, #000000);</a:t>
            </a:r>
          </a:p>
          <a:p>
            <a:pPr algn="l"/>
            <a:r>
              <a:rPr lang="en-US" sz="1600"/>
              <a:t>background-attachment: fixed;</a:t>
            </a:r>
          </a:p>
          <a:p>
            <a:pPr algn="l" fontAlgn="base"/>
            <a:endParaRPr lang="pt-BR" sz="1600"/>
          </a:p>
          <a:p>
            <a:pPr algn="l" fontAlgn="base"/>
            <a:r>
              <a:rPr lang="pt-BR" sz="1600" err="1"/>
              <a:t>background:url</a:t>
            </a:r>
            <a:r>
              <a:rPr lang="pt-BR" sz="1600"/>
              <a:t>("</a:t>
            </a:r>
            <a:r>
              <a:rPr lang="pt-BR" sz="1600" err="1"/>
              <a:t>images</a:t>
            </a:r>
            <a:r>
              <a:rPr lang="pt-BR" sz="1600"/>
              <a:t>/fundo-topo.png") no-</a:t>
            </a:r>
            <a:r>
              <a:rPr lang="pt-BR" sz="1600" err="1"/>
              <a:t>repeat</a:t>
            </a:r>
            <a:r>
              <a:rPr lang="pt-BR" sz="1600"/>
              <a:t>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Cor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13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/>
              <a:t>Efeitos</a:t>
            </a:r>
          </a:p>
          <a:p>
            <a:pPr algn="l" fontAlgn="base"/>
            <a:r>
              <a:rPr lang="pt-BR" sz="1600" b="1" i="1" err="1"/>
              <a:t>border</a:t>
            </a:r>
            <a:r>
              <a:rPr lang="pt-BR" sz="1600" b="1" i="1"/>
              <a:t>-color, </a:t>
            </a:r>
            <a:r>
              <a:rPr lang="pt-BR" sz="1600" b="1" i="1" err="1"/>
              <a:t>border-style</a:t>
            </a:r>
            <a:r>
              <a:rPr lang="pt-BR" sz="1600" b="1" i="1"/>
              <a:t>, </a:t>
            </a:r>
            <a:r>
              <a:rPr lang="pt-BR" sz="1600" b="1" i="1" err="1"/>
              <a:t>border-width</a:t>
            </a:r>
            <a:r>
              <a:rPr lang="pt-BR" sz="1600" b="1" i="1"/>
              <a:t>, </a:t>
            </a:r>
            <a:r>
              <a:rPr lang="pt-BR" sz="1600" b="1" i="1" err="1"/>
              <a:t>border-radius</a:t>
            </a:r>
            <a:r>
              <a:rPr lang="pt-BR" sz="1600" b="1" i="1"/>
              <a:t>:</a:t>
            </a:r>
            <a:r>
              <a:rPr lang="pt-BR" sz="1600"/>
              <a:t> arredonda os cantos da borda externa.</a:t>
            </a:r>
          </a:p>
          <a:p>
            <a:pPr algn="l" fontAlgn="base"/>
            <a:r>
              <a:rPr lang="pt-BR" sz="1600" b="1" i="1" err="1"/>
              <a:t>Border</a:t>
            </a:r>
            <a:r>
              <a:rPr lang="pt-BR" sz="1600"/>
              <a:t>: Define a espessura da borda;</a:t>
            </a:r>
          </a:p>
          <a:p>
            <a:pPr algn="l" fontAlgn="base"/>
            <a:r>
              <a:rPr lang="pt-BR" sz="1600" b="1" i="1" err="1"/>
              <a:t>Border-style</a:t>
            </a:r>
            <a:r>
              <a:rPr lang="pt-BR" sz="1600"/>
              <a:t>: Define o Estilo da Borda</a:t>
            </a:r>
          </a:p>
          <a:p>
            <a:pPr algn="l" fontAlgn="base"/>
            <a:r>
              <a:rPr lang="pt-BR" sz="1600" b="1" i="1"/>
              <a:t>box-</a:t>
            </a:r>
            <a:r>
              <a:rPr lang="pt-BR" sz="1600" b="1" i="1" err="1"/>
              <a:t>shadow</a:t>
            </a:r>
            <a:r>
              <a:rPr lang="pt-BR" sz="1600" b="1" i="1"/>
              <a:t>: </a:t>
            </a:r>
            <a:r>
              <a:rPr lang="pt-BR" sz="1600"/>
              <a:t>aplica um efeito de sombra a um elemento.</a:t>
            </a:r>
          </a:p>
          <a:p>
            <a:pPr algn="l"/>
            <a:r>
              <a:rPr lang="pt-BR" sz="1600" b="1" err="1"/>
              <a:t>border-bottom-right-radius</a:t>
            </a:r>
            <a:r>
              <a:rPr lang="pt-BR" sz="1600" err="1"/>
              <a:t>:Aplica</a:t>
            </a:r>
            <a:r>
              <a:rPr lang="pt-BR" sz="1600"/>
              <a:t> um </a:t>
            </a:r>
            <a:r>
              <a:rPr lang="pt-BR" sz="1600" err="1"/>
              <a:t>radius</a:t>
            </a:r>
            <a:r>
              <a:rPr lang="pt-BR" sz="1600"/>
              <a:t> em um dos lados.</a:t>
            </a:r>
          </a:p>
          <a:p>
            <a:r>
              <a:rPr lang="pt-BR"/>
              <a:t>    </a:t>
            </a:r>
          </a:p>
          <a:p>
            <a:pPr algn="l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Efeitos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9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Uma regra css é composta por um ou mais seletores seguidos de uma declaração que tem um ou mais pares de propriedade e valor. Um arquivo css pode conter várias regras.</a:t>
            </a:r>
          </a:p>
          <a:p>
            <a:pPr algn="l"/>
            <a:r>
              <a:rPr lang="pt-BR" sz="1600" i="1">
                <a:solidFill>
                  <a:srgbClr val="FF0000"/>
                </a:solidFill>
              </a:rPr>
              <a:t>Exemplo Seletor: p, h1, </a:t>
            </a:r>
            <a:r>
              <a:rPr lang="pt-BR" sz="1600" i="1" err="1">
                <a:solidFill>
                  <a:srgbClr val="FF0000"/>
                </a:solidFill>
              </a:rPr>
              <a:t>table</a:t>
            </a:r>
            <a:r>
              <a:rPr lang="pt-BR" sz="1600" i="1">
                <a:solidFill>
                  <a:srgbClr val="FF0000"/>
                </a:solidFill>
              </a:rPr>
              <a:t>, </a:t>
            </a:r>
            <a:r>
              <a:rPr lang="pt-BR" sz="1600" i="1" err="1">
                <a:solidFill>
                  <a:srgbClr val="FF0000"/>
                </a:solidFill>
              </a:rPr>
              <a:t>body</a:t>
            </a:r>
            <a:endParaRPr lang="pt-BR" sz="1600" i="1">
              <a:solidFill>
                <a:srgbClr val="FF0000"/>
              </a:solidFill>
            </a:endParaRPr>
          </a:p>
          <a:p>
            <a:pPr algn="l"/>
            <a:endParaRPr lang="pt-BR" sz="1600" i="1">
              <a:solidFill>
                <a:srgbClr val="FF0000"/>
              </a:solidFill>
            </a:endParaRPr>
          </a:p>
          <a:p>
            <a:pPr algn="l"/>
            <a:r>
              <a:rPr lang="pt-BR" sz="1600" i="1">
                <a:solidFill>
                  <a:srgbClr val="FF0000"/>
                </a:solidFill>
              </a:rPr>
              <a:t>Exemplo de propriedade: color, background-color</a:t>
            </a:r>
          </a:p>
          <a:p>
            <a:pPr algn="l"/>
            <a:endParaRPr lang="pt-BR" sz="1600" i="1">
              <a:solidFill>
                <a:srgbClr val="FF0000"/>
              </a:solidFill>
            </a:endParaRPr>
          </a:p>
          <a:p>
            <a:pPr algn="l"/>
            <a:r>
              <a:rPr lang="pt-BR" sz="1600" i="1">
                <a:solidFill>
                  <a:srgbClr val="FF0000"/>
                </a:solidFill>
              </a:rPr>
              <a:t>Exemplo de valor: blue, 20px</a:t>
            </a:r>
          </a:p>
          <a:p>
            <a:pPr algn="l"/>
            <a:endParaRPr lang="pt-BR" sz="1600" i="1">
              <a:solidFill>
                <a:srgbClr val="FF0000"/>
              </a:solidFill>
            </a:endParaRPr>
          </a:p>
          <a:p>
            <a:pPr algn="l"/>
            <a:r>
              <a:rPr lang="pt-BR" sz="1600" i="1">
                <a:solidFill>
                  <a:srgbClr val="FF0000"/>
                </a:solidFill>
              </a:rPr>
              <a:t>Sempre adicionando ; (ponto e vírgula no final)</a:t>
            </a:r>
          </a:p>
          <a:p>
            <a:pPr algn="l"/>
            <a:endParaRPr lang="pt-BR" sz="16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- Regras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Picture 3" descr="Criação de Sites: CSS - Cascading Style She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32670"/>
            <a:ext cx="3335888" cy="194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8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/>
              <a:t>Efeitos</a:t>
            </a:r>
          </a:p>
          <a:p>
            <a:pPr algn="l" fontAlgn="base"/>
            <a:r>
              <a:rPr lang="pt-BR" sz="1600" b="1" i="1" err="1"/>
              <a:t>border</a:t>
            </a:r>
            <a:r>
              <a:rPr lang="pt-BR" sz="1600" b="1" i="1"/>
              <a:t>-color: blue, red...</a:t>
            </a:r>
          </a:p>
          <a:p>
            <a:pPr algn="l" fontAlgn="base"/>
            <a:r>
              <a:rPr lang="pt-BR" sz="1600" b="1" i="1" err="1"/>
              <a:t>border-style</a:t>
            </a:r>
            <a:r>
              <a:rPr lang="pt-BR" sz="1600" b="1" i="1"/>
              <a:t>: </a:t>
            </a:r>
            <a:r>
              <a:rPr lang="pt-BR" sz="1600" b="1" i="1" err="1"/>
              <a:t>double</a:t>
            </a:r>
            <a:r>
              <a:rPr lang="pt-BR" sz="1600" b="1" i="1"/>
              <a:t>, </a:t>
            </a:r>
            <a:r>
              <a:rPr lang="pt-BR" sz="1600" b="1" i="1" err="1"/>
              <a:t>hidden</a:t>
            </a:r>
            <a:r>
              <a:rPr lang="pt-BR" sz="1600" b="1" i="1"/>
              <a:t>, </a:t>
            </a:r>
            <a:r>
              <a:rPr lang="pt-BR" sz="1600" b="1" i="1" err="1"/>
              <a:t>solid</a:t>
            </a:r>
            <a:endParaRPr lang="pt-BR" sz="1600" b="1" i="1"/>
          </a:p>
          <a:p>
            <a:pPr algn="l" fontAlgn="base"/>
            <a:r>
              <a:rPr lang="pt-BR" sz="1600" b="1" i="1" err="1"/>
              <a:t>border-width</a:t>
            </a:r>
            <a:r>
              <a:rPr lang="pt-BR" sz="1600" b="1" i="1"/>
              <a:t>: </a:t>
            </a:r>
            <a:r>
              <a:rPr lang="pt-BR" sz="1600"/>
              <a:t> 10px(in </a:t>
            </a:r>
            <a:r>
              <a:rPr lang="pt-BR" sz="1600" err="1"/>
              <a:t>px</a:t>
            </a:r>
            <a:r>
              <a:rPr lang="pt-BR" sz="1600"/>
              <a:t>, cm, </a:t>
            </a:r>
            <a:r>
              <a:rPr lang="pt-BR" sz="1600" err="1"/>
              <a:t>etc</a:t>
            </a:r>
            <a:r>
              <a:rPr lang="pt-BR" sz="1600"/>
              <a:t>, %)</a:t>
            </a:r>
          </a:p>
          <a:p>
            <a:pPr algn="l"/>
            <a:r>
              <a:rPr lang="pt-BR" sz="1600" b="1" err="1"/>
              <a:t>border-bottom-right-radius</a:t>
            </a:r>
            <a:r>
              <a:rPr lang="pt-BR" sz="1600"/>
              <a:t>: 20px;</a:t>
            </a:r>
          </a:p>
          <a:p>
            <a:pPr algn="l">
              <a:spcBef>
                <a:spcPts val="0"/>
              </a:spcBef>
            </a:pPr>
            <a:r>
              <a:rPr lang="pt-BR" sz="1600" b="1" err="1"/>
              <a:t>border-radius</a:t>
            </a:r>
            <a:r>
              <a:rPr lang="pt-BR" sz="1600" b="1"/>
              <a:t>:</a:t>
            </a:r>
            <a:r>
              <a:rPr lang="pt-BR" sz="1600"/>
              <a:t> 25px;</a:t>
            </a:r>
            <a:endParaRPr lang="pt-BR" sz="1600" b="1" i="1"/>
          </a:p>
          <a:p>
            <a:pPr algn="l" fontAlgn="base">
              <a:spcBef>
                <a:spcPts val="0"/>
              </a:spcBef>
            </a:pPr>
            <a:r>
              <a:rPr lang="pt-BR" sz="1600" b="1"/>
              <a:t>box-</a:t>
            </a:r>
            <a:r>
              <a:rPr lang="pt-BR" sz="1600" b="1" err="1"/>
              <a:t>shadow</a:t>
            </a:r>
            <a:r>
              <a:rPr lang="pt-BR" sz="1600" b="1"/>
              <a:t>:</a:t>
            </a:r>
            <a:r>
              <a:rPr lang="pt-BR" sz="1600"/>
              <a:t> 10px </a:t>
            </a:r>
            <a:r>
              <a:rPr lang="pt-BR" sz="1600" err="1"/>
              <a:t>10px</a:t>
            </a:r>
            <a:r>
              <a:rPr lang="pt-BR" sz="1600"/>
              <a:t> 8px #888888;</a:t>
            </a:r>
          </a:p>
          <a:p>
            <a:pPr algn="l" fontAlgn="base"/>
            <a:r>
              <a:rPr lang="pt-BR" sz="1600">
                <a:solidFill>
                  <a:srgbClr val="FF0000"/>
                </a:solidFill>
              </a:rPr>
              <a:t>Inicio, profundidade, interno, cor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Valores de Propriedades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CSS básico - Aprendendo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27" y="1670665"/>
            <a:ext cx="3264297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83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/>
              <a:t>Box </a:t>
            </a:r>
            <a:r>
              <a:rPr lang="pt-BR" sz="1600" b="1" err="1"/>
              <a:t>Model</a:t>
            </a:r>
            <a:r>
              <a:rPr lang="pt-BR" sz="1600" b="1"/>
              <a:t> (Modelo de Caixa CSS)</a:t>
            </a:r>
            <a:r>
              <a:rPr lang="pt-BR" sz="1600"/>
              <a:t> é um módulo de CSS que define caixas retangulares, incluindo preenchimento (</a:t>
            </a:r>
            <a:r>
              <a:rPr lang="pt-BR" sz="1600" err="1"/>
              <a:t>padding</a:t>
            </a:r>
            <a:r>
              <a:rPr lang="pt-BR" sz="1600"/>
              <a:t>) e margem (</a:t>
            </a:r>
            <a:r>
              <a:rPr lang="pt-BR" sz="1600" err="1"/>
              <a:t>margin</a:t>
            </a:r>
            <a:r>
              <a:rPr lang="pt-BR" sz="1600"/>
              <a:t>), que são gerados por elementos e dispostos de acordo com o modelo de formato visual.</a:t>
            </a:r>
          </a:p>
          <a:p>
            <a:pPr algn="just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Box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03" y="1710088"/>
            <a:ext cx="3136925" cy="17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3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500" b="1"/>
              <a:t>Propriedades que controlam o tamanho de uma caixa:</a:t>
            </a:r>
          </a:p>
          <a:p>
            <a:pPr algn="just" fontAlgn="base"/>
            <a:r>
              <a:rPr lang="pt-BR" sz="1500" err="1"/>
              <a:t>height</a:t>
            </a:r>
            <a:r>
              <a:rPr lang="pt-BR" sz="1500"/>
              <a:t>, </a:t>
            </a:r>
            <a:r>
              <a:rPr lang="pt-BR" sz="1500" err="1"/>
              <a:t>width</a:t>
            </a:r>
            <a:r>
              <a:rPr lang="pt-BR" sz="1500"/>
              <a:t>, </a:t>
            </a:r>
            <a:r>
              <a:rPr lang="pt-BR" sz="1500" err="1"/>
              <a:t>max-height</a:t>
            </a:r>
            <a:r>
              <a:rPr lang="pt-BR" sz="1500"/>
              <a:t>, </a:t>
            </a:r>
            <a:r>
              <a:rPr lang="pt-BR" sz="1500" err="1"/>
              <a:t>max-width</a:t>
            </a:r>
            <a:r>
              <a:rPr lang="pt-BR" sz="1500"/>
              <a:t>, min-</a:t>
            </a:r>
            <a:r>
              <a:rPr lang="pt-BR" sz="1500" err="1"/>
              <a:t>height</a:t>
            </a:r>
            <a:r>
              <a:rPr lang="pt-BR" sz="1500"/>
              <a:t>, min-</a:t>
            </a:r>
            <a:r>
              <a:rPr lang="pt-BR" sz="1500" err="1"/>
              <a:t>width</a:t>
            </a:r>
            <a:endParaRPr lang="pt-BR" sz="1500"/>
          </a:p>
          <a:p>
            <a:pPr algn="just" fontAlgn="base"/>
            <a:br>
              <a:rPr lang="pt-BR" sz="1500"/>
            </a:br>
            <a:r>
              <a:rPr lang="pt-BR" sz="1500" b="1"/>
              <a:t>Propriedades que controlam as margens de uma caixa:</a:t>
            </a:r>
          </a:p>
          <a:p>
            <a:pPr algn="just" fontAlgn="base"/>
            <a:r>
              <a:rPr lang="pt-BR" sz="1500" err="1"/>
              <a:t>margin</a:t>
            </a:r>
            <a:r>
              <a:rPr lang="pt-BR" sz="1500"/>
              <a:t>, </a:t>
            </a:r>
            <a:r>
              <a:rPr lang="pt-BR" sz="1500" err="1"/>
              <a:t>margin-bottom</a:t>
            </a:r>
            <a:r>
              <a:rPr lang="pt-BR" sz="1500"/>
              <a:t>, </a:t>
            </a:r>
            <a:r>
              <a:rPr lang="pt-BR" sz="1500" err="1"/>
              <a:t>margin-left</a:t>
            </a:r>
            <a:r>
              <a:rPr lang="pt-BR" sz="1500"/>
              <a:t>, </a:t>
            </a:r>
            <a:r>
              <a:rPr lang="pt-BR" sz="1500" err="1"/>
              <a:t>margin-right</a:t>
            </a:r>
            <a:r>
              <a:rPr lang="pt-BR" sz="1500"/>
              <a:t>, </a:t>
            </a:r>
            <a:r>
              <a:rPr lang="pt-BR" sz="1500" err="1"/>
              <a:t>margin</a:t>
            </a:r>
            <a:r>
              <a:rPr lang="pt-BR" sz="1500"/>
              <a:t>-top</a:t>
            </a:r>
          </a:p>
          <a:p>
            <a:pPr algn="just" fontAlgn="base"/>
            <a:endParaRPr lang="pt-BR" sz="1500"/>
          </a:p>
          <a:p>
            <a:pPr algn="just" fontAlgn="base"/>
            <a:r>
              <a:rPr lang="pt-BR" sz="1500" b="1"/>
              <a:t>Propriedades que controlam o preenchimento (</a:t>
            </a:r>
            <a:r>
              <a:rPr lang="pt-BR" sz="1500" b="1" err="1"/>
              <a:t>padding</a:t>
            </a:r>
            <a:r>
              <a:rPr lang="pt-BR" sz="1500" b="1"/>
              <a:t>) de uma caixa:</a:t>
            </a:r>
          </a:p>
          <a:p>
            <a:pPr algn="just" fontAlgn="base"/>
            <a:r>
              <a:rPr lang="pt-BR" sz="1500" err="1"/>
              <a:t>padding</a:t>
            </a:r>
            <a:r>
              <a:rPr lang="pt-BR" sz="1500"/>
              <a:t>, </a:t>
            </a:r>
            <a:r>
              <a:rPr lang="pt-BR" sz="1500" err="1"/>
              <a:t>padding-bottom</a:t>
            </a:r>
            <a:r>
              <a:rPr lang="pt-BR" sz="1500"/>
              <a:t>, </a:t>
            </a:r>
            <a:r>
              <a:rPr lang="pt-BR" sz="1500" err="1"/>
              <a:t>padding-left</a:t>
            </a:r>
            <a:r>
              <a:rPr lang="pt-BR" sz="1500"/>
              <a:t>, </a:t>
            </a:r>
            <a:r>
              <a:rPr lang="pt-BR" sz="1500" err="1"/>
              <a:t>padding-right</a:t>
            </a:r>
            <a:r>
              <a:rPr lang="pt-BR" sz="1500"/>
              <a:t>, </a:t>
            </a:r>
            <a:r>
              <a:rPr lang="pt-BR" sz="1500" err="1"/>
              <a:t>padding</a:t>
            </a:r>
            <a:r>
              <a:rPr lang="pt-BR" sz="1500"/>
              <a:t>-top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Box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03" y="1710088"/>
            <a:ext cx="3136925" cy="17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53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500" b="1"/>
              <a:t>Como as caixas são medidas:</a:t>
            </a:r>
          </a:p>
          <a:p>
            <a:pPr algn="just" fontAlgn="base"/>
            <a:r>
              <a:rPr lang="pt-BR" sz="1500"/>
              <a:t>box-</a:t>
            </a:r>
            <a:r>
              <a:rPr lang="pt-BR" sz="1500" err="1"/>
              <a:t>sizing</a:t>
            </a:r>
            <a:r>
              <a:rPr lang="pt-BR" sz="1500"/>
              <a:t>: </a:t>
            </a:r>
            <a:r>
              <a:rPr lang="pt-BR" sz="1500" err="1"/>
              <a:t>border</a:t>
            </a:r>
            <a:r>
              <a:rPr lang="pt-BR" sz="1500"/>
              <a:t>-box;</a:t>
            </a:r>
          </a:p>
          <a:p>
            <a:pPr algn="just" fontAlgn="base"/>
            <a:r>
              <a:rPr lang="pt-BR" sz="1500"/>
              <a:t>#Define a altura e largura baseada em toda a caixa, incluindo borda e </a:t>
            </a:r>
            <a:r>
              <a:rPr lang="pt-BR" sz="1500" err="1"/>
              <a:t>padding</a:t>
            </a:r>
            <a:r>
              <a:rPr lang="pt-BR" sz="1500"/>
              <a:t>;</a:t>
            </a:r>
          </a:p>
          <a:p>
            <a:pPr algn="just" fontAlgn="base"/>
            <a:endParaRPr lang="pt-BR" sz="1500"/>
          </a:p>
          <a:p>
            <a:pPr algn="just" fontAlgn="base"/>
            <a:r>
              <a:rPr lang="pt-BR" sz="1500"/>
              <a:t>box-</a:t>
            </a:r>
            <a:r>
              <a:rPr lang="pt-BR" sz="1500" err="1"/>
              <a:t>sizing</a:t>
            </a:r>
            <a:r>
              <a:rPr lang="pt-BR" sz="1500"/>
              <a:t>: content-box;</a:t>
            </a:r>
          </a:p>
          <a:p>
            <a:pPr algn="just" fontAlgn="base"/>
            <a:r>
              <a:rPr lang="pt-BR" sz="1500"/>
              <a:t>#Define a altura e largura baseada no conteúdo;</a:t>
            </a:r>
          </a:p>
          <a:p>
            <a:pPr algn="just" fontAlgn="base"/>
            <a:endParaRPr lang="pt-BR" sz="1500"/>
          </a:p>
          <a:p>
            <a:pPr algn="just" fontAlgn="base"/>
            <a:r>
              <a:rPr lang="pt-BR" sz="1500"/>
              <a:t>Se eu definir a altura e a largura, e definir </a:t>
            </a:r>
            <a:r>
              <a:rPr lang="pt-BR" sz="1500" err="1"/>
              <a:t>border</a:t>
            </a:r>
            <a:r>
              <a:rPr lang="pt-BR" sz="1500"/>
              <a:t>-box.</a:t>
            </a:r>
          </a:p>
          <a:p>
            <a:pPr algn="l"/>
            <a:r>
              <a:rPr lang="en-US" sz="1600"/>
              <a:t>width: 100 </a:t>
            </a:r>
            <a:r>
              <a:rPr lang="en-US" sz="1600" err="1"/>
              <a:t>px</a:t>
            </a:r>
            <a:r>
              <a:rPr lang="en-US" sz="1600"/>
              <a:t>;</a:t>
            </a:r>
          </a:p>
          <a:p>
            <a:pPr algn="l"/>
            <a:r>
              <a:rPr lang="en-US" sz="1600"/>
              <a:t>height: 100px;</a:t>
            </a:r>
          </a:p>
          <a:p>
            <a:pPr algn="just" fontAlgn="base"/>
            <a:endParaRPr lang="pt-BR" sz="1500"/>
          </a:p>
          <a:p>
            <a:pPr algn="just" fontAlgn="base"/>
            <a:endParaRPr lang="pt-BR" sz="15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Box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70" name="Picture 2" descr="Свойство box-siz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77" y="1547455"/>
            <a:ext cx="3042666" cy="22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1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/>
              <a:t>    &lt;</a:t>
            </a:r>
            <a:r>
              <a:rPr lang="pt-BR" sz="1500" err="1"/>
              <a:t>style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        .nav1{</a:t>
            </a:r>
          </a:p>
          <a:p>
            <a:pPr algn="l"/>
            <a:r>
              <a:rPr lang="pt-BR" sz="1500"/>
              <a:t>        </a:t>
            </a:r>
            <a:r>
              <a:rPr lang="pt-BR" sz="1500" err="1"/>
              <a:t>width</a:t>
            </a:r>
            <a:r>
              <a:rPr lang="pt-BR" sz="1500"/>
              <a:t>: 100px;</a:t>
            </a:r>
          </a:p>
          <a:p>
            <a:pPr algn="l"/>
            <a:r>
              <a:rPr lang="pt-BR" sz="1500"/>
              <a:t>        </a:t>
            </a:r>
            <a:r>
              <a:rPr lang="pt-BR" sz="1500" err="1"/>
              <a:t>height</a:t>
            </a:r>
            <a:r>
              <a:rPr lang="pt-BR" sz="1500"/>
              <a:t>: 100px;</a:t>
            </a:r>
          </a:p>
          <a:p>
            <a:pPr algn="l"/>
            <a:r>
              <a:rPr lang="pt-BR" sz="1500"/>
              <a:t>        </a:t>
            </a:r>
            <a:r>
              <a:rPr lang="pt-BR" sz="1500" err="1"/>
              <a:t>box-sizing:border-box</a:t>
            </a:r>
            <a:r>
              <a:rPr lang="pt-BR" sz="1500"/>
              <a:t> ;</a:t>
            </a:r>
          </a:p>
          <a:p>
            <a:pPr algn="l"/>
            <a:r>
              <a:rPr lang="pt-BR" sz="1500"/>
              <a:t>        </a:t>
            </a:r>
            <a:r>
              <a:rPr lang="pt-BR" sz="1500" err="1"/>
              <a:t>border</a:t>
            </a:r>
            <a:r>
              <a:rPr lang="pt-BR" sz="1500"/>
              <a:t>: 1;</a:t>
            </a:r>
          </a:p>
          <a:p>
            <a:pPr algn="l"/>
            <a:r>
              <a:rPr lang="pt-BR" sz="1500"/>
              <a:t>        </a:t>
            </a:r>
            <a:r>
              <a:rPr lang="pt-BR" sz="1500" err="1"/>
              <a:t>border</a:t>
            </a:r>
            <a:r>
              <a:rPr lang="pt-BR" sz="1500"/>
              <a:t>-color: </a:t>
            </a:r>
            <a:r>
              <a:rPr lang="pt-BR" sz="1500" err="1"/>
              <a:t>black</a:t>
            </a:r>
            <a:r>
              <a:rPr lang="pt-BR" sz="1500"/>
              <a:t>;</a:t>
            </a:r>
          </a:p>
          <a:p>
            <a:pPr algn="l"/>
            <a:r>
              <a:rPr lang="pt-BR" sz="1500"/>
              <a:t>        </a:t>
            </a:r>
            <a:r>
              <a:rPr lang="pt-BR" sz="1500" err="1"/>
              <a:t>border-style</a:t>
            </a:r>
            <a:r>
              <a:rPr lang="pt-BR" sz="1500"/>
              <a:t>: </a:t>
            </a:r>
            <a:r>
              <a:rPr lang="pt-BR" sz="1500" err="1"/>
              <a:t>solid</a:t>
            </a:r>
            <a:r>
              <a:rPr lang="pt-BR" sz="1500"/>
              <a:t>;</a:t>
            </a:r>
          </a:p>
          <a:p>
            <a:pPr algn="l"/>
            <a:r>
              <a:rPr lang="pt-BR" sz="1500"/>
              <a:t>        }</a:t>
            </a:r>
          </a:p>
          <a:p>
            <a:pPr algn="l"/>
            <a:r>
              <a:rPr lang="pt-BR" sz="1500"/>
              <a:t>        &lt;/</a:t>
            </a:r>
            <a:r>
              <a:rPr lang="pt-BR" sz="1500" err="1"/>
              <a:t>style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&lt;</a:t>
            </a:r>
            <a:r>
              <a:rPr lang="pt-BR" sz="1500" err="1"/>
              <a:t>body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    &lt;</a:t>
            </a:r>
            <a:r>
              <a:rPr lang="pt-BR" sz="1500" err="1"/>
              <a:t>nav</a:t>
            </a:r>
            <a:r>
              <a:rPr lang="pt-BR" sz="1500"/>
              <a:t> </a:t>
            </a:r>
            <a:r>
              <a:rPr lang="pt-BR" sz="1500" err="1"/>
              <a:t>class</a:t>
            </a:r>
            <a:r>
              <a:rPr lang="pt-BR" sz="1500"/>
              <a:t>="nav1"&gt;ABC&lt;/</a:t>
            </a:r>
            <a:r>
              <a:rPr lang="pt-BR" sz="1500" err="1"/>
              <a:t>nav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&lt;/</a:t>
            </a:r>
            <a:r>
              <a:rPr lang="pt-BR" sz="1500" err="1"/>
              <a:t>body</a:t>
            </a:r>
            <a:r>
              <a:rPr lang="pt-BR" sz="150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Box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534" t="11665" r="39016" b="11077"/>
          <a:stretch/>
        </p:blipFill>
        <p:spPr>
          <a:xfrm>
            <a:off x="5298450" y="1415840"/>
            <a:ext cx="3158851" cy="23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0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/>
              <a:t>    &lt;</a:t>
            </a:r>
            <a:r>
              <a:rPr lang="pt-BR" sz="1500" err="1"/>
              <a:t>style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        .nav2{</a:t>
            </a:r>
          </a:p>
          <a:p>
            <a:pPr algn="l"/>
            <a:r>
              <a:rPr lang="pt-BR" sz="1500"/>
              <a:t>            </a:t>
            </a:r>
            <a:r>
              <a:rPr lang="pt-BR" sz="1500" err="1"/>
              <a:t>width</a:t>
            </a:r>
            <a:r>
              <a:rPr lang="pt-BR" sz="1500"/>
              <a:t>: 100px;</a:t>
            </a:r>
          </a:p>
          <a:p>
            <a:pPr algn="l"/>
            <a:r>
              <a:rPr lang="pt-BR" sz="1500"/>
              <a:t>            </a:t>
            </a:r>
            <a:r>
              <a:rPr lang="pt-BR" sz="1500" err="1"/>
              <a:t>height</a:t>
            </a:r>
            <a:r>
              <a:rPr lang="pt-BR" sz="1500"/>
              <a:t>: 100px;</a:t>
            </a:r>
          </a:p>
          <a:p>
            <a:pPr algn="l"/>
            <a:r>
              <a:rPr lang="pt-BR" sz="1500"/>
              <a:t>            </a:t>
            </a:r>
            <a:r>
              <a:rPr lang="pt-BR" sz="1500" err="1"/>
              <a:t>box-sizing:content-box</a:t>
            </a:r>
            <a:r>
              <a:rPr lang="pt-BR" sz="1500"/>
              <a:t> ;</a:t>
            </a:r>
          </a:p>
          <a:p>
            <a:pPr algn="l"/>
            <a:r>
              <a:rPr lang="pt-BR" sz="1500"/>
              <a:t>            </a:t>
            </a:r>
            <a:r>
              <a:rPr lang="pt-BR" sz="1500" err="1"/>
              <a:t>border</a:t>
            </a:r>
            <a:r>
              <a:rPr lang="pt-BR" sz="1500"/>
              <a:t>: 1;</a:t>
            </a:r>
          </a:p>
          <a:p>
            <a:pPr algn="l"/>
            <a:r>
              <a:rPr lang="pt-BR" sz="1500"/>
              <a:t>            </a:t>
            </a:r>
            <a:r>
              <a:rPr lang="pt-BR" sz="1500" err="1"/>
              <a:t>border</a:t>
            </a:r>
            <a:r>
              <a:rPr lang="pt-BR" sz="1500"/>
              <a:t>-color: </a:t>
            </a:r>
            <a:r>
              <a:rPr lang="pt-BR" sz="1500" err="1"/>
              <a:t>black</a:t>
            </a:r>
            <a:r>
              <a:rPr lang="pt-BR" sz="1500"/>
              <a:t>;</a:t>
            </a:r>
          </a:p>
          <a:p>
            <a:pPr algn="l"/>
            <a:r>
              <a:rPr lang="pt-BR" sz="1500"/>
              <a:t>            </a:t>
            </a:r>
            <a:r>
              <a:rPr lang="pt-BR" sz="1500" err="1"/>
              <a:t>border-style</a:t>
            </a:r>
            <a:r>
              <a:rPr lang="pt-BR" sz="1500"/>
              <a:t>: </a:t>
            </a:r>
            <a:r>
              <a:rPr lang="pt-BR" sz="1500" err="1"/>
              <a:t>solid</a:t>
            </a:r>
            <a:r>
              <a:rPr lang="pt-BR" sz="1500"/>
              <a:t>;</a:t>
            </a:r>
          </a:p>
          <a:p>
            <a:pPr algn="l"/>
            <a:r>
              <a:rPr lang="pt-BR" sz="1500"/>
              <a:t>            }</a:t>
            </a:r>
          </a:p>
          <a:p>
            <a:pPr algn="l"/>
            <a:r>
              <a:rPr lang="pt-BR" sz="1500"/>
              <a:t>    &lt;/</a:t>
            </a:r>
            <a:r>
              <a:rPr lang="pt-BR" sz="1500" err="1"/>
              <a:t>style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&lt;</a:t>
            </a:r>
            <a:r>
              <a:rPr lang="pt-BR" sz="1500" err="1"/>
              <a:t>body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    &lt;</a:t>
            </a:r>
            <a:r>
              <a:rPr lang="pt-BR" sz="1500" err="1"/>
              <a:t>nav</a:t>
            </a:r>
            <a:r>
              <a:rPr lang="pt-BR" sz="1500"/>
              <a:t> </a:t>
            </a:r>
            <a:r>
              <a:rPr lang="pt-BR" sz="1500" err="1"/>
              <a:t>class</a:t>
            </a:r>
            <a:r>
              <a:rPr lang="pt-BR" sz="1500"/>
              <a:t>="nav2"&gt;ABC&lt;/</a:t>
            </a:r>
            <a:r>
              <a:rPr lang="pt-BR" sz="1500" err="1"/>
              <a:t>nav</a:t>
            </a:r>
            <a:r>
              <a:rPr lang="pt-BR" sz="1500"/>
              <a:t>&gt;</a:t>
            </a:r>
          </a:p>
          <a:p>
            <a:pPr algn="l"/>
            <a:r>
              <a:rPr lang="pt-BR" sz="1500"/>
              <a:t>&lt;/</a:t>
            </a:r>
            <a:r>
              <a:rPr lang="pt-BR" sz="1500" err="1"/>
              <a:t>body</a:t>
            </a:r>
            <a:r>
              <a:rPr lang="pt-BR" sz="150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Box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534" t="11665" r="39016" b="11077"/>
          <a:stretch/>
        </p:blipFill>
        <p:spPr>
          <a:xfrm>
            <a:off x="5298450" y="1415840"/>
            <a:ext cx="3158851" cy="23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endParaRPr lang="pt-BR" sz="1500"/>
          </a:p>
          <a:p>
            <a:pPr algn="just" fontAlgn="base"/>
            <a:r>
              <a:rPr lang="pt-BR" sz="1500"/>
              <a:t>Cada elemento HTML tem um valor de exibição padrão, dependendo do tipo de elemento que é. </a:t>
            </a:r>
          </a:p>
          <a:p>
            <a:pPr algn="just" fontAlgn="base"/>
            <a:r>
              <a:rPr lang="pt-BR" sz="1500"/>
              <a:t>O valor de exibição padrão para a maioria dos elementos é </a:t>
            </a:r>
            <a:r>
              <a:rPr lang="pt-BR" sz="1500" err="1"/>
              <a:t>block</a:t>
            </a:r>
            <a:r>
              <a:rPr lang="pt-BR" sz="1500"/>
              <a:t> ou </a:t>
            </a:r>
            <a:r>
              <a:rPr lang="pt-BR" sz="1500" err="1"/>
              <a:t>inline</a:t>
            </a:r>
            <a:r>
              <a:rPr lang="pt-BR" sz="1500"/>
              <a:t>.</a:t>
            </a:r>
          </a:p>
          <a:p>
            <a:pPr algn="just" fontAlgn="base"/>
            <a:r>
              <a:rPr lang="en-US" sz="1500"/>
              <a:t>display: block</a:t>
            </a:r>
            <a:r>
              <a:rPr lang="pt-BR" sz="1500"/>
              <a:t>: Utiliza toda linha para o objeto.</a:t>
            </a:r>
            <a:endParaRPr lang="en-US" sz="1500"/>
          </a:p>
          <a:p>
            <a:pPr algn="just" fontAlgn="base"/>
            <a:r>
              <a:rPr lang="en-US" sz="1500"/>
              <a:t>display: inline; </a:t>
            </a:r>
            <a:r>
              <a:rPr lang="en-US" sz="1500" err="1"/>
              <a:t>Utiliza</a:t>
            </a:r>
            <a:r>
              <a:rPr lang="en-US" sz="1500"/>
              <a:t> o </a:t>
            </a:r>
            <a:r>
              <a:rPr lang="en-US" sz="1500" err="1"/>
              <a:t>tamanho</a:t>
            </a:r>
            <a:r>
              <a:rPr lang="en-US" sz="1500"/>
              <a:t> do </a:t>
            </a:r>
            <a:r>
              <a:rPr lang="en-US" sz="1500" err="1"/>
              <a:t>objeto</a:t>
            </a:r>
            <a:r>
              <a:rPr lang="en-US" sz="1500"/>
              <a:t> e </a:t>
            </a:r>
            <a:r>
              <a:rPr lang="en-US" sz="1500" err="1"/>
              <a:t>adiciona</a:t>
            </a:r>
            <a:r>
              <a:rPr lang="en-US" sz="1500"/>
              <a:t> o </a:t>
            </a:r>
            <a:r>
              <a:rPr lang="en-US" sz="1500" err="1"/>
              <a:t>próximo</a:t>
            </a:r>
            <a:r>
              <a:rPr lang="en-US" sz="1500"/>
              <a:t> </a:t>
            </a:r>
            <a:r>
              <a:rPr lang="en-US" sz="1500" err="1"/>
              <a:t>objeto</a:t>
            </a:r>
            <a:r>
              <a:rPr lang="en-US" sz="1500"/>
              <a:t> </a:t>
            </a:r>
            <a:r>
              <a:rPr lang="en-US" sz="1500" err="1"/>
              <a:t>ao</a:t>
            </a:r>
            <a:r>
              <a:rPr lang="en-US" sz="1500"/>
              <a:t> </a:t>
            </a:r>
            <a:r>
              <a:rPr lang="en-US" sz="1500" err="1"/>
              <a:t>lado</a:t>
            </a:r>
            <a:r>
              <a:rPr lang="en-US" sz="1500"/>
              <a:t>.</a:t>
            </a:r>
          </a:p>
          <a:p>
            <a:pPr algn="just" fontAlgn="base"/>
            <a:r>
              <a:rPr lang="en-US" sz="1500"/>
              <a:t>display: inline-block: </a:t>
            </a:r>
            <a:r>
              <a:rPr lang="en-US" sz="1500" err="1"/>
              <a:t>ao</a:t>
            </a:r>
            <a:r>
              <a:rPr lang="en-US" sz="1500"/>
              <a:t> </a:t>
            </a:r>
            <a:r>
              <a:rPr lang="en-US" sz="1500" err="1"/>
              <a:t>lado</a:t>
            </a:r>
            <a:r>
              <a:rPr lang="en-US" sz="1500"/>
              <a:t> </a:t>
            </a:r>
            <a:r>
              <a:rPr lang="en-US" sz="1500" err="1"/>
              <a:t>respeitando</a:t>
            </a:r>
            <a:r>
              <a:rPr lang="en-US" sz="1500"/>
              <a:t> o </a:t>
            </a:r>
            <a:r>
              <a:rPr lang="en-US" sz="1500" err="1"/>
              <a:t>tamanho</a:t>
            </a:r>
            <a:r>
              <a:rPr lang="en-US" sz="1500"/>
              <a:t> do </a:t>
            </a:r>
            <a:r>
              <a:rPr lang="en-US" sz="1500" err="1"/>
              <a:t>objeto</a:t>
            </a:r>
            <a:r>
              <a:rPr lang="en-US" sz="150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Display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3" name="Picture 3" descr="CSS Inline vs Inline-Block vs Block | SamanthaM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787" y="1556028"/>
            <a:ext cx="2184177" cy="21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15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endParaRPr lang="pt-BR" sz="1500"/>
          </a:p>
          <a:p>
            <a:pPr algn="just" fontAlgn="base"/>
            <a:r>
              <a:rPr lang="pt-BR" sz="1500" err="1"/>
              <a:t>Block</a:t>
            </a:r>
            <a:r>
              <a:rPr lang="pt-BR" sz="1500"/>
              <a:t>:  </a:t>
            </a:r>
            <a:r>
              <a:rPr lang="pt-BR" sz="1500" err="1"/>
              <a:t>div</a:t>
            </a:r>
            <a:r>
              <a:rPr lang="pt-BR" sz="1500"/>
              <a:t>, </a:t>
            </a:r>
            <a:r>
              <a:rPr lang="pt-BR" sz="1500" err="1"/>
              <a:t>nav</a:t>
            </a:r>
            <a:r>
              <a:rPr lang="pt-BR" sz="1500"/>
              <a:t>, h1, p </a:t>
            </a:r>
          </a:p>
          <a:p>
            <a:pPr algn="just" fontAlgn="base"/>
            <a:r>
              <a:rPr lang="pt-BR" sz="1500" err="1"/>
              <a:t>Inline</a:t>
            </a:r>
            <a:r>
              <a:rPr lang="pt-BR" sz="1500"/>
              <a:t>: </a:t>
            </a:r>
            <a:r>
              <a:rPr lang="pt-BR" sz="1500" err="1"/>
              <a:t>span</a:t>
            </a:r>
            <a:r>
              <a:rPr lang="pt-BR" sz="1500"/>
              <a:t>, a </a:t>
            </a:r>
          </a:p>
          <a:p>
            <a:pPr algn="just" fontAlgn="base"/>
            <a:endParaRPr lang="pt-BR" sz="1500"/>
          </a:p>
          <a:p>
            <a:pPr algn="just" fontAlgn="base"/>
            <a:r>
              <a:rPr lang="pt-BR" sz="1500"/>
              <a:t>Todo elemento pode ser alterado seu display.</a:t>
            </a:r>
          </a:p>
          <a:p>
            <a:pPr algn="just" fontAlgn="base"/>
            <a:endParaRPr lang="pt-BR" sz="1500"/>
          </a:p>
          <a:p>
            <a:pPr algn="l"/>
            <a:r>
              <a:rPr lang="en-US" sz="1600">
                <a:solidFill>
                  <a:srgbClr val="FF0000"/>
                </a:solidFill>
              </a:rPr>
              <a:t>h1{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    height: 300px;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    width: 300px;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    background-color: aquamarine;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    display: inline;</a:t>
            </a:r>
          </a:p>
          <a:p>
            <a:pPr algn="just" fontAlgn="base"/>
            <a:r>
              <a:rPr lang="pt-BR" sz="15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Padrões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Displayers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3" name="Picture 3" descr="CSS Inline vs Inline-Block vs Block | SamanthaM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787" y="1556028"/>
            <a:ext cx="2184177" cy="21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22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/>
              <a:t>Propriedades de posição</a:t>
            </a:r>
          </a:p>
          <a:p>
            <a:pPr algn="l" fontAlgn="base"/>
            <a:r>
              <a:rPr lang="pt-BR" sz="1600" b="1" i="1"/>
              <a:t>top, </a:t>
            </a:r>
            <a:r>
              <a:rPr lang="pt-BR" sz="1600" b="1" i="1" err="1"/>
              <a:t>left</a:t>
            </a:r>
            <a:r>
              <a:rPr lang="pt-BR" sz="1600" b="1" i="1"/>
              <a:t>, </a:t>
            </a:r>
            <a:r>
              <a:rPr lang="pt-BR" sz="1600" b="1" i="1" err="1"/>
              <a:t>right</a:t>
            </a:r>
            <a:r>
              <a:rPr lang="pt-BR" sz="1600" b="1" i="1"/>
              <a:t>, </a:t>
            </a:r>
            <a:r>
              <a:rPr lang="pt-BR" sz="1600" b="1" i="1" err="1"/>
              <a:t>bottom</a:t>
            </a:r>
            <a:r>
              <a:rPr lang="pt-BR" sz="1600" b="1" i="1"/>
              <a:t>:</a:t>
            </a:r>
            <a:r>
              <a:rPr lang="pt-BR" sz="1600"/>
              <a:t> indicam respectivamente, a distância do elemento das bordas do documento ou dos elementos próximos.</a:t>
            </a:r>
          </a:p>
          <a:p>
            <a:pPr algn="l" fontAlgn="base"/>
            <a:r>
              <a:rPr lang="pt-BR" sz="1600" b="1" i="1"/>
              <a:t>position:</a:t>
            </a:r>
            <a:r>
              <a:rPr lang="pt-BR" sz="1600"/>
              <a:t> indica como a posição de um elemento no documento é calculada, pode ser absoluta quando é calculada em relação ao elemento que a contém ou relativa quando é calculada em relação à sua posição original.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Posição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Absolute vs relative positioning | CSS Tutorial | With Live Preview | CSS3  | 2017 Must Watch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072" r="1553" b="3711"/>
          <a:stretch/>
        </p:blipFill>
        <p:spPr bwMode="auto">
          <a:xfrm>
            <a:off x="5300458" y="1768897"/>
            <a:ext cx="3154835" cy="15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21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1600" b="1"/>
              <a:t>Propriedades de posição</a:t>
            </a:r>
          </a:p>
          <a:p>
            <a:pPr algn="l" fontAlgn="base"/>
            <a:r>
              <a:rPr lang="pt-BR" sz="1600" b="1" i="1"/>
              <a:t>top, </a:t>
            </a:r>
            <a:r>
              <a:rPr lang="pt-BR" sz="1600" b="1" i="1" err="1"/>
              <a:t>left</a:t>
            </a:r>
            <a:r>
              <a:rPr lang="pt-BR" sz="1600" b="1" i="1"/>
              <a:t>, </a:t>
            </a:r>
            <a:r>
              <a:rPr lang="pt-BR" sz="1600" b="1" i="1" err="1"/>
              <a:t>right</a:t>
            </a:r>
            <a:r>
              <a:rPr lang="pt-BR" sz="1600" b="1" i="1"/>
              <a:t>, </a:t>
            </a:r>
            <a:r>
              <a:rPr lang="pt-BR" sz="1600" b="1" i="1" err="1"/>
              <a:t>bottom</a:t>
            </a:r>
            <a:r>
              <a:rPr lang="pt-BR" sz="1600" b="1" i="1"/>
              <a:t>:</a:t>
            </a:r>
            <a:r>
              <a:rPr lang="pt-BR" sz="1600"/>
              <a:t> 10px(in </a:t>
            </a:r>
            <a:r>
              <a:rPr lang="pt-BR" sz="1600" err="1"/>
              <a:t>px</a:t>
            </a:r>
            <a:r>
              <a:rPr lang="pt-BR" sz="1600"/>
              <a:t>, cm, </a:t>
            </a:r>
            <a:r>
              <a:rPr lang="pt-BR" sz="1600" err="1"/>
              <a:t>etc</a:t>
            </a:r>
            <a:r>
              <a:rPr lang="pt-BR" sz="1600"/>
              <a:t>, auto</a:t>
            </a:r>
          </a:p>
          <a:p>
            <a:pPr algn="l" fontAlgn="base"/>
            <a:r>
              <a:rPr lang="pt-BR" sz="1600" b="1" i="1"/>
              <a:t>position:</a:t>
            </a:r>
            <a:r>
              <a:rPr lang="pt-BR" sz="1600"/>
              <a:t> </a:t>
            </a:r>
            <a:r>
              <a:rPr lang="pt-BR" sz="1600" err="1"/>
              <a:t>absolute</a:t>
            </a:r>
            <a:r>
              <a:rPr lang="pt-BR" sz="1600"/>
              <a:t> (Da borda até o elemento)</a:t>
            </a:r>
          </a:p>
          <a:p>
            <a:pPr algn="l" fontAlgn="base"/>
            <a:r>
              <a:rPr lang="pt-BR" sz="1600" b="1" i="1"/>
              <a:t>position:</a:t>
            </a:r>
            <a:r>
              <a:rPr lang="pt-BR" sz="1600"/>
              <a:t> </a:t>
            </a:r>
            <a:r>
              <a:rPr lang="pt-BR" sz="1600" err="1"/>
              <a:t>relative</a:t>
            </a:r>
            <a:r>
              <a:rPr lang="pt-BR" sz="1600"/>
              <a:t> (do elemento em diante).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Posição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Absolute vs relative positioning | CSS Tutorial | With Live Preview | CSS3  | 2017 Must Watch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072" r="1553" b="3711"/>
          <a:stretch/>
        </p:blipFill>
        <p:spPr bwMode="auto">
          <a:xfrm>
            <a:off x="5300458" y="1768897"/>
            <a:ext cx="3154835" cy="15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0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Um seletor CSS é a primeira parte de uma regra CSS. </a:t>
            </a:r>
          </a:p>
          <a:p>
            <a:pPr algn="l"/>
            <a:r>
              <a:rPr lang="pt-BR" sz="1600"/>
              <a:t>É um padrão de elementos e outros termos que informam ao navegador quais elementos HTML devem ser selecionados para que os valores de propriedade CSS dentro da regra sejam aplicados a eles. </a:t>
            </a:r>
          </a:p>
          <a:p>
            <a:pPr algn="l"/>
            <a:r>
              <a:rPr lang="pt-BR" sz="1600"/>
              <a:t>O elemento ou elementos que são selecionados pelo seletor são referidos como o </a:t>
            </a:r>
            <a:r>
              <a:rPr lang="pt-BR" sz="1600" i="1"/>
              <a:t>assunto do seletor</a:t>
            </a:r>
            <a:r>
              <a:rPr lang="pt-BR" sz="1600"/>
              <a:t> .</a:t>
            </a:r>
          </a:p>
          <a:p>
            <a:pPr algn="l"/>
            <a:r>
              <a:rPr lang="pt-BR" sz="1600" i="1">
                <a:solidFill>
                  <a:srgbClr val="FF0000"/>
                </a:solidFill>
              </a:rPr>
              <a:t>Eu também poderia combiná-los em uma lista de seletores:</a:t>
            </a:r>
          </a:p>
          <a:p>
            <a:pPr algn="l"/>
            <a:r>
              <a:rPr lang="pt-BR" sz="1600" i="1">
                <a:solidFill>
                  <a:srgbClr val="FF0000"/>
                </a:solidFill>
              </a:rPr>
              <a:t>h1, p, li, .</a:t>
            </a:r>
            <a:r>
              <a:rPr lang="pt-BR" sz="1600" i="1" err="1">
                <a:solidFill>
                  <a:srgbClr val="FF0000"/>
                </a:solidFill>
              </a:rPr>
              <a:t>special</a:t>
            </a:r>
            <a:r>
              <a:rPr lang="pt-BR" sz="1600" i="1">
                <a:solidFill>
                  <a:srgbClr val="FF0000"/>
                </a:solidFill>
              </a:rPr>
              <a:t> {color: blue;}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- Seletores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Some code with the h1 highlight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16" y="1800086"/>
            <a:ext cx="2953846" cy="1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38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/>
              <a:t>A propriedade </a:t>
            </a:r>
            <a:r>
              <a:rPr lang="pt-BR" sz="1600" b="1" err="1"/>
              <a:t>margin</a:t>
            </a:r>
            <a:r>
              <a:rPr lang="pt-BR" sz="1600" b="1"/>
              <a:t> simplesmente adiciona uma margem ao seu elemento. </a:t>
            </a:r>
          </a:p>
          <a:p>
            <a:pPr algn="l" fontAlgn="base"/>
            <a:r>
              <a:rPr lang="pt-BR" sz="1600" b="1"/>
              <a:t>Você pode utilizar qualquer medida Css (</a:t>
            </a:r>
            <a:r>
              <a:rPr lang="pt-BR" sz="1600" b="1" err="1"/>
              <a:t>px</a:t>
            </a:r>
            <a:r>
              <a:rPr lang="pt-BR" sz="1600" b="1"/>
              <a:t>, </a:t>
            </a:r>
            <a:r>
              <a:rPr lang="pt-BR" sz="1600" b="1" err="1"/>
              <a:t>pt</a:t>
            </a:r>
            <a:r>
              <a:rPr lang="pt-BR" sz="1600" b="1"/>
              <a:t>, em, %...) como tamanho da propriedade </a:t>
            </a:r>
            <a:r>
              <a:rPr lang="pt-BR" sz="1600" b="1" err="1"/>
              <a:t>margin</a:t>
            </a:r>
            <a:r>
              <a:rPr lang="pt-BR" sz="1600" b="1"/>
              <a:t>, além disso você pode atribuir valores negativos, mas tenha cuidado com eles.</a:t>
            </a:r>
          </a:p>
          <a:p>
            <a:pPr algn="l" fontAlgn="base"/>
            <a:r>
              <a:rPr lang="pt-BR" sz="1600" b="1"/>
              <a:t>#elemento {</a:t>
            </a:r>
          </a:p>
          <a:p>
            <a:pPr algn="l" fontAlgn="base"/>
            <a:r>
              <a:rPr lang="pt-BR" sz="1600" b="1"/>
              <a:t>    </a:t>
            </a:r>
            <a:r>
              <a:rPr lang="pt-BR" sz="1600" b="1" err="1"/>
              <a:t>margin</a:t>
            </a:r>
            <a:r>
              <a:rPr lang="pt-BR" sz="1600" b="1"/>
              <a:t>-top: 15px;</a:t>
            </a:r>
          </a:p>
          <a:p>
            <a:pPr algn="l" fontAlgn="base"/>
            <a:r>
              <a:rPr lang="pt-BR" sz="1600" b="1"/>
              <a:t>    </a:t>
            </a:r>
            <a:r>
              <a:rPr lang="pt-BR" sz="1600" b="1" err="1"/>
              <a:t>margin-right</a:t>
            </a:r>
            <a:r>
              <a:rPr lang="pt-BR" sz="1600" b="1"/>
              <a:t>: 10px;</a:t>
            </a:r>
          </a:p>
          <a:p>
            <a:pPr algn="l" fontAlgn="base"/>
            <a:r>
              <a:rPr lang="pt-BR" sz="1600" b="1"/>
              <a:t>    </a:t>
            </a:r>
            <a:r>
              <a:rPr lang="pt-BR" sz="1600" b="1" err="1"/>
              <a:t>margin-bottom</a:t>
            </a:r>
            <a:r>
              <a:rPr lang="pt-BR" sz="1600" b="1"/>
              <a:t>: 25px;</a:t>
            </a:r>
          </a:p>
          <a:p>
            <a:pPr algn="l" fontAlgn="base"/>
            <a:r>
              <a:rPr lang="pt-BR" sz="1600" b="1"/>
              <a:t>    </a:t>
            </a:r>
            <a:r>
              <a:rPr lang="pt-BR" sz="1600" b="1" err="1"/>
              <a:t>margin-left</a:t>
            </a:r>
            <a:r>
              <a:rPr lang="pt-BR" sz="1600" b="1"/>
              <a:t>: 35px;</a:t>
            </a:r>
          </a:p>
          <a:p>
            <a:pPr algn="l" fontAlgn="base"/>
            <a:r>
              <a:rPr lang="pt-BR" sz="1600" b="1"/>
              <a:t>}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Espaçamento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4" descr="CSS Margins: An ULTIMATE guide - CSS Wo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CSS Margins: An ULTIMATE guide - CSS Wol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CSS Margins: An ULTIMATE guide - CSS Wol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l="13473" t="26375" r="38931" b="17515"/>
          <a:stretch/>
        </p:blipFill>
        <p:spPr>
          <a:xfrm>
            <a:off x="5381000" y="1656002"/>
            <a:ext cx="2993751" cy="19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5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/>
              <a:t>Essa é a declaração completa, porém existe uma forma mais prática para declarar o </a:t>
            </a:r>
            <a:r>
              <a:rPr lang="pt-BR" sz="1600" b="1" err="1"/>
              <a:t>margin</a:t>
            </a:r>
            <a:r>
              <a:rPr lang="pt-BR" sz="1600" b="1"/>
              <a:t> quando você deseja adicionar margens a todos os lados do elemento.</a:t>
            </a:r>
          </a:p>
          <a:p>
            <a:pPr algn="l" fontAlgn="base"/>
            <a:endParaRPr lang="pt-BR" sz="1600" b="1"/>
          </a:p>
          <a:p>
            <a:pPr algn="l" fontAlgn="base"/>
            <a:r>
              <a:rPr lang="pt-BR" sz="1600" b="1"/>
              <a:t>#elemento { </a:t>
            </a:r>
          </a:p>
          <a:p>
            <a:pPr algn="l" fontAlgn="base"/>
            <a:r>
              <a:rPr lang="pt-BR" sz="1600" b="1" err="1"/>
              <a:t>margin</a:t>
            </a:r>
            <a:r>
              <a:rPr lang="pt-BR" sz="1600" b="1"/>
              <a:t>: 15px 10px 25px 35px; </a:t>
            </a:r>
          </a:p>
          <a:p>
            <a:pPr algn="l" fontAlgn="base"/>
            <a:r>
              <a:rPr lang="pt-BR" sz="1600" b="1"/>
              <a:t>}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Espaçamento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4" descr="CSS Margins: An ULTIMATE guide - CSS Wo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CSS Margins: An ULTIMATE guide - CSS Wol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CSS Margins: An ULTIMATE guide - CSS Wol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Elemento de Exemp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27" y="1499652"/>
            <a:ext cx="2245990" cy="22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2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/>
              <a:t>O </a:t>
            </a:r>
            <a:r>
              <a:rPr lang="pt-BR" sz="1600" err="1"/>
              <a:t>padding</a:t>
            </a:r>
            <a:r>
              <a:rPr lang="pt-BR" sz="1600"/>
              <a:t> tem um funcionamento muito similar ao do </a:t>
            </a:r>
            <a:r>
              <a:rPr lang="pt-BR" sz="1600" err="1"/>
              <a:t>margin</a:t>
            </a:r>
            <a:r>
              <a:rPr lang="pt-BR" sz="1600"/>
              <a:t>, porém ao invés de dar uma espaçamento externo, ele da uma interno.</a:t>
            </a:r>
          </a:p>
          <a:p>
            <a:pPr algn="l" fontAlgn="base"/>
            <a:r>
              <a:rPr lang="pt-BR" sz="1600"/>
              <a:t>#elemento {</a:t>
            </a:r>
          </a:p>
          <a:p>
            <a:pPr algn="l" fontAlgn="base"/>
            <a:r>
              <a:rPr lang="pt-BR" sz="1600"/>
              <a:t>    </a:t>
            </a:r>
            <a:r>
              <a:rPr lang="pt-BR" sz="1600" err="1"/>
              <a:t>padding</a:t>
            </a:r>
            <a:r>
              <a:rPr lang="pt-BR" sz="1600"/>
              <a:t>-top: 25px;</a:t>
            </a:r>
          </a:p>
          <a:p>
            <a:pPr algn="l" fontAlgn="base"/>
            <a:r>
              <a:rPr lang="pt-BR" sz="1600"/>
              <a:t>    </a:t>
            </a:r>
            <a:r>
              <a:rPr lang="pt-BR" sz="1600" err="1"/>
              <a:t>padding-right</a:t>
            </a:r>
            <a:r>
              <a:rPr lang="pt-BR" sz="1600"/>
              <a:t>: 45px;</a:t>
            </a:r>
          </a:p>
          <a:p>
            <a:pPr algn="l" fontAlgn="base"/>
            <a:r>
              <a:rPr lang="pt-BR" sz="1600"/>
              <a:t>    </a:t>
            </a:r>
            <a:r>
              <a:rPr lang="pt-BR" sz="1600" err="1"/>
              <a:t>padding-bottom</a:t>
            </a:r>
            <a:r>
              <a:rPr lang="pt-BR" sz="1600"/>
              <a:t>: 35px;</a:t>
            </a:r>
          </a:p>
          <a:p>
            <a:pPr algn="l" fontAlgn="base"/>
            <a:r>
              <a:rPr lang="pt-BR" sz="1600"/>
              <a:t>    </a:t>
            </a:r>
            <a:r>
              <a:rPr lang="pt-BR" sz="1600" err="1"/>
              <a:t>padding-left</a:t>
            </a:r>
            <a:r>
              <a:rPr lang="pt-BR" sz="1600"/>
              <a:t>: 15px;</a:t>
            </a:r>
          </a:p>
          <a:p>
            <a:pPr algn="l" fontAlgn="base"/>
            <a:r>
              <a:rPr lang="pt-BR" sz="1600"/>
              <a:t>}</a:t>
            </a:r>
          </a:p>
          <a:p>
            <a:pPr algn="l" fontAlgn="base"/>
            <a:r>
              <a:rPr lang="pt-BR" sz="1600"/>
              <a:t>#elemento { </a:t>
            </a:r>
            <a:r>
              <a:rPr lang="pt-BR" sz="1600" err="1"/>
              <a:t>padding</a:t>
            </a:r>
            <a:r>
              <a:rPr lang="pt-BR" sz="1600"/>
              <a:t>: 25px 15px; } /* Top/</a:t>
            </a:r>
            <a:r>
              <a:rPr lang="pt-BR" sz="1600" err="1"/>
              <a:t>bottom</a:t>
            </a:r>
            <a:r>
              <a:rPr lang="pt-BR" sz="1600"/>
              <a:t> - </a:t>
            </a:r>
            <a:r>
              <a:rPr lang="pt-BR" sz="1600" err="1"/>
              <a:t>right</a:t>
            </a:r>
            <a:r>
              <a:rPr lang="pt-BR" sz="1600"/>
              <a:t>/</a:t>
            </a:r>
            <a:r>
              <a:rPr lang="pt-BR" sz="1600" err="1"/>
              <a:t>left</a:t>
            </a:r>
            <a:r>
              <a:rPr lang="pt-BR" sz="1600"/>
              <a:t> */</a:t>
            </a:r>
          </a:p>
          <a:p>
            <a:pPr algn="l" fontAlgn="base"/>
            <a:r>
              <a:rPr lang="pt-BR" sz="1600"/>
              <a:t>#elemento { </a:t>
            </a:r>
            <a:r>
              <a:rPr lang="pt-BR" sz="1600" err="1"/>
              <a:t>padding</a:t>
            </a:r>
            <a:r>
              <a:rPr lang="pt-BR" sz="1600"/>
              <a:t>: 25px; }/* top/</a:t>
            </a:r>
            <a:r>
              <a:rPr lang="pt-BR" sz="1600" err="1"/>
              <a:t>right</a:t>
            </a:r>
            <a:r>
              <a:rPr lang="pt-BR" sz="1600"/>
              <a:t>/</a:t>
            </a:r>
            <a:r>
              <a:rPr lang="pt-BR" sz="1600" err="1"/>
              <a:t>bottom</a:t>
            </a:r>
            <a:r>
              <a:rPr lang="pt-BR" sz="1600"/>
              <a:t>/</a:t>
            </a:r>
            <a:r>
              <a:rPr lang="pt-BR" sz="1600" err="1"/>
              <a:t>left</a:t>
            </a:r>
            <a:r>
              <a:rPr lang="pt-BR" sz="1600"/>
              <a:t> */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Propriedades de Espaçamento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4" descr="CSS Margins: An ULTIMATE guide - CSS Wo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CSS Margins: An ULTIMATE guide - CSS Wol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CSS Margins: An ULTIMATE guide - CSS Wol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Elemento com Afast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45" y="1429894"/>
            <a:ext cx="2404766" cy="239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1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err="1"/>
              <a:t>align-items</a:t>
            </a:r>
            <a:r>
              <a:rPr lang="pt-BR" sz="1600"/>
              <a:t>: center; </a:t>
            </a:r>
            <a:r>
              <a:rPr lang="pt-BR" sz="1600">
                <a:sym typeface="Wingdings" panose="05000000000000000000" pitchFamily="2" charset="2"/>
              </a:rPr>
              <a:t></a:t>
            </a:r>
            <a:r>
              <a:rPr lang="pt-BR" sz="1600"/>
              <a:t> alinha o elemento na vertical;</a:t>
            </a:r>
          </a:p>
          <a:p>
            <a:pPr algn="l" fontAlgn="base"/>
            <a:r>
              <a:rPr lang="pt-BR" sz="1600" err="1"/>
              <a:t>alingn</a:t>
            </a:r>
            <a:r>
              <a:rPr lang="pt-BR" sz="1600"/>
              <a:t>-content: center; </a:t>
            </a:r>
            <a:r>
              <a:rPr lang="pt-BR" sz="1600">
                <a:sym typeface="Wingdings" panose="05000000000000000000" pitchFamily="2" charset="2"/>
              </a:rPr>
              <a:t></a:t>
            </a:r>
            <a:r>
              <a:rPr lang="pt-BR" sz="1600"/>
              <a:t>alinha o conteúdo na vertical</a:t>
            </a:r>
          </a:p>
          <a:p>
            <a:pPr algn="l" fontAlgn="base"/>
            <a:r>
              <a:rPr lang="pt-BR" sz="1600" err="1"/>
              <a:t>text-decoration</a:t>
            </a:r>
            <a:r>
              <a:rPr lang="pt-BR" sz="1600"/>
              <a:t>: </a:t>
            </a:r>
            <a:r>
              <a:rPr lang="pt-BR" sz="1600" err="1"/>
              <a:t>underline</a:t>
            </a:r>
            <a:r>
              <a:rPr lang="pt-BR" sz="1600"/>
              <a:t>; </a:t>
            </a:r>
            <a:r>
              <a:rPr lang="pt-BR" sz="1600">
                <a:sym typeface="Wingdings" panose="05000000000000000000" pitchFamily="2" charset="2"/>
              </a:rPr>
              <a:t> Define decoração</a:t>
            </a:r>
          </a:p>
          <a:p>
            <a:pPr algn="l" fontAlgn="base"/>
            <a:r>
              <a:rPr lang="pt-BR" sz="1600" err="1"/>
              <a:t>text-transform</a:t>
            </a:r>
            <a:r>
              <a:rPr lang="pt-BR" sz="1600"/>
              <a:t>: </a:t>
            </a:r>
            <a:r>
              <a:rPr lang="pt-BR" sz="1600" err="1"/>
              <a:t>uppercase</a:t>
            </a:r>
            <a:r>
              <a:rPr lang="pt-BR" sz="1600"/>
              <a:t>; </a:t>
            </a:r>
            <a:r>
              <a:rPr lang="pt-BR" sz="1600">
                <a:sym typeface="Wingdings" panose="05000000000000000000" pitchFamily="2" charset="2"/>
              </a:rPr>
              <a:t>Transforma letras</a:t>
            </a:r>
          </a:p>
          <a:p>
            <a:pPr algn="l" fontAlgn="base"/>
            <a:r>
              <a:rPr lang="pt-BR" sz="1600" err="1"/>
              <a:t>text-indent</a:t>
            </a:r>
            <a:r>
              <a:rPr lang="pt-BR" sz="1600"/>
              <a:t>: 20px; </a:t>
            </a:r>
            <a:r>
              <a:rPr lang="pt-BR" sz="1600">
                <a:sym typeface="Wingdings" panose="05000000000000000000" pitchFamily="2" charset="2"/>
              </a:rPr>
              <a:t> </a:t>
            </a:r>
            <a:r>
              <a:rPr lang="pt-BR" sz="1600" err="1">
                <a:sym typeface="Wingdings" panose="05000000000000000000" pitchFamily="2" charset="2"/>
              </a:rPr>
              <a:t>Indenta</a:t>
            </a:r>
            <a:r>
              <a:rPr lang="pt-BR" sz="1600">
                <a:sym typeface="Wingdings" panose="05000000000000000000" pitchFamily="2" charset="2"/>
              </a:rPr>
              <a:t> um texto</a:t>
            </a:r>
            <a:br>
              <a:rPr lang="pt-BR" sz="1600"/>
            </a:br>
            <a:endParaRPr lang="pt-BR" sz="1600"/>
          </a:p>
          <a:p>
            <a:pPr algn="l" fontAlgn="base"/>
            <a:endParaRPr lang="pt-BR" sz="1600">
              <a:sym typeface="Wingdings" panose="05000000000000000000" pitchFamily="2" charset="2"/>
            </a:endParaRPr>
          </a:p>
          <a:p>
            <a:pPr algn="l" fontAlgn="base"/>
            <a:endParaRPr lang="pt-BR" sz="1600"/>
          </a:p>
          <a:p>
            <a:pPr algn="l" fontAlgn="base"/>
            <a:br>
              <a:rPr lang="pt-BR" sz="1600"/>
            </a:br>
            <a:endParaRPr lang="pt-BR" sz="1600"/>
          </a:p>
          <a:p>
            <a:pPr algn="l" fontAlgn="base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Outras propriedades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4" descr="CSS Margins: An ULTIMATE guide - CSS Wo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CSS Margins: An ULTIMATE guide - CSS Wol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CSS Margins: An ULTIMATE guide - CSS Wol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Elemento com Afast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45" y="1429894"/>
            <a:ext cx="2404766" cy="239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14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CSS pode ser adicionado a documentos HTML de 3 maneiras: </a:t>
            </a:r>
          </a:p>
          <a:p>
            <a:pPr algn="l"/>
            <a:r>
              <a:rPr lang="pt-PT" sz="1800"/>
              <a:t>Inline - usando o atributo style dentro de elementos HTML </a:t>
            </a:r>
          </a:p>
          <a:p>
            <a:pPr algn="l"/>
            <a:r>
              <a:rPr lang="pt-PT" sz="1800"/>
              <a:t>Interno - usando um elemento &lt;style&gt; na seção &lt;head&gt; </a:t>
            </a:r>
          </a:p>
          <a:p>
            <a:pPr algn="l"/>
            <a:r>
              <a:rPr lang="pt-PT" sz="1800"/>
              <a:t>Externo - usando um elemento &lt;link&gt; para vincular a um arquivo CSS externo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Tipos de CSS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9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/>
              <a:t>Uma CSS inline é usado para aplicar um estilo único a um único elemento HTML. </a:t>
            </a:r>
          </a:p>
          <a:p>
            <a:pPr algn="l"/>
            <a:r>
              <a:rPr lang="pt-PT" sz="1600"/>
              <a:t>O exemplo a seguir define a cor do texto do elemento &lt;h1&gt; como azul não se usa TAG:</a:t>
            </a:r>
          </a:p>
          <a:p>
            <a:pPr algn="l"/>
            <a:endParaRPr lang="en-US" sz="1600"/>
          </a:p>
          <a:p>
            <a:pPr algn="l"/>
            <a:r>
              <a:rPr lang="en-US" sz="1600" i="1">
                <a:solidFill>
                  <a:srgbClr val="FF0000"/>
                </a:solidFill>
              </a:rPr>
              <a:t>&lt;h1 style= “</a:t>
            </a:r>
            <a:r>
              <a:rPr lang="en-US" sz="1600" i="1" err="1">
                <a:solidFill>
                  <a:srgbClr val="FF0000"/>
                </a:solidFill>
              </a:rPr>
              <a:t>color:blue</a:t>
            </a:r>
            <a:r>
              <a:rPr lang="en-US" sz="1600" i="1">
                <a:solidFill>
                  <a:srgbClr val="FF0000"/>
                </a:solidFill>
              </a:rPr>
              <a:t>;”&gt;</a:t>
            </a:r>
          </a:p>
          <a:p>
            <a:pPr algn="l"/>
            <a:r>
              <a:rPr lang="en-US" sz="1600" i="1" err="1">
                <a:solidFill>
                  <a:srgbClr val="FF0000"/>
                </a:solidFill>
              </a:rPr>
              <a:t>Cabeçalho</a:t>
            </a:r>
            <a:r>
              <a:rPr lang="en-US" sz="1600" i="1">
                <a:solidFill>
                  <a:srgbClr val="FF0000"/>
                </a:solidFill>
              </a:rPr>
              <a:t> </a:t>
            </a:r>
            <a:r>
              <a:rPr lang="en-US" sz="1600" i="1" err="1">
                <a:solidFill>
                  <a:srgbClr val="FF0000"/>
                </a:solidFill>
              </a:rPr>
              <a:t>azul</a:t>
            </a:r>
            <a:endParaRPr lang="en-US" sz="1600" i="1">
              <a:solidFill>
                <a:srgbClr val="FF0000"/>
              </a:solidFill>
            </a:endParaRPr>
          </a:p>
          <a:p>
            <a:pPr algn="l"/>
            <a:r>
              <a:rPr lang="en-US" sz="1600" i="1">
                <a:solidFill>
                  <a:srgbClr val="FF0000"/>
                </a:solidFill>
              </a:rPr>
              <a:t>&lt;/h1&gt;</a:t>
            </a:r>
          </a:p>
          <a:p>
            <a:pPr algn="l"/>
            <a:r>
              <a:rPr lang="pt-BR" sz="1600"/>
              <a:t>Este tipo de CSS não é realmente recomendado, já que cada </a:t>
            </a:r>
            <a:r>
              <a:rPr lang="pt-BR" sz="1600" err="1"/>
              <a:t>tag</a:t>
            </a:r>
            <a:r>
              <a:rPr lang="pt-BR" sz="1600"/>
              <a:t> HTML precisa ser estilizada de maneira individual. Gerenciar o seu site pode se tornar uma tarefa bem difícil de você só usa o CSS </a:t>
            </a:r>
            <a:r>
              <a:rPr lang="pt-BR" sz="1600" err="1"/>
              <a:t>inline</a:t>
            </a:r>
            <a:r>
              <a:rPr lang="pt-BR" sz="1600"/>
              <a:t>.</a:t>
            </a:r>
            <a:br>
              <a:rPr lang="en-US" sz="1600" i="1">
                <a:solidFill>
                  <a:srgbClr val="FF0000"/>
                </a:solidFill>
              </a:rPr>
            </a:br>
            <a:br>
              <a:rPr lang="en-US" sz="1600"/>
            </a:br>
            <a:endParaRPr lang="pt-PT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Inline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8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Você pode inserir elementos CSS de maneira fácil e rápida numa página HTML. </a:t>
            </a:r>
          </a:p>
          <a:p>
            <a:pPr algn="just"/>
            <a:r>
              <a:rPr lang="pt-BR" sz="1600"/>
              <a:t>É por isso que esse método é útil para testar e pré-visualizar mudanças, assim como executar correções rápidas no seu site.</a:t>
            </a:r>
          </a:p>
          <a:p>
            <a:pPr algn="just"/>
            <a:r>
              <a:rPr lang="pt-BR" sz="1600"/>
              <a:t>Você não precisa criar e fazer upload de um documento separado como no estilo externo.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Inline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Vantagens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6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Adicionar regras CSS para cada elemento HTML consome muito tempo e faz a sua estrutura HTML ficar bagunçada.</a:t>
            </a:r>
          </a:p>
          <a:p>
            <a:pPr algn="just"/>
            <a:r>
              <a:rPr lang="pt-BR" sz="1600"/>
              <a:t>Estilizar múltiplos elementos pode afetar o tamanho da sua página o tempo para download.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Inline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Desvantagens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6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Uma CSS interna é usado para definir um estilo para uma única página HTML. </a:t>
            </a:r>
          </a:p>
          <a:p>
            <a:pPr algn="l"/>
            <a:r>
              <a:rPr lang="pt-PT" sz="1800"/>
              <a:t>Uma CSS interna é definido na seção &lt;head&gt; de uma página HTML, dentro de um elemento TAG &lt;style&gt;.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CSS – Interna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62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15A58-4FDC-42A0-B2F8-97EF891CD0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7EF8FA-90BC-4A0D-8D0D-85FC187B2173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80A7494-1C39-4CA0-ADDE-FF11AE8BE0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44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Tema1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2</cp:revision>
  <dcterms:modified xsi:type="dcterms:W3CDTF">2024-10-24T20:25:28Z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