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7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08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muito pequenos - largura da tela inferior a 576px)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col-sm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pequenos - largura de tela igual ou superior a 576px)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col-md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médios – largura da tela igual ou superior a 768px)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col-lg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grandes – largura de tela igual ou superior a 992px)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col-xl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xlarge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largura da tela igual ou superior a 1200px)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col-xxl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xxlarge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largura da tela igual ou superior a 1400px)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muito pequenos - largura da tela inferior a 576px)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col-sm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pequenos - largura de tela igual ou superior a 576px)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col-md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médios – largura da tela igual ou superior a 768px)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col-lg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grandes – largura de tela igual ou superior a 992px)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col-xl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xlarge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largura da tela igual ou superior a 1200px)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col-xxl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xxlarge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largura da tela igual ou superior a 1400px)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muito pequenos - largura da tela inferior a 576px)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col-sm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pequenos - largura de tela igual ou superior a 576px)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col-md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médios – largura da tela igual ou superior a 768px)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col-lg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grandes – largura de tela igual ou superior a 992px)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col-xl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xlarge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largura da tela igual ou superior a 1200px)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col-xxl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xxlarge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largura da tela igual ou superior a 1400px)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6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muito pequenos - largura da tela inferior a 576px)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col-sm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pequenos - largura de tela igual ou superior a 576px)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col-md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médios – largura da tela igual ou superior a 768px)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col-lg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grandes – largura de tela igual ou superior a 992px)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col-xl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xlarge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largura da tela igual ou superior a 1200px)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col-xxl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-(dispositivos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xxlarge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largura da tela igual ou superior a 1400px)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 que é responsividade em páginas web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Responsividade em páginas web refere-se à capacidade de um site se adaptar a diferentes dispositivos e tamanhos de tela. Isso é alcançado por meio do uso de layouts flexíveis e imagens escaláveis.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488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 que a responsividade é importante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04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92015" y="2932152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66799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Experiência do Usuário Aprimorada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440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Sites responsivos oferecem uma experiência consistente, independentemente do dispositivo, resultando em maior satisfação do usuário.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04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9628" y="2932152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66799"/>
            <a:ext cx="29065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Otimização para SEO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47217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Google prioriza sites responsivos em seus resultados de pesquisa, contribuindo para uma melhor classificação nas buscas.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9671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3199" y="600884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6043493"/>
            <a:ext cx="35390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Alcance Multiplataformas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52391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que o conteúdo do site seja acessado de forma eficiente em dispositivos móveis, desktops e tablets.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Princípios básicos de design responsivo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Layout Flexível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Utilização de grids fluidos para que o conteúdo se ajuste dinamicamente conforme o tamanho da tela.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27080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Imagens Escaláveis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Adoção de técnicas como srcset para exibir imagens com a resolução apropriada em diferentes dispositivos.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Media Queries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Emprego de regras CSS que aplicam estilos com base nas características do dispositivo usado para visualizar a página.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Técnicas avançadas de design responsivo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349496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Mobile-First Development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Iniciar o desenvolvimento pelo layout para dispositivos móveis, garantindo uma experiência otimizada para esse público.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325755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Responsive Typography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utilização de unidades relativas para texto, permitindo adaptação suave em diferentes tamanhos de tela.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3551873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Progressive Enhancement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Criar interfaces que funcionam em qualquer dispositivo, independentemente das capacidades do navegador.</a:t>
            </a:r>
            <a:endParaRPr lang="en-US" sz="17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83638"/>
            <a:ext cx="67429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Introdução ao Bootstrap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2741057"/>
            <a:ext cx="29328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Framework Front-End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Bootstrap é um framework front-end que fornece uma estrutura sólida para o desenvolvimento de interfaces web modernas.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2741057"/>
            <a:ext cx="30850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Componentes Prontos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 inclui uma vasta biblioteca de componentes e utilitários prontos para uso, facilitando a criação de layouts responsivos.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886050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3248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Grade Flexível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29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grid system do Bootstrap permite a criação de layouts que se adaptam facilmente a diferentes tamanhos de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tela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Biblioteca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orientada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 components.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7736761" cy="3215255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err="1" smtClean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BreakPoints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276195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tabLst>
                <a:tab pos="2338388" algn="l"/>
              </a:tabLst>
            </a:pPr>
            <a:r>
              <a:rPr lang="pt-BR" dirty="0" smtClean="0">
                <a:solidFill>
                  <a:schemeClr val="bg1"/>
                </a:solidFill>
              </a:rPr>
              <a:t>Baseada na tabela de </a:t>
            </a:r>
            <a:r>
              <a:rPr lang="pt-BR" dirty="0" smtClean="0">
                <a:solidFill>
                  <a:schemeClr val="bg1"/>
                </a:solidFill>
              </a:rPr>
              <a:t>dispositivos: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tabLst>
                <a:tab pos="2338388" algn="l"/>
              </a:tabLst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bg1"/>
                </a:solidFill>
              </a:rPr>
              <a:t>dispositivos muito pequenos - largura da tela inferior a 576px)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bg1"/>
                </a:solidFill>
              </a:rPr>
              <a:t>dispositivos pequenos - largura de tela igual ou superior a 576px)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bg1"/>
                </a:solidFill>
              </a:rPr>
              <a:t>dispositivos médios – largura da tela igual ou superior a 768px)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bg1"/>
                </a:solidFill>
              </a:rPr>
              <a:t>dispositivos grandes – largura de tela igual ou superior a 992px)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bg1"/>
                </a:solidFill>
              </a:rPr>
              <a:t>dispositivos </a:t>
            </a:r>
            <a:r>
              <a:rPr lang="pt-BR" dirty="0" err="1">
                <a:solidFill>
                  <a:schemeClr val="bg1"/>
                </a:solidFill>
              </a:rPr>
              <a:t>xlarge</a:t>
            </a:r>
            <a:r>
              <a:rPr lang="pt-BR" dirty="0">
                <a:solidFill>
                  <a:schemeClr val="bg1"/>
                </a:solidFill>
              </a:rPr>
              <a:t> - largura da tela igual ou superior a 1200px)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bg1"/>
                </a:solidFill>
              </a:rPr>
              <a:t>dispositivos </a:t>
            </a:r>
            <a:r>
              <a:rPr lang="pt-BR" dirty="0" err="1">
                <a:solidFill>
                  <a:schemeClr val="bg1"/>
                </a:solidFill>
              </a:rPr>
              <a:t>xxlarge</a:t>
            </a:r>
            <a:r>
              <a:rPr lang="pt-BR" dirty="0">
                <a:solidFill>
                  <a:schemeClr val="bg1"/>
                </a:solidFill>
              </a:rPr>
              <a:t> - largura da tela igual ou superior a 1400px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É possível definir a quantidade de </a:t>
            </a:r>
            <a:r>
              <a:rPr lang="pt-BR" dirty="0" smtClean="0">
                <a:solidFill>
                  <a:schemeClr val="bg1"/>
                </a:solidFill>
              </a:rPr>
              <a:t>coluna ou estilizar de forma geral assim </a:t>
            </a:r>
            <a:r>
              <a:rPr lang="pt-BR" dirty="0" smtClean="0">
                <a:solidFill>
                  <a:schemeClr val="bg1"/>
                </a:solidFill>
              </a:rPr>
              <a:t>que atingir o limite da tela.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Por exemplo podemos definir que o </a:t>
            </a:r>
            <a:r>
              <a:rPr lang="pt-BR" dirty="0" smtClean="0">
                <a:solidFill>
                  <a:schemeClr val="bg1"/>
                </a:solidFill>
              </a:rPr>
              <a:t>conteúdo </a:t>
            </a:r>
            <a:r>
              <a:rPr lang="pt-BR" dirty="0" smtClean="0">
                <a:solidFill>
                  <a:schemeClr val="bg1"/>
                </a:solidFill>
              </a:rPr>
              <a:t>seja </a:t>
            </a:r>
            <a:r>
              <a:rPr lang="pt-BR" dirty="0" smtClean="0">
                <a:solidFill>
                  <a:schemeClr val="bg1"/>
                </a:solidFill>
              </a:rPr>
              <a:t>exibido utilizando todas as </a:t>
            </a:r>
            <a:r>
              <a:rPr lang="pt-BR" dirty="0" smtClean="0">
                <a:solidFill>
                  <a:schemeClr val="bg1"/>
                </a:solidFill>
              </a:rPr>
              <a:t>colunas quando o </a:t>
            </a:r>
            <a:r>
              <a:rPr lang="pt-BR" dirty="0" err="1" smtClean="0">
                <a:solidFill>
                  <a:schemeClr val="bg1"/>
                </a:solidFill>
              </a:rPr>
              <a:t>tamenho</a:t>
            </a:r>
            <a:r>
              <a:rPr lang="pt-BR" dirty="0" smtClean="0">
                <a:solidFill>
                  <a:schemeClr val="bg1"/>
                </a:solidFill>
              </a:rPr>
              <a:t> seja inferior a 576px.</a:t>
            </a:r>
            <a:endParaRPr lang="pt-BR" dirty="0">
              <a:solidFill>
                <a:schemeClr val="bg1"/>
              </a:solidFill>
            </a:endParaRPr>
          </a:p>
          <a:p>
            <a:pPr>
              <a:tabLst>
                <a:tab pos="2338388" algn="l"/>
              </a:tabLst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tabLst>
                <a:tab pos="2338388" algn="l"/>
              </a:tabLst>
            </a:pPr>
            <a:endParaRPr lang="pt-BR" dirty="0">
              <a:solidFill>
                <a:schemeClr val="bg1"/>
              </a:solidFill>
            </a:endParaRPr>
          </a:p>
          <a:p>
            <a:pPr>
              <a:tabLst>
                <a:tab pos="2338388" algn="l"/>
              </a:tabLst>
            </a:pPr>
            <a:endParaRPr lang="pt-BR" dirty="0" smtClean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9282" y="2306873"/>
            <a:ext cx="5744026" cy="33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6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7736761" cy="3215255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err="1" smtClean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BreakPoints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276195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dirty="0">
                <a:solidFill>
                  <a:schemeClr val="bg1"/>
                </a:solidFill>
              </a:rPr>
              <a:t>  &lt;h1&gt;The grid-template-columns Property&lt;/h1&gt;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 &lt;p&gt;Use the &lt;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&gt;grid-template-columns&lt;/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&gt; property to specify the size of each column.&lt;/p&gt;</a:t>
            </a:r>
          </a:p>
          <a:p>
            <a:r>
              <a:rPr lang="en-US" dirty="0">
                <a:solidFill>
                  <a:schemeClr val="bg1"/>
                </a:solidFill>
              </a:rPr>
              <a:t>  </a:t>
            </a:r>
          </a:p>
          <a:p>
            <a:r>
              <a:rPr lang="en-US" dirty="0">
                <a:solidFill>
                  <a:schemeClr val="bg1"/>
                </a:solidFill>
              </a:rPr>
              <a:t>  &lt;div class="grid-container"&gt;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&lt;div&gt;1&lt;/div&gt;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&lt;div&gt;2&lt;/div&gt;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&lt;div&gt;3&lt;/div&gt;  </a:t>
            </a:r>
          </a:p>
          <a:p>
            <a:r>
              <a:rPr lang="en-US" dirty="0">
                <a:solidFill>
                  <a:schemeClr val="bg1"/>
                </a:solidFill>
              </a:rPr>
              <a:t>    &lt;div&gt;4&lt;/div&gt;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&lt;div&gt;5&lt;/div&gt;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&lt;div&gt;6&lt;/div&gt;  </a:t>
            </a:r>
          </a:p>
          <a:p>
            <a:r>
              <a:rPr lang="en-US" dirty="0">
                <a:solidFill>
                  <a:schemeClr val="bg1"/>
                </a:solidFill>
              </a:rPr>
              <a:t>    &lt;div&gt;7&lt;/div&gt;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&lt;div&gt;8&lt;/div&gt;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 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&lt;/body&gt;</a:t>
            </a:r>
          </a:p>
          <a:p>
            <a:pPr>
              <a:tabLst>
                <a:tab pos="2338388" algn="l"/>
              </a:tabLst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tabLst>
                <a:tab pos="2338388" algn="l"/>
              </a:tabLst>
            </a:pPr>
            <a:endParaRPr lang="pt-BR" dirty="0">
              <a:solidFill>
                <a:schemeClr val="bg1"/>
              </a:solidFill>
            </a:endParaRPr>
          </a:p>
          <a:p>
            <a:pPr>
              <a:tabLst>
                <a:tab pos="2338388" algn="l"/>
              </a:tabLst>
            </a:pPr>
            <a:endParaRPr lang="pt-BR" dirty="0" smtClean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7195" t="21755" r="45752" b="39855"/>
          <a:stretch/>
        </p:blipFill>
        <p:spPr>
          <a:xfrm>
            <a:off x="8595515" y="3295059"/>
            <a:ext cx="5750169" cy="26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7736761" cy="3215255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err="1" smtClean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BreakPoints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276195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pt-BR" dirty="0">
                <a:solidFill>
                  <a:schemeClr val="bg1"/>
                </a:solidFill>
              </a:rPr>
              <a:t>@media (</a:t>
            </a:r>
            <a:r>
              <a:rPr lang="pt-BR" dirty="0" err="1">
                <a:solidFill>
                  <a:schemeClr val="bg1"/>
                </a:solidFill>
              </a:rPr>
              <a:t>max-width</a:t>
            </a:r>
            <a:r>
              <a:rPr lang="pt-BR" dirty="0">
                <a:solidFill>
                  <a:schemeClr val="bg1"/>
                </a:solidFill>
              </a:rPr>
              <a:t>: 767px){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.grid-container {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display: grid;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grid-</a:t>
            </a:r>
            <a:r>
              <a:rPr lang="pt-BR" dirty="0" err="1">
                <a:solidFill>
                  <a:schemeClr val="bg1"/>
                </a:solidFill>
              </a:rPr>
              <a:t>template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columns</a:t>
            </a:r>
            <a:r>
              <a:rPr lang="pt-BR" dirty="0">
                <a:solidFill>
                  <a:schemeClr val="bg1"/>
                </a:solidFill>
              </a:rPr>
              <a:t>: 100%;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gap: 10px;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background-color: #2196F3;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</a:t>
            </a:r>
            <a:r>
              <a:rPr lang="pt-BR" dirty="0" err="1">
                <a:solidFill>
                  <a:schemeClr val="bg1"/>
                </a:solidFill>
              </a:rPr>
              <a:t>padding</a:t>
            </a:r>
            <a:r>
              <a:rPr lang="pt-BR" dirty="0">
                <a:solidFill>
                  <a:schemeClr val="bg1"/>
                </a:solidFill>
              </a:rPr>
              <a:t>: 10px;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}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.grid-container &gt; 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background-color: </a:t>
            </a:r>
            <a:r>
              <a:rPr lang="pt-BR" dirty="0" err="1">
                <a:solidFill>
                  <a:schemeClr val="bg1"/>
                </a:solidFill>
              </a:rPr>
              <a:t>rgba</a:t>
            </a:r>
            <a:r>
              <a:rPr lang="pt-BR" dirty="0">
                <a:solidFill>
                  <a:schemeClr val="bg1"/>
                </a:solidFill>
              </a:rPr>
              <a:t>(255, 255, 255, 0.8);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</a:t>
            </a:r>
            <a:r>
              <a:rPr lang="pt-BR" dirty="0" err="1">
                <a:solidFill>
                  <a:schemeClr val="bg1"/>
                </a:solidFill>
              </a:rPr>
              <a:t>text-align</a:t>
            </a:r>
            <a:r>
              <a:rPr lang="pt-BR" dirty="0">
                <a:solidFill>
                  <a:schemeClr val="bg1"/>
                </a:solidFill>
              </a:rPr>
              <a:t>: center;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</a:t>
            </a:r>
            <a:r>
              <a:rPr lang="pt-BR" dirty="0" err="1">
                <a:solidFill>
                  <a:schemeClr val="bg1"/>
                </a:solidFill>
              </a:rPr>
              <a:t>padding</a:t>
            </a:r>
            <a:r>
              <a:rPr lang="pt-BR" dirty="0">
                <a:solidFill>
                  <a:schemeClr val="bg1"/>
                </a:solidFill>
              </a:rPr>
              <a:t>: 20px 0;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</a:t>
            </a: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-size: 30px;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}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}</a:t>
            </a:r>
          </a:p>
          <a:p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2562" t="21635" r="41080" b="6731"/>
          <a:stretch/>
        </p:blipFill>
        <p:spPr>
          <a:xfrm>
            <a:off x="8768431" y="2986564"/>
            <a:ext cx="4830299" cy="34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7736761" cy="3215255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err="1" smtClean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BreakPoints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276195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pt-BR" dirty="0">
                <a:solidFill>
                  <a:schemeClr val="bg1"/>
                </a:solidFill>
              </a:rPr>
              <a:t>        @media (min-</a:t>
            </a:r>
            <a:r>
              <a:rPr lang="pt-BR" dirty="0" err="1">
                <a:solidFill>
                  <a:schemeClr val="bg1"/>
                </a:solidFill>
              </a:rPr>
              <a:t>width</a:t>
            </a:r>
            <a:r>
              <a:rPr lang="pt-BR" dirty="0">
                <a:solidFill>
                  <a:schemeClr val="bg1"/>
                </a:solidFill>
              </a:rPr>
              <a:t>: 768px){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.grid-container {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display: grid;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grid-</a:t>
            </a:r>
            <a:r>
              <a:rPr lang="pt-BR" dirty="0" err="1">
                <a:solidFill>
                  <a:schemeClr val="bg1"/>
                </a:solidFill>
              </a:rPr>
              <a:t>template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columns</a:t>
            </a:r>
            <a:r>
              <a:rPr lang="pt-BR" dirty="0">
                <a:solidFill>
                  <a:schemeClr val="bg1"/>
                </a:solidFill>
              </a:rPr>
              <a:t>: 50% 50%;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gap: 10px;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background-color: #2196F3;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</a:t>
            </a:r>
            <a:r>
              <a:rPr lang="pt-BR" dirty="0" err="1">
                <a:solidFill>
                  <a:schemeClr val="bg1"/>
                </a:solidFill>
              </a:rPr>
              <a:t>padding</a:t>
            </a:r>
            <a:r>
              <a:rPr lang="pt-BR" dirty="0">
                <a:solidFill>
                  <a:schemeClr val="bg1"/>
                </a:solidFill>
              </a:rPr>
              <a:t>: 10px;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}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.grid-container &gt; 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background-color: </a:t>
            </a:r>
            <a:r>
              <a:rPr lang="pt-BR" dirty="0" err="1">
                <a:solidFill>
                  <a:schemeClr val="bg1"/>
                </a:solidFill>
              </a:rPr>
              <a:t>rgba</a:t>
            </a:r>
            <a:r>
              <a:rPr lang="pt-BR" dirty="0">
                <a:solidFill>
                  <a:schemeClr val="bg1"/>
                </a:solidFill>
              </a:rPr>
              <a:t>(255, 255, 255, 0.8);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</a:t>
            </a:r>
            <a:r>
              <a:rPr lang="pt-BR" dirty="0" err="1">
                <a:solidFill>
                  <a:schemeClr val="bg1"/>
                </a:solidFill>
              </a:rPr>
              <a:t>text-align</a:t>
            </a:r>
            <a:r>
              <a:rPr lang="pt-BR" dirty="0">
                <a:solidFill>
                  <a:schemeClr val="bg1"/>
                </a:solidFill>
              </a:rPr>
              <a:t>: center;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</a:t>
            </a:r>
            <a:r>
              <a:rPr lang="pt-BR" dirty="0" err="1">
                <a:solidFill>
                  <a:schemeClr val="bg1"/>
                </a:solidFill>
              </a:rPr>
              <a:t>padding</a:t>
            </a:r>
            <a:r>
              <a:rPr lang="pt-BR" dirty="0">
                <a:solidFill>
                  <a:schemeClr val="bg1"/>
                </a:solidFill>
              </a:rPr>
              <a:t>: 20px 0;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   </a:t>
            </a: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-size: 30px;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 }</a:t>
            </a:r>
          </a:p>
          <a:p>
            <a:r>
              <a:rPr lang="pt-BR" dirty="0">
                <a:solidFill>
                  <a:schemeClr val="bg1"/>
                </a:solidFill>
              </a:rPr>
              <a:t>        }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7195" t="21755" r="45752" b="39855"/>
          <a:stretch/>
        </p:blipFill>
        <p:spPr>
          <a:xfrm>
            <a:off x="8595515" y="3295059"/>
            <a:ext cx="5750169" cy="26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38C220-13B7-4B43-9FE5-97D61C12007F}"/>
</file>

<file path=customXml/itemProps2.xml><?xml version="1.0" encoding="utf-8"?>
<ds:datastoreItem xmlns:ds="http://schemas.openxmlformats.org/officeDocument/2006/customXml" ds:itemID="{0D6A1898-6EB2-4606-91D8-C153728C3B75}"/>
</file>

<file path=customXml/itemProps3.xml><?xml version="1.0" encoding="utf-8"?>
<ds:datastoreItem xmlns:ds="http://schemas.openxmlformats.org/officeDocument/2006/customXml" ds:itemID="{A6D8E436-BAAC-4001-9364-5CB691E5AFE4}"/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813</Words>
  <Application>Microsoft Office PowerPoint</Application>
  <PresentationFormat>Personalizar</PresentationFormat>
  <Paragraphs>133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Poppins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Ederson</cp:lastModifiedBy>
  <cp:revision>108</cp:revision>
  <dcterms:created xsi:type="dcterms:W3CDTF">2024-02-12T02:27:20Z</dcterms:created>
  <dcterms:modified xsi:type="dcterms:W3CDTF">2024-11-11T01:04:37Z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