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9" r:id="rId3"/>
    <p:sldId id="300" r:id="rId4"/>
    <p:sldId id="301" r:id="rId5"/>
    <p:sldId id="302" r:id="rId6"/>
    <p:sldId id="317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278" r:id="rId23"/>
  </p:sldIdLst>
  <p:sldSz cx="9144000" cy="5143500" type="screen16x9"/>
  <p:notesSz cx="6858000" cy="9144000"/>
  <p:embeddedFontLst>
    <p:embeddedFont>
      <p:font typeface="Dosis" panose="020B0604020202020204" charset="0"/>
      <p:regular r:id="rId25"/>
      <p:bold r:id="rId26"/>
    </p:embeddedFont>
    <p:embeddedFont>
      <p:font typeface="Sniglet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FA7B-B1CE-40F9-9692-5466D7431687}" type="datetimeFigureOut">
              <a:rPr lang="pt-BR"/>
              <a:pPr>
                <a:defRPr/>
              </a:pPr>
              <a:t>17/10/2022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16BFF-F518-4BCD-890F-98F0C25675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7715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tabLst>
                <a:tab pos="1789113" algn="l"/>
              </a:tabLst>
            </a:pPr>
            <a:r>
              <a:rPr lang="pt-BR" dirty="0" smtClean="0"/>
              <a:t>Comandos </a:t>
            </a:r>
            <a:r>
              <a:rPr lang="pt-BR" smtClean="0"/>
              <a:t>Básicos Linux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O </a:t>
            </a:r>
            <a:r>
              <a:rPr lang="pt-BR" sz="1600" dirty="0" err="1" smtClean="0"/>
              <a:t>prompt</a:t>
            </a:r>
            <a:r>
              <a:rPr lang="pt-BR" sz="1600" dirty="0" smtClean="0"/>
              <a:t> do BASH tem a seguinte aparência: </a:t>
            </a:r>
            <a:r>
              <a:rPr lang="pt-BR" sz="1600" i="1" dirty="0" err="1" smtClean="0"/>
              <a:t>username@máquina:diretório</a:t>
            </a:r>
            <a:r>
              <a:rPr lang="pt-BR" sz="1600" dirty="0" smtClean="0"/>
              <a:t>$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No caso de </a:t>
            </a:r>
            <a:r>
              <a:rPr lang="pt-BR" sz="1600" dirty="0" err="1" smtClean="0"/>
              <a:t>curso@desktop</a:t>
            </a:r>
            <a:r>
              <a:rPr lang="pt-BR" sz="1600" dirty="0" smtClean="0"/>
              <a:t>:~$ curso é o nome do usuário, desktop é o nome da máquina, ˜ é o diretório em que o usuário se encontra (˜ representa o diretório home do usuário, nesse caso, /home/curso), e o $ é o símbolo do tipo de usuário (nesse caso, um usuário normal).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Se fosse o usuário root (administrador do sistema), o símbolo seria #.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Prompt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Bash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024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32" y="1923678"/>
            <a:ext cx="2887300" cy="133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8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err="1" smtClean="0"/>
              <a:t>pwd</a:t>
            </a:r>
            <a:r>
              <a:rPr lang="pt-BR" sz="1600" dirty="0" smtClean="0"/>
              <a:t> (print </a:t>
            </a:r>
            <a:r>
              <a:rPr lang="pt-BR" sz="1600" dirty="0" err="1" smtClean="0"/>
              <a:t>working</a:t>
            </a:r>
            <a:r>
              <a:rPr lang="pt-BR" sz="1600" dirty="0" smtClean="0"/>
              <a:t>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) Mostra o nome e o caminho do diretório atual (diretório em que o usuário está).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PWD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126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72" y="1851670"/>
            <a:ext cx="2965577" cy="140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err="1" smtClean="0"/>
              <a:t>ls</a:t>
            </a:r>
            <a:r>
              <a:rPr lang="pt-BR" sz="1600" dirty="0" smtClean="0"/>
              <a:t> (</a:t>
            </a:r>
            <a:r>
              <a:rPr lang="pt-BR" sz="1600" dirty="0" err="1" smtClean="0"/>
              <a:t>list</a:t>
            </a:r>
            <a:r>
              <a:rPr lang="pt-BR" sz="1600" dirty="0" smtClean="0"/>
              <a:t>) Lista os arquivos e subdiretórios de um ou mais diretórios. Sintaxe básica: </a:t>
            </a:r>
            <a:r>
              <a:rPr lang="pt-BR" sz="1600" dirty="0" err="1" smtClean="0"/>
              <a:t>ls</a:t>
            </a:r>
            <a:r>
              <a:rPr lang="pt-BR" sz="1600" dirty="0" smtClean="0"/>
              <a:t> [opções] [diretório1] [diretório2]...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Exemplos:</a:t>
            </a:r>
          </a:p>
          <a:p>
            <a:pPr>
              <a:defRPr/>
            </a:pPr>
            <a:r>
              <a:rPr lang="pt-BR" sz="1600" dirty="0" smtClean="0"/>
              <a:t>O comando abaixo lista os diretórios e arquivos do /.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$ </a:t>
            </a:r>
            <a:r>
              <a:rPr lang="pt-BR" sz="1600" b="1" i="1" dirty="0" err="1" smtClean="0"/>
              <a:t>ls</a:t>
            </a:r>
            <a:r>
              <a:rPr lang="pt-BR" sz="1600" b="1" i="1" dirty="0" smtClean="0"/>
              <a:t> / </a:t>
            </a:r>
          </a:p>
          <a:p>
            <a:pPr>
              <a:defRPr/>
            </a:pPr>
            <a:r>
              <a:rPr lang="pt-BR" sz="1600" dirty="0" smtClean="0"/>
              <a:t>O comando abaixo lista os diretórios e arquivos do /</a:t>
            </a:r>
            <a:r>
              <a:rPr lang="pt-BR" sz="1600" dirty="0" err="1" smtClean="0"/>
              <a:t>etc</a:t>
            </a:r>
            <a:r>
              <a:rPr lang="pt-BR" sz="1600" dirty="0" smtClean="0"/>
              <a:t> bem como todos os ocultos. </a:t>
            </a:r>
          </a:p>
          <a:p>
            <a:pPr>
              <a:defRPr/>
            </a:pPr>
            <a:r>
              <a:rPr lang="pt-BR" sz="1600" dirty="0" smtClean="0"/>
              <a:t>$ </a:t>
            </a:r>
            <a:r>
              <a:rPr lang="pt-BR" sz="1600" b="1" i="1" dirty="0" err="1" smtClean="0"/>
              <a:t>ls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etc</a:t>
            </a:r>
            <a:r>
              <a:rPr lang="pt-BR" sz="1600" b="1" i="1" dirty="0"/>
              <a:t> </a:t>
            </a:r>
            <a:r>
              <a:rPr lang="pt-BR" sz="1600" b="1" i="1" dirty="0" smtClean="0"/>
              <a:t>-a</a:t>
            </a:r>
            <a:endParaRPr lang="pt-BR" sz="1600" b="1" i="1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29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37" y="1995233"/>
            <a:ext cx="2975202" cy="75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5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O comando abaixo lista os diretórios e arquivos do /</a:t>
            </a:r>
            <a:r>
              <a:rPr lang="pt-BR" sz="1600" dirty="0" err="1" smtClean="0"/>
              <a:t>etc</a:t>
            </a:r>
            <a:r>
              <a:rPr lang="pt-BR" sz="1600" dirty="0" smtClean="0"/>
              <a:t> bem como as permissões. </a:t>
            </a:r>
          </a:p>
          <a:p>
            <a:r>
              <a:rPr lang="pt-BR" sz="1600" dirty="0" smtClean="0"/>
              <a:t>$ </a:t>
            </a:r>
            <a:r>
              <a:rPr lang="pt-BR" sz="1600" b="1" i="1" dirty="0" err="1" smtClean="0"/>
              <a:t>ls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etc</a:t>
            </a:r>
            <a:r>
              <a:rPr lang="pt-BR" sz="1600" b="1" i="1" dirty="0" smtClean="0"/>
              <a:t> –l</a:t>
            </a:r>
            <a:endParaRPr lang="pt-BR" sz="1600" b="1" i="1" dirty="0" smtClean="0">
              <a:cs typeface="Arial" charset="0"/>
            </a:endParaRPr>
          </a:p>
          <a:p>
            <a:r>
              <a:rPr lang="pt-BR" sz="1600" dirty="0" smtClean="0">
                <a:cs typeface="Arial" charset="0"/>
              </a:rPr>
              <a:t>A primeira informação destaca o tipo: d= diretório, l=atalho(link), - arquivo.</a:t>
            </a:r>
          </a:p>
          <a:p>
            <a:r>
              <a:rPr lang="pt-BR" sz="1600" dirty="0" smtClean="0">
                <a:cs typeface="Arial" charset="0"/>
              </a:rPr>
              <a:t>Posteriormente é exibida as permissões do usuário, dono e outros usuários.</a:t>
            </a:r>
          </a:p>
          <a:p>
            <a:r>
              <a:rPr lang="pt-BR" sz="1600" dirty="0" smtClean="0">
                <a:cs typeface="Arial" charset="0"/>
              </a:rPr>
              <a:t>Logo após é exibido a quantidade de diretórios </a:t>
            </a:r>
          </a:p>
          <a:p>
            <a:r>
              <a:rPr lang="pt-BR" sz="1600" dirty="0"/>
              <a:t>O comando abaixo lista os diretórios e arquivos do /</a:t>
            </a:r>
            <a:r>
              <a:rPr lang="pt-BR" sz="1600" dirty="0" err="1"/>
              <a:t>etc</a:t>
            </a:r>
            <a:r>
              <a:rPr lang="pt-BR" sz="1600" dirty="0"/>
              <a:t> </a:t>
            </a:r>
            <a:r>
              <a:rPr lang="pt-BR" sz="1600" dirty="0" smtClean="0"/>
              <a:t>de forma paginada (</a:t>
            </a:r>
            <a:r>
              <a:rPr lang="pt-BR" sz="1600" dirty="0" err="1" smtClean="0"/>
              <a:t>pipe</a:t>
            </a:r>
            <a:r>
              <a:rPr lang="pt-BR" sz="1600" smtClean="0"/>
              <a:t> more). </a:t>
            </a:r>
            <a:endParaRPr lang="pt-BR" sz="1600" dirty="0"/>
          </a:p>
          <a:p>
            <a:r>
              <a:rPr lang="pt-BR" sz="1600" dirty="0"/>
              <a:t>$ </a:t>
            </a:r>
            <a:r>
              <a:rPr lang="pt-BR" sz="1600" b="1" i="1" dirty="0" err="1"/>
              <a:t>ls</a:t>
            </a:r>
            <a:r>
              <a:rPr lang="pt-BR" sz="1600" b="1" i="1" dirty="0"/>
              <a:t> /</a:t>
            </a:r>
            <a:r>
              <a:rPr lang="pt-BR" sz="1600" b="1" i="1" dirty="0" err="1"/>
              <a:t>etc</a:t>
            </a:r>
            <a:r>
              <a:rPr lang="pt-BR" sz="1600" b="1" i="1" dirty="0"/>
              <a:t> </a:t>
            </a:r>
            <a:r>
              <a:rPr lang="pt-BR" sz="1600" b="1" i="1" dirty="0" smtClean="0"/>
              <a:t>–| more</a:t>
            </a: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331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982" y="1707654"/>
            <a:ext cx="2998610" cy="21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3292475"/>
            <a:ext cx="2747962" cy="21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4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b="1" dirty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-ha (nome do arquivo)</a:t>
            </a:r>
            <a:r>
              <a:rPr lang="pt-BR" sz="1600" dirty="0"/>
              <a:t> =&gt; para ver e listar o tamanho de todos os arquivos dentro do diretório ou subdiretório(s);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</a:t>
            </a:r>
            <a:r>
              <a:rPr lang="pt-BR" sz="1600" b="1" dirty="0" err="1"/>
              <a:t>hs</a:t>
            </a:r>
            <a:r>
              <a:rPr lang="pt-BR" sz="1600" b="1" dirty="0"/>
              <a:t> (nome do arquivo)</a:t>
            </a:r>
            <a:r>
              <a:rPr lang="pt-BR" sz="1600" dirty="0"/>
              <a:t> =&gt; para ver o tamanho de um arquivo ou diretório sem listar.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Você </a:t>
            </a:r>
            <a:r>
              <a:rPr lang="pt-BR" sz="1600" dirty="0"/>
              <a:t>ainda pode usar assim: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 smtClean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</a:t>
            </a:r>
            <a:r>
              <a:rPr lang="pt-BR" sz="1600" b="1" dirty="0" err="1"/>
              <a:t>hsb</a:t>
            </a:r>
            <a:r>
              <a:rPr lang="pt-BR" sz="1600" b="1" dirty="0"/>
              <a:t> (nome do arquivo)</a:t>
            </a:r>
            <a:r>
              <a:rPr lang="pt-BR" sz="1600" dirty="0"/>
              <a:t> =&gt; retorna o tamanho sempre em bytes;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</a:t>
            </a:r>
            <a:r>
              <a:rPr lang="pt-BR" sz="1600" b="1" dirty="0" err="1"/>
              <a:t>hsk</a:t>
            </a:r>
            <a:r>
              <a:rPr lang="pt-BR" sz="1600" b="1" dirty="0"/>
              <a:t> (nome do arquivo)</a:t>
            </a:r>
            <a:r>
              <a:rPr lang="pt-BR" sz="1600" dirty="0"/>
              <a:t> =&gt; retorna o tamanho sempre em KB;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b="1" dirty="0"/>
              <a:t>$ </a:t>
            </a:r>
            <a:r>
              <a:rPr lang="pt-BR" sz="1600" b="1" dirty="0" err="1"/>
              <a:t>du</a:t>
            </a:r>
            <a:r>
              <a:rPr lang="pt-BR" sz="1600" b="1" dirty="0"/>
              <a:t> -</a:t>
            </a:r>
            <a:r>
              <a:rPr lang="pt-BR" sz="1600" b="1" dirty="0" err="1"/>
              <a:t>hsm</a:t>
            </a:r>
            <a:r>
              <a:rPr lang="pt-BR" sz="1600" b="1" dirty="0"/>
              <a:t> (nome do arquivo)</a:t>
            </a:r>
            <a:r>
              <a:rPr lang="pt-BR" sz="1600" dirty="0"/>
              <a:t> =&gt; retorna o tamanho sempre em MB;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08104" y="3292475"/>
            <a:ext cx="2747962" cy="21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5" name="Picture 21" descr="comando du no Linux com exemplos úteis | Linuxtea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74" y="1681716"/>
            <a:ext cx="2688233" cy="21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err="1" smtClean="0"/>
              <a:t>cd</a:t>
            </a:r>
            <a:r>
              <a:rPr lang="pt-BR" sz="1600" dirty="0" smtClean="0"/>
              <a:t> (</a:t>
            </a:r>
            <a:r>
              <a:rPr lang="pt-BR" sz="1600" dirty="0" err="1" smtClean="0"/>
              <a:t>change</a:t>
            </a:r>
            <a:r>
              <a:rPr lang="pt-BR" sz="1600" dirty="0" smtClean="0"/>
              <a:t>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) Entra em um diretório. </a:t>
            </a:r>
          </a:p>
          <a:p>
            <a:r>
              <a:rPr lang="pt-BR" sz="1600" dirty="0" smtClean="0"/>
              <a:t>Para entrar no diretório root, use </a:t>
            </a:r>
            <a:r>
              <a:rPr lang="pt-BR" sz="1600" dirty="0" err="1" smtClean="0"/>
              <a:t>cd</a:t>
            </a:r>
            <a:r>
              <a:rPr lang="pt-BR" sz="1600" dirty="0" smtClean="0"/>
              <a:t> / </a:t>
            </a:r>
          </a:p>
          <a:p>
            <a:r>
              <a:rPr lang="pt-BR" sz="1600" dirty="0" smtClean="0"/>
              <a:t>Para entrar no diretório /</a:t>
            </a:r>
            <a:r>
              <a:rPr lang="pt-BR" sz="1600" dirty="0" err="1" smtClean="0"/>
              <a:t>tmp</a:t>
            </a:r>
            <a:r>
              <a:rPr lang="pt-BR" sz="1600" dirty="0" smtClean="0"/>
              <a:t>, basta usar o seguinte comando: </a:t>
            </a:r>
          </a:p>
          <a:p>
            <a:r>
              <a:rPr lang="pt-BR" sz="1600" b="1" i="1" dirty="0" err="1" smtClean="0"/>
              <a:t>cd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endParaRPr lang="pt-BR" sz="1600" b="1" i="1" dirty="0" smtClean="0"/>
          </a:p>
          <a:p>
            <a:r>
              <a:rPr lang="pt-BR" sz="1600" dirty="0" smtClean="0"/>
              <a:t>Para subir um diretório acima, use: </a:t>
            </a:r>
            <a:r>
              <a:rPr lang="pt-BR" sz="1600" dirty="0" err="1" smtClean="0"/>
              <a:t>cd</a:t>
            </a:r>
            <a:r>
              <a:rPr lang="pt-BR" sz="1600" dirty="0" smtClean="0"/>
              <a:t> ..</a:t>
            </a:r>
          </a:p>
          <a:p>
            <a:r>
              <a:rPr lang="pt-BR" sz="1600" dirty="0" smtClean="0"/>
              <a:t>Para voltar ao diretório imediatamente anteriormente acessado, basta usar: </a:t>
            </a:r>
            <a:r>
              <a:rPr lang="pt-BR" sz="1600" dirty="0" err="1" smtClean="0"/>
              <a:t>cd</a:t>
            </a:r>
            <a:r>
              <a:rPr lang="pt-BR" sz="1600" dirty="0" smtClean="0"/>
              <a:t> -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434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60" y="2231051"/>
            <a:ext cx="2962672" cy="11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2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err="1" smtClean="0"/>
              <a:t>mkdir</a:t>
            </a:r>
            <a:r>
              <a:rPr lang="pt-BR" sz="1600" dirty="0" smtClean="0"/>
              <a:t> (</a:t>
            </a:r>
            <a:r>
              <a:rPr lang="pt-BR" sz="1600" dirty="0" err="1" smtClean="0"/>
              <a:t>make</a:t>
            </a:r>
            <a:r>
              <a:rPr lang="pt-BR" sz="1600" dirty="0" smtClean="0"/>
              <a:t>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) Cria novos diretórios (vazios). </a:t>
            </a:r>
          </a:p>
          <a:p>
            <a:r>
              <a:rPr lang="pt-BR" sz="1600" dirty="0" smtClean="0"/>
              <a:t>$ </a:t>
            </a:r>
            <a:r>
              <a:rPr lang="pt-BR" sz="1600" dirty="0" err="1" smtClean="0"/>
              <a:t>mkdir</a:t>
            </a:r>
            <a:r>
              <a:rPr lang="pt-BR" sz="1600" dirty="0" smtClean="0"/>
              <a:t> [caminho1/diretório1] [caminho2/diretório2] </a:t>
            </a:r>
          </a:p>
          <a:p>
            <a:r>
              <a:rPr lang="pt-BR" sz="1600" dirty="0" smtClean="0"/>
              <a:t>Exemplos: </a:t>
            </a:r>
          </a:p>
          <a:p>
            <a:r>
              <a:rPr lang="pt-BR" sz="1600" dirty="0" smtClean="0"/>
              <a:t>Para criar os diretórios “Pasta1” e “Pasta2” dentro do diretório /</a:t>
            </a:r>
            <a:r>
              <a:rPr lang="pt-BR" sz="1600" dirty="0" err="1" smtClean="0"/>
              <a:t>tmp</a:t>
            </a:r>
            <a:r>
              <a:rPr lang="pt-BR" sz="1600" dirty="0" smtClean="0"/>
              <a:t>, fazemos: </a:t>
            </a:r>
          </a:p>
          <a:p>
            <a:r>
              <a:rPr lang="pt-BR" sz="1600" b="1" i="1" dirty="0" err="1" smtClean="0"/>
              <a:t>mkdir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/Pasta1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/Pasta2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mkdir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536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580" y="2115409"/>
            <a:ext cx="2880693" cy="52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6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err="1" smtClean="0"/>
              <a:t>rmdir</a:t>
            </a:r>
            <a:r>
              <a:rPr lang="pt-BR" sz="1600" dirty="0" smtClean="0"/>
              <a:t> (remove </a:t>
            </a:r>
            <a:r>
              <a:rPr lang="pt-BR" sz="1600" dirty="0" err="1" smtClean="0"/>
              <a:t>directory</a:t>
            </a:r>
            <a:r>
              <a:rPr lang="pt-BR" sz="1600" dirty="0" smtClean="0"/>
              <a:t>) </a:t>
            </a:r>
          </a:p>
          <a:p>
            <a:pPr>
              <a:defRPr/>
            </a:pPr>
            <a:r>
              <a:rPr lang="pt-BR" sz="1600" dirty="0" smtClean="0"/>
              <a:t>Remove um ou mais diretórios vazios.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rmdir</a:t>
            </a:r>
            <a:r>
              <a:rPr lang="pt-BR" sz="1600" dirty="0" smtClean="0"/>
              <a:t> [caminho1/diretório1] [caminho2/diretório2] ...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Exemplo: Para remover os diretórios “Pasta1” e “Pasta2”  nos exemplos do comando </a:t>
            </a:r>
            <a:r>
              <a:rPr lang="pt-BR" sz="1600" dirty="0" err="1" smtClean="0"/>
              <a:t>rmdir</a:t>
            </a:r>
            <a:r>
              <a:rPr lang="pt-BR" sz="1600" dirty="0" smtClean="0"/>
              <a:t>, poderíamos usar: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rmdir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/Pasta1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/Pasta2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rmdir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6388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95" y="2067694"/>
            <a:ext cx="2808685" cy="43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Pacote de edição de arquivos, necessário instalação: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sudo</a:t>
            </a:r>
            <a:r>
              <a:rPr lang="pt-BR" sz="1600" dirty="0" smtClean="0"/>
              <a:t> </a:t>
            </a:r>
            <a:r>
              <a:rPr lang="pt-BR" sz="1600" dirty="0" err="1" smtClean="0"/>
              <a:t>apt-get</a:t>
            </a:r>
            <a:r>
              <a:rPr lang="pt-BR" sz="1600" dirty="0" smtClean="0"/>
              <a:t> </a:t>
            </a:r>
            <a:r>
              <a:rPr lang="pt-BR" sz="1600" dirty="0" err="1" smtClean="0"/>
              <a:t>install</a:t>
            </a:r>
            <a:r>
              <a:rPr lang="pt-BR" sz="1600" dirty="0" smtClean="0"/>
              <a:t> vim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*Verificar se o pacote está disponível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Basta chamar o programa vim e informar o endereço e nome do arquivo:</a:t>
            </a:r>
            <a:endParaRPr lang="pt-BR" sz="1600" dirty="0"/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smtClean="0"/>
              <a:t>vim /home/</a:t>
            </a:r>
            <a:r>
              <a:rPr lang="pt-BR" sz="1600" b="1" i="1" dirty="0" err="1" smtClean="0"/>
              <a:t>ederson</a:t>
            </a:r>
            <a:r>
              <a:rPr lang="pt-BR" sz="1600" b="1" i="1" dirty="0" smtClean="0"/>
              <a:t>/teste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Insert</a:t>
            </a:r>
            <a:r>
              <a:rPr lang="pt-BR" sz="1600" dirty="0" smtClean="0"/>
              <a:t> – ativa inserção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esc</a:t>
            </a:r>
            <a:r>
              <a:rPr lang="pt-BR" sz="1600" dirty="0" smtClean="0"/>
              <a:t> : w (</a:t>
            </a:r>
            <a:r>
              <a:rPr lang="pt-BR" sz="1600" dirty="0" err="1" smtClean="0"/>
              <a:t>write</a:t>
            </a:r>
            <a:r>
              <a:rPr lang="pt-BR" sz="1600" dirty="0" smtClean="0"/>
              <a:t> - salva o arquivo)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esc</a:t>
            </a:r>
            <a:r>
              <a:rPr lang="pt-BR" sz="1600" dirty="0" smtClean="0"/>
              <a:t> :q (</a:t>
            </a:r>
            <a:r>
              <a:rPr lang="pt-BR" sz="1600" dirty="0" err="1" smtClean="0"/>
              <a:t>quit</a:t>
            </a:r>
            <a:r>
              <a:rPr lang="pt-BR" sz="1600" dirty="0" smtClean="0"/>
              <a:t> – fecha o arquivo)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-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vim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74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37" y="2229735"/>
            <a:ext cx="2916759" cy="80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2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Remove arquivos e diretórios.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rm</a:t>
            </a:r>
            <a:r>
              <a:rPr lang="pt-BR" sz="1600" dirty="0" smtClean="0"/>
              <a:t> [opções] [arquivo1] [arquivo2] ... </a:t>
            </a:r>
          </a:p>
          <a:p>
            <a:pPr marL="0" indent="0">
              <a:buFont typeface="Arial" charset="0"/>
              <a:buNone/>
              <a:defRPr/>
            </a:pP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rm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/teste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Opções  -r: Opção usada para remover recursivamente diretórios e seu conteúdo. Pode ser usada também para remover </a:t>
            </a:r>
            <a:r>
              <a:rPr lang="pt-BR" sz="1600" u="sng" dirty="0" smtClean="0"/>
              <a:t>diretórios</a:t>
            </a:r>
            <a:r>
              <a:rPr lang="pt-BR" sz="1600" dirty="0" smtClean="0"/>
              <a:t> vazios.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(remove)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843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32" y="2047241"/>
            <a:ext cx="2991756" cy="5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6063" y="1554163"/>
            <a:ext cx="4500761" cy="3321050"/>
          </a:xfrm>
        </p:spPr>
        <p:txBody>
          <a:bodyPr/>
          <a:lstStyle/>
          <a:p>
            <a:r>
              <a:rPr lang="pt-BR" sz="1600" dirty="0" smtClean="0"/>
              <a:t>Todos estes arquivos estão organizados de acordo com uma hierarquia, isto é, há critérios que preveem os principais diretórios e seu conteúdo. </a:t>
            </a:r>
          </a:p>
          <a:p>
            <a:r>
              <a:rPr lang="pt-BR" sz="1600" dirty="0" smtClean="0"/>
              <a:t>Estes critérios são definidos por um padrão, o FHS (</a:t>
            </a:r>
            <a:r>
              <a:rPr lang="pt-BR" sz="1600" dirty="0" err="1" smtClean="0"/>
              <a:t>Filesystem</a:t>
            </a:r>
            <a:r>
              <a:rPr lang="pt-BR" sz="1600" dirty="0" smtClean="0"/>
              <a:t> </a:t>
            </a:r>
            <a:r>
              <a:rPr lang="pt-BR" sz="1600" dirty="0" err="1" smtClean="0"/>
              <a:t>Hierarchy</a:t>
            </a:r>
            <a:r>
              <a:rPr lang="pt-BR" sz="1600" dirty="0" smtClean="0"/>
              <a:t> Standard).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Hierarquia de pastas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2" y="1724544"/>
            <a:ext cx="3248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0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err="1" smtClean="0"/>
              <a:t>cp</a:t>
            </a:r>
            <a:r>
              <a:rPr lang="pt-BR" sz="1600" dirty="0" smtClean="0"/>
              <a:t> (</a:t>
            </a:r>
            <a:r>
              <a:rPr lang="pt-BR" sz="1600" dirty="0" err="1" smtClean="0"/>
              <a:t>copy</a:t>
            </a:r>
            <a:r>
              <a:rPr lang="pt-BR" sz="1600" dirty="0" smtClean="0"/>
              <a:t>) Este comando serve para copiar arquivos.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cp</a:t>
            </a:r>
            <a:r>
              <a:rPr lang="pt-BR" sz="1600" dirty="0" smtClean="0"/>
              <a:t> [opções] [origem] [destino] Exemplo: Para copiar o arquivo “teste” do /</a:t>
            </a:r>
            <a:r>
              <a:rPr lang="pt-BR" sz="1600" dirty="0" err="1" smtClean="0"/>
              <a:t>tmp</a:t>
            </a:r>
            <a:r>
              <a:rPr lang="pt-BR" sz="1600" dirty="0" smtClean="0"/>
              <a:t> para o diretório home do usuário: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cp</a:t>
            </a:r>
            <a:r>
              <a:rPr lang="pt-BR" sz="1600" b="1" i="1" dirty="0" smtClean="0"/>
              <a:t> /</a:t>
            </a:r>
            <a:r>
              <a:rPr lang="pt-BR" sz="1600" b="1" i="1" dirty="0" err="1" smtClean="0"/>
              <a:t>tmp</a:t>
            </a:r>
            <a:r>
              <a:rPr lang="pt-BR" sz="1600" b="1" i="1" dirty="0" smtClean="0"/>
              <a:t>/teste /</a:t>
            </a:r>
            <a:r>
              <a:rPr lang="pt-BR" sz="1600" b="1" i="1" u="sng" dirty="0" smtClean="0"/>
              <a:t>home/</a:t>
            </a:r>
            <a:r>
              <a:rPr lang="pt-BR" sz="1600" b="1" i="1" u="sng" dirty="0" err="1" smtClean="0"/>
              <a:t>ederson</a:t>
            </a:r>
            <a:r>
              <a:rPr lang="pt-BR" sz="1600" b="1" i="1" u="sng" dirty="0" smtClean="0"/>
              <a:t>/Downloads</a:t>
            </a:r>
            <a:r>
              <a:rPr lang="pt-BR" sz="1600" b="1" i="1" dirty="0" smtClean="0"/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Opções  -R: Copia recursivamente os subdiretórios e seu conteúdo.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946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50" y="1979145"/>
            <a:ext cx="2902841" cy="7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0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pPr>
              <a:defRPr/>
            </a:pPr>
            <a:r>
              <a:rPr lang="pt-BR" sz="1600" dirty="0" smtClean="0"/>
              <a:t>Move </a:t>
            </a:r>
            <a:r>
              <a:rPr lang="pt-BR" sz="1600" dirty="0"/>
              <a:t>e renomeia arquivos e </a:t>
            </a:r>
            <a:r>
              <a:rPr lang="pt-BR" sz="1600" dirty="0" smtClean="0"/>
              <a:t>diretórios.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err="1" smtClean="0"/>
              <a:t>mv</a:t>
            </a:r>
            <a:r>
              <a:rPr lang="pt-BR" sz="1600" dirty="0" smtClean="0"/>
              <a:t> </a:t>
            </a:r>
            <a:r>
              <a:rPr lang="pt-BR" sz="1600" dirty="0"/>
              <a:t>[</a:t>
            </a:r>
            <a:r>
              <a:rPr lang="pt-BR" sz="1600" dirty="0" smtClean="0"/>
              <a:t>opções</a:t>
            </a:r>
            <a:r>
              <a:rPr lang="pt-BR" sz="1600" dirty="0"/>
              <a:t>] [origem] [destino]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Exemplo:</a:t>
            </a:r>
            <a:endParaRPr lang="pt-BR" sz="1600" dirty="0"/>
          </a:p>
          <a:p>
            <a:pPr>
              <a:defRPr/>
            </a:pPr>
            <a:r>
              <a:rPr lang="pt-BR" sz="1600" dirty="0" smtClean="0"/>
              <a:t>1 - renomear arquivo: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mv</a:t>
            </a:r>
            <a:r>
              <a:rPr lang="pt-BR" sz="1600" b="1" i="1" dirty="0" smtClean="0"/>
              <a:t> </a:t>
            </a:r>
            <a:r>
              <a:rPr lang="pt-BR" sz="1600" b="1" i="1" dirty="0"/>
              <a:t>arquivo1 </a:t>
            </a:r>
            <a:r>
              <a:rPr lang="pt-BR" sz="1600" b="1" i="1" dirty="0" err="1"/>
              <a:t>arquivonovo</a:t>
            </a:r>
            <a:endParaRPr lang="pt-BR" sz="1600" b="1" i="1" dirty="0"/>
          </a:p>
          <a:p>
            <a:pPr>
              <a:defRPr/>
            </a:pPr>
            <a:r>
              <a:rPr lang="pt-BR" sz="1600" dirty="0" smtClean="0"/>
              <a:t>2 - mover </a:t>
            </a:r>
            <a:r>
              <a:rPr lang="pt-BR" sz="1600" dirty="0"/>
              <a:t>o </a:t>
            </a:r>
            <a:r>
              <a:rPr lang="pt-BR" sz="1600" dirty="0" smtClean="0"/>
              <a:t>arquivo: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b="1" i="1" dirty="0" err="1" smtClean="0"/>
              <a:t>mv</a:t>
            </a:r>
            <a:r>
              <a:rPr lang="pt-BR" sz="1600" b="1" i="1" dirty="0" smtClean="0"/>
              <a:t> </a:t>
            </a:r>
            <a:r>
              <a:rPr lang="pt-BR" sz="1600" b="1" i="1" dirty="0" err="1"/>
              <a:t>arquivonovo</a:t>
            </a:r>
            <a:r>
              <a:rPr lang="pt-BR" sz="1600" b="1" i="1" dirty="0"/>
              <a:t> /</a:t>
            </a:r>
            <a:r>
              <a:rPr lang="pt-BR" sz="1600" b="1" i="1" dirty="0" err="1"/>
              <a:t>tmp</a:t>
            </a:r>
            <a:r>
              <a:rPr lang="pt-BR" sz="1600" b="1" i="1" dirty="0" smtClean="0"/>
              <a:t>/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Opções -r</a:t>
            </a:r>
            <a:r>
              <a:rPr lang="pt-BR" sz="1600" dirty="0"/>
              <a:t>: Como outros comandos, essa </a:t>
            </a:r>
            <a:r>
              <a:rPr lang="pt-BR" sz="1600" dirty="0" smtClean="0"/>
              <a:t>opção </a:t>
            </a:r>
            <a:r>
              <a:rPr lang="pt-BR" sz="1600" dirty="0"/>
              <a:t>move </a:t>
            </a:r>
            <a:r>
              <a:rPr lang="pt-BR" sz="1600" dirty="0" smtClean="0"/>
              <a:t>diretórios </a:t>
            </a:r>
            <a:r>
              <a:rPr lang="pt-BR" sz="1600" dirty="0"/>
              <a:t>e seu </a:t>
            </a:r>
            <a:r>
              <a:rPr lang="pt-BR" sz="1600" dirty="0" smtClean="0"/>
              <a:t>conteúdo </a:t>
            </a:r>
            <a:r>
              <a:rPr lang="pt-BR" sz="1600" dirty="0"/>
              <a:t>recursivamente.</a:t>
            </a:r>
            <a:endParaRPr lang="pt-BR" sz="16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Comandos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(move)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048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62" y="1965065"/>
            <a:ext cx="3010458" cy="74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0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34169" y="1554163"/>
            <a:ext cx="4542656" cy="3321050"/>
          </a:xfrm>
        </p:spPr>
        <p:txBody>
          <a:bodyPr/>
          <a:lstStyle/>
          <a:p>
            <a:r>
              <a:rPr lang="pt-BR" sz="1600" dirty="0" smtClean="0"/>
              <a:t>O Linux foi desenvolvido para ser um sistema </a:t>
            </a:r>
            <a:r>
              <a:rPr lang="pt-BR" sz="1600" dirty="0" err="1" smtClean="0"/>
              <a:t>multi-usuário</a:t>
            </a:r>
            <a:r>
              <a:rPr lang="pt-BR" sz="1600" dirty="0" smtClean="0"/>
              <a:t>. Isto significa que vários usuários podem ter configurações personalizadas, independentes das dos demais usuários, bem como diferentes usuários podem executar tarefas ao mesmo tempo numa mesma máquina.</a:t>
            </a:r>
          </a:p>
          <a:p>
            <a:r>
              <a:rPr lang="pt-BR" sz="1600" dirty="0" smtClean="0"/>
              <a:t>Assim sendo, cada usuário pode querer negar ou permitir o acesso a determinado arquivo ou diretório. Definidos por permissões.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410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02" y="1755194"/>
            <a:ext cx="26098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No Linux, para cada arquivo são definidas permissões para três tipos de usuários: o dono do arquivo, um grupo de usuários e os demais usuários (que não são nem o dono, nem pertencem ao grupo).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512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Dono: É o criador do arquivo. Geralmente possui acesso total ao arquivo. Tal permissão pode ser alterada.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Grupo: E um conjunto de usuários. Grupos foram criados para permitir que vários usuários tivessem acesso a um mesmo arquivo.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6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Outros: Como dito anteriormente, são os usuários que não se encaixam nos tipos de usuários anteriores.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Permissões de acesso do Linux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9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Os três tipos básicos de permissão para arquivos e diretórios são: </a:t>
            </a:r>
          </a:p>
          <a:p>
            <a:r>
              <a:rPr lang="pt-BR" sz="1600" dirty="0" smtClean="0"/>
              <a:t>R (</a:t>
            </a:r>
            <a:r>
              <a:rPr lang="pt-BR" sz="1600" dirty="0" err="1" smtClean="0"/>
              <a:t>read</a:t>
            </a:r>
            <a:r>
              <a:rPr lang="pt-BR" sz="1600" dirty="0" smtClean="0"/>
              <a:t>): permissão de leitura para arquivos. Caso seja um diretório, permite listar seu conteúdo (com o comando </a:t>
            </a:r>
            <a:r>
              <a:rPr lang="pt-BR" sz="1600" dirty="0" err="1" smtClean="0"/>
              <a:t>ls</a:t>
            </a:r>
            <a:r>
              <a:rPr lang="pt-BR" sz="1600" dirty="0" smtClean="0"/>
              <a:t>, por exemplo - que será visto logo a frente. </a:t>
            </a:r>
          </a:p>
          <a:p>
            <a:r>
              <a:rPr lang="pt-BR" sz="1600" dirty="0" smtClean="0"/>
              <a:t>W (</a:t>
            </a:r>
            <a:r>
              <a:rPr lang="pt-BR" sz="1600" dirty="0" err="1" smtClean="0"/>
              <a:t>write</a:t>
            </a:r>
            <a:r>
              <a:rPr lang="pt-BR" sz="1600" dirty="0" smtClean="0"/>
              <a:t>): permissão de escrita para arquivos. Caso seja um diretório, permite a gravação ou exclusão de arquivos ou outros diretórios dentro dele. 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 X (execute): permite executar um arquivo. Caso seja um diretório, permite que seja acessado através do comando </a:t>
            </a:r>
            <a:r>
              <a:rPr lang="pt-BR" sz="1600" dirty="0" err="1" smtClean="0"/>
              <a:t>cd</a:t>
            </a:r>
            <a:r>
              <a:rPr lang="pt-BR" sz="1600" dirty="0" smtClean="0"/>
              <a:t> (que será apresentado logo mais), equivale a “entrar” no diretório). </a:t>
            </a:r>
            <a:endParaRPr lang="pt-BR" sz="1600" dirty="0" smtClean="0">
              <a:cs typeface="Arial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</a:t>
            </a:r>
            <a:r>
              <a:rPr lang="pt-BR" sz="2400" b="1" dirty="0" err="1" smtClean="0">
                <a:solidFill>
                  <a:srgbClr val="359830"/>
                </a:solidFill>
              </a:rPr>
              <a:t>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Permissões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26" y="2175706"/>
            <a:ext cx="282020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B83C2-E2E9-436D-B9C2-7467AC946F4F}"/>
</file>

<file path=customXml/itemProps2.xml><?xml version="1.0" encoding="utf-8"?>
<ds:datastoreItem xmlns:ds="http://schemas.openxmlformats.org/officeDocument/2006/customXml" ds:itemID="{32F006BE-7636-455F-ABB4-4A3A035FA464}"/>
</file>

<file path=customXml/itemProps3.xml><?xml version="1.0" encoding="utf-8"?>
<ds:datastoreItem xmlns:ds="http://schemas.openxmlformats.org/officeDocument/2006/customXml" ds:itemID="{0340CF11-C858-48A7-8EFE-21FABD04AB86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1036</Words>
  <Application>Microsoft Office PowerPoint</Application>
  <PresentationFormat>Apresentação na tela (16:9)</PresentationFormat>
  <Paragraphs>97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Dosis</vt:lpstr>
      <vt:lpstr>Arial</vt:lpstr>
      <vt:lpstr>Sniglet</vt:lpstr>
      <vt:lpstr>Calibri</vt:lpstr>
      <vt:lpstr>Friar template</vt:lpstr>
      <vt:lpstr>Comandos Básicos Linux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13</cp:revision>
  <dcterms:modified xsi:type="dcterms:W3CDTF">2022-10-17T11:50:33Z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