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s/slide33.xml" ContentType="application/vnd.openxmlformats-officedocument.presentationml.slide+xml"/>
  <Override PartName="/ppt/slides/slide27.xml" ContentType="application/vnd.openxmlformats-officedocument.presentationml.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6"/>
  </p:notesMasterIdLst>
  <p:sldIdLst>
    <p:sldId id="256" r:id="rId2"/>
    <p:sldId id="277" r:id="rId3"/>
    <p:sldId id="279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3" r:id="rId24"/>
    <p:sldId id="312" r:id="rId25"/>
    <p:sldId id="314" r:id="rId26"/>
    <p:sldId id="315" r:id="rId27"/>
    <p:sldId id="316" r:id="rId28"/>
    <p:sldId id="317" r:id="rId29"/>
    <p:sldId id="318" r:id="rId30"/>
    <p:sldId id="319" r:id="rId31"/>
    <p:sldId id="311" r:id="rId32"/>
    <p:sldId id="321" r:id="rId33"/>
    <p:sldId id="320" r:id="rId34"/>
    <p:sldId id="278" r:id="rId35"/>
  </p:sldIdLst>
  <p:sldSz cx="9144000" cy="5143500" type="screen16x9"/>
  <p:notesSz cx="6858000" cy="9144000"/>
  <p:embeddedFontLst>
    <p:embeddedFont>
      <p:font typeface="Dosis" panose="020B0604020202020204" charset="0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Sniglet" panose="020B06040202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87" d="100"/>
          <a:sy n="87" d="100"/>
        </p:scale>
        <p:origin x="84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Sempre intermediados pela internet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gerenciamento-de-banco-de-dados-analise-comparativa-de-sgbds/3078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Implementar banco de dados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 - Operadores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O operador OR exibe um registro se alguma das condições separadas por OR for TRUE</a:t>
            </a:r>
            <a:r>
              <a:rPr lang="pt-PT" sz="1800" dirty="0" smtClean="0"/>
              <a:t>.</a:t>
            </a:r>
          </a:p>
          <a:p>
            <a:r>
              <a:rPr lang="pt-PT" sz="1800" dirty="0" smtClean="0"/>
              <a:t>O </a:t>
            </a:r>
            <a:r>
              <a:rPr lang="pt-PT" sz="1800" dirty="0"/>
              <a:t>operador NOT exibe um registro se a(s) condição(ões) for NÃO VERDADEIRA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224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 – Sintaxe OR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smtClean="0"/>
              <a:t>SELECT</a:t>
            </a:r>
            <a:r>
              <a:rPr lang="en-US" sz="1800" i="1" dirty="0" smtClean="0"/>
              <a:t>* </a:t>
            </a:r>
            <a:r>
              <a:rPr lang="en-US" sz="1800" dirty="0" smtClean="0"/>
              <a:t>FROM</a:t>
            </a:r>
            <a:r>
              <a:rPr lang="en-US" sz="1800" dirty="0"/>
              <a:t>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condition1</a:t>
            </a:r>
            <a:r>
              <a:rPr lang="en-US" sz="1800" dirty="0"/>
              <a:t> OR </a:t>
            </a:r>
            <a:r>
              <a:rPr lang="en-US" sz="1800" i="1" dirty="0" smtClean="0"/>
              <a:t>condition2 </a:t>
            </a:r>
            <a:r>
              <a:rPr lang="en-US" sz="1800" dirty="0"/>
              <a:t> </a:t>
            </a:r>
            <a:r>
              <a:rPr lang="en-US" sz="1800" dirty="0" smtClean="0"/>
              <a:t> OR</a:t>
            </a:r>
            <a:r>
              <a:rPr lang="en-US" sz="1800" dirty="0"/>
              <a:t> </a:t>
            </a:r>
            <a:r>
              <a:rPr lang="en-US" sz="1800" i="1" dirty="0"/>
              <a:t>condition3 </a:t>
            </a:r>
            <a:r>
              <a:rPr lang="en-US" sz="1800" i="1" dirty="0" smtClean="0"/>
              <a:t>...</a:t>
            </a:r>
            <a:r>
              <a:rPr lang="en-US" sz="1800" dirty="0" smtClean="0"/>
              <a:t>;</a:t>
            </a:r>
          </a:p>
          <a:p>
            <a:endParaRPr lang="en-US" sz="1800" b="1" dirty="0"/>
          </a:p>
          <a:p>
            <a:r>
              <a:rPr lang="en-US" sz="1800" dirty="0"/>
              <a:t>SELECT * FROM Customers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WHERE</a:t>
            </a:r>
            <a:r>
              <a:rPr lang="en-US" sz="1800" dirty="0"/>
              <a:t> City = 'Berlin' </a:t>
            </a:r>
            <a:r>
              <a:rPr lang="en-US" sz="1800" dirty="0">
                <a:solidFill>
                  <a:srgbClr val="FF0000"/>
                </a:solidFill>
              </a:rPr>
              <a:t>OR</a:t>
            </a:r>
            <a:r>
              <a:rPr lang="en-US" sz="1800" dirty="0"/>
              <a:t> City = 'Stuttgart';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9777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 – Sintaxe AND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smtClean="0"/>
              <a:t>SELECT</a:t>
            </a:r>
            <a:r>
              <a:rPr lang="en-US" sz="1800" i="1" dirty="0" smtClean="0"/>
              <a:t>*  </a:t>
            </a:r>
            <a:r>
              <a:rPr lang="en-US" sz="1800" dirty="0" smtClean="0"/>
              <a:t>FROM</a:t>
            </a:r>
            <a:r>
              <a:rPr lang="en-US" sz="1800" dirty="0"/>
              <a:t>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condition1</a:t>
            </a:r>
            <a:r>
              <a:rPr lang="en-US" sz="1800" dirty="0"/>
              <a:t> </a:t>
            </a:r>
            <a:r>
              <a:rPr lang="en-US" sz="1800" dirty="0" smtClean="0"/>
              <a:t> AND</a:t>
            </a:r>
            <a:r>
              <a:rPr lang="en-US" sz="1800" dirty="0"/>
              <a:t> </a:t>
            </a:r>
            <a:r>
              <a:rPr lang="en-US" sz="1800" i="1" dirty="0"/>
              <a:t>condition2</a:t>
            </a:r>
            <a:r>
              <a:rPr lang="en-US" sz="1800" dirty="0"/>
              <a:t> AND </a:t>
            </a:r>
            <a:r>
              <a:rPr lang="en-US" sz="1800" i="1" dirty="0"/>
              <a:t>condition3 </a:t>
            </a:r>
            <a:r>
              <a:rPr lang="en-US" sz="1800" i="1" dirty="0" smtClean="0"/>
              <a:t>...</a:t>
            </a:r>
            <a:r>
              <a:rPr lang="en-US" sz="1800" dirty="0" smtClean="0"/>
              <a:t>;</a:t>
            </a:r>
          </a:p>
          <a:p>
            <a:endParaRPr lang="en-US" sz="1800" b="1" dirty="0"/>
          </a:p>
          <a:p>
            <a:r>
              <a:rPr lang="en-US" sz="1800" dirty="0"/>
              <a:t>SELECT * FROM </a:t>
            </a:r>
            <a:r>
              <a:rPr lang="en-US" sz="1800" dirty="0" err="1" smtClean="0"/>
              <a:t>cliente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WHERE</a:t>
            </a:r>
            <a:r>
              <a:rPr lang="en-US" sz="1800" dirty="0"/>
              <a:t> Country = 'Germany' </a:t>
            </a:r>
            <a:r>
              <a:rPr lang="en-US" sz="1800" dirty="0">
                <a:solidFill>
                  <a:srgbClr val="FF0000"/>
                </a:solidFill>
              </a:rPr>
              <a:t>AND</a:t>
            </a:r>
            <a:r>
              <a:rPr lang="en-US" sz="1800" dirty="0"/>
              <a:t> City = 'Berlin';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6464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 – Sintaxe NOT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NOT </a:t>
            </a:r>
            <a:r>
              <a:rPr lang="en-US" sz="1800" i="1" dirty="0"/>
              <a:t>condition</a:t>
            </a:r>
            <a:r>
              <a:rPr lang="en-US" sz="1800" dirty="0" smtClean="0"/>
              <a:t>;</a:t>
            </a:r>
          </a:p>
          <a:p>
            <a:endParaRPr lang="en-US" sz="1800" b="1" dirty="0"/>
          </a:p>
          <a:p>
            <a:r>
              <a:rPr lang="en-US" sz="1800" dirty="0" smtClean="0"/>
              <a:t>SELECT</a:t>
            </a:r>
            <a:r>
              <a:rPr lang="en-US" sz="1800" dirty="0"/>
              <a:t> * FROM </a:t>
            </a:r>
            <a:r>
              <a:rPr lang="en-US" sz="1800" dirty="0" err="1" smtClean="0"/>
              <a:t>cliente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>
                <a:solidFill>
                  <a:srgbClr val="FF0000"/>
                </a:solidFill>
              </a:rPr>
              <a:t>WHERE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NOT</a:t>
            </a:r>
            <a:r>
              <a:rPr lang="en-US" sz="1800" dirty="0"/>
              <a:t> Country = </a:t>
            </a:r>
            <a:r>
              <a:rPr lang="en-US" sz="1800" dirty="0" smtClean="0"/>
              <a:t>'Germany';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1253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 – AND, OR e NOT 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Você também pode combinar os operadores AND, OR e NOT</a:t>
            </a:r>
            <a:r>
              <a:rPr lang="pt-PT" sz="1800" dirty="0" smtClean="0"/>
              <a:t>.</a:t>
            </a:r>
          </a:p>
          <a:p>
            <a:r>
              <a:rPr lang="pt-PT" sz="1800" dirty="0" smtClean="0"/>
              <a:t>(</a:t>
            </a:r>
            <a:r>
              <a:rPr lang="pt-PT" sz="1800" dirty="0"/>
              <a:t>use parênteses para formar expressões complexas</a:t>
            </a:r>
            <a:r>
              <a:rPr lang="pt-PT" sz="1800" dirty="0" smtClean="0"/>
              <a:t>):</a:t>
            </a:r>
          </a:p>
          <a:p>
            <a:r>
              <a:rPr lang="en-US" sz="1800" dirty="0"/>
              <a:t>SELECT * FROM Customers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WHERE</a:t>
            </a:r>
            <a:r>
              <a:rPr lang="en-US" sz="1800" dirty="0"/>
              <a:t> Country = 'Germany' </a:t>
            </a:r>
            <a:r>
              <a:rPr lang="en-US" sz="1800" dirty="0">
                <a:solidFill>
                  <a:srgbClr val="FF0000"/>
                </a:solidFill>
              </a:rPr>
              <a:t>AND</a:t>
            </a:r>
            <a:r>
              <a:rPr lang="en-US" sz="1800" dirty="0"/>
              <a:t> (City = 'Berlin' </a:t>
            </a:r>
            <a:r>
              <a:rPr lang="en-US" sz="1800" dirty="0">
                <a:solidFill>
                  <a:srgbClr val="FF0000"/>
                </a:solidFill>
              </a:rPr>
              <a:t>OR</a:t>
            </a:r>
            <a:r>
              <a:rPr lang="en-US" sz="1800" dirty="0"/>
              <a:t> City = 'Stuttgart');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7823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 – ORDER BY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A palavra-chave </a:t>
            </a:r>
            <a:r>
              <a:rPr lang="pt-PT" sz="1800" b="1" dirty="0"/>
              <a:t>ORDER BY </a:t>
            </a:r>
            <a:r>
              <a:rPr lang="pt-PT" sz="1800" dirty="0"/>
              <a:t>é usada para classificar o conjunto de resultados em ordem crescente ou decrescente. </a:t>
            </a:r>
            <a:endParaRPr lang="pt-PT" sz="1800" dirty="0" smtClean="0"/>
          </a:p>
          <a:p>
            <a:r>
              <a:rPr lang="pt-PT" sz="1800" dirty="0" smtClean="0"/>
              <a:t>A </a:t>
            </a:r>
            <a:r>
              <a:rPr lang="pt-PT" sz="1800" dirty="0"/>
              <a:t>palavra-chave ORDER BY classifica os registros em ordem crescente por padrão</a:t>
            </a:r>
            <a:r>
              <a:rPr lang="pt-PT" sz="1800" dirty="0" smtClean="0"/>
              <a:t>.</a:t>
            </a:r>
          </a:p>
          <a:p>
            <a:r>
              <a:rPr lang="pt-PT" sz="1800" dirty="0" smtClean="0"/>
              <a:t> </a:t>
            </a:r>
            <a:r>
              <a:rPr lang="pt-PT" sz="1800" dirty="0"/>
              <a:t>Para classificar os registros em ordem decrescente, use a palavra-chave DESC.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055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 – ORDER BY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ORDER BY </a:t>
            </a:r>
            <a:r>
              <a:rPr lang="en-US" sz="1800" i="1" dirty="0"/>
              <a:t>column1, column2, ... </a:t>
            </a:r>
            <a:r>
              <a:rPr lang="en-US" sz="1800" dirty="0" smtClean="0"/>
              <a:t>ASC/DESC;</a:t>
            </a:r>
          </a:p>
          <a:p>
            <a:endParaRPr lang="en-US" sz="1800" dirty="0" smtClean="0"/>
          </a:p>
          <a:p>
            <a:r>
              <a:rPr lang="en-US" sz="1800" b="1" dirty="0" smtClean="0"/>
              <a:t>SELECT</a:t>
            </a:r>
            <a:r>
              <a:rPr lang="en-US" sz="1800" b="1" dirty="0"/>
              <a:t> * FROM Customers</a:t>
            </a:r>
            <a:br>
              <a:rPr lang="en-US" sz="1800" b="1" dirty="0"/>
            </a:br>
            <a:r>
              <a:rPr lang="en-US" sz="1800" b="1" dirty="0">
                <a:solidFill>
                  <a:srgbClr val="FF0000"/>
                </a:solidFill>
              </a:rPr>
              <a:t>ORDER BY</a:t>
            </a:r>
            <a:r>
              <a:rPr lang="en-US" sz="1800" b="1" dirty="0"/>
              <a:t> Country </a:t>
            </a:r>
            <a:r>
              <a:rPr lang="en-US" sz="1800" b="1" dirty="0">
                <a:solidFill>
                  <a:srgbClr val="FF0000"/>
                </a:solidFill>
              </a:rPr>
              <a:t>DESC</a:t>
            </a:r>
            <a:r>
              <a:rPr lang="en-US" sz="1800" b="1" dirty="0"/>
              <a:t>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482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 –Funções Min( ) e Max( )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Funções MySQL MIN() e MAX() </a:t>
            </a:r>
            <a:endParaRPr lang="pt-PT" sz="1800" dirty="0" smtClean="0"/>
          </a:p>
          <a:p>
            <a:r>
              <a:rPr lang="pt-PT" sz="1800" dirty="0" smtClean="0"/>
              <a:t>A </a:t>
            </a:r>
            <a:r>
              <a:rPr lang="pt-PT" sz="1800" dirty="0"/>
              <a:t>função MIN() retorna o menor valor da coluna selecionada</a:t>
            </a:r>
            <a:r>
              <a:rPr lang="pt-PT" sz="1800" dirty="0" smtClean="0"/>
              <a:t>.</a:t>
            </a:r>
          </a:p>
          <a:p>
            <a:r>
              <a:rPr lang="pt-PT" sz="1800" dirty="0" smtClean="0"/>
              <a:t>A </a:t>
            </a:r>
            <a:r>
              <a:rPr lang="pt-PT" sz="1800" dirty="0"/>
              <a:t>função MAX() retorna o maior valor da coluna selecionada</a:t>
            </a:r>
            <a:r>
              <a:rPr lang="pt-PT" sz="1800" dirty="0" smtClean="0"/>
              <a:t>.</a:t>
            </a:r>
          </a:p>
          <a:p>
            <a:r>
              <a:rPr lang="en-US" sz="1800" dirty="0" smtClean="0"/>
              <a:t>SELECT</a:t>
            </a:r>
            <a:r>
              <a:rPr lang="en-US" sz="1800" dirty="0"/>
              <a:t> MIN(</a:t>
            </a:r>
            <a:r>
              <a:rPr lang="en-US" sz="1800" i="1" dirty="0" err="1"/>
              <a:t>column_name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</a:t>
            </a:r>
            <a:r>
              <a:rPr lang="en-US" sz="1800" dirty="0" smtClean="0"/>
              <a:t>;</a:t>
            </a:r>
          </a:p>
          <a:p>
            <a:r>
              <a:rPr lang="en-US" sz="1800" b="1" dirty="0"/>
              <a:t>SELECT </a:t>
            </a:r>
            <a:r>
              <a:rPr lang="en-US" sz="1800" b="1" dirty="0" smtClean="0">
                <a:solidFill>
                  <a:srgbClr val="FF0000"/>
                </a:solidFill>
              </a:rPr>
              <a:t>max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populacao</a:t>
            </a:r>
            <a:r>
              <a:rPr lang="en-US" sz="1800" b="1" dirty="0" smtClean="0"/>
              <a:t>)</a:t>
            </a:r>
            <a:r>
              <a:rPr lang="en-US" sz="1800" b="1" dirty="0"/>
              <a:t> </a:t>
            </a:r>
            <a:r>
              <a:rPr lang="en-US" sz="1800" b="1" dirty="0" smtClean="0"/>
              <a:t>FROM</a:t>
            </a:r>
            <a:r>
              <a:rPr lang="en-US" sz="1800" b="1" dirty="0"/>
              <a:t> 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senso</a:t>
            </a:r>
            <a:r>
              <a:rPr lang="en-US" sz="1800" b="1" dirty="0" smtClean="0"/>
              <a:t>;</a:t>
            </a:r>
          </a:p>
          <a:p>
            <a:r>
              <a:rPr lang="en-US" sz="1000" b="1" dirty="0" smtClean="0">
                <a:solidFill>
                  <a:srgbClr val="FF0000"/>
                </a:solidFill>
              </a:rPr>
              <a:t>Select * from </a:t>
            </a:r>
            <a:r>
              <a:rPr lang="en-US" sz="1000" b="1" dirty="0" err="1" smtClean="0">
                <a:solidFill>
                  <a:srgbClr val="FF0000"/>
                </a:solidFill>
              </a:rPr>
              <a:t>senso</a:t>
            </a:r>
            <a:r>
              <a:rPr lang="en-US" sz="1000" b="1" dirty="0" smtClean="0">
                <a:solidFill>
                  <a:srgbClr val="FF0000"/>
                </a:solidFill>
              </a:rPr>
              <a:t> where </a:t>
            </a:r>
            <a:r>
              <a:rPr lang="en-US" sz="1000" b="1" dirty="0" err="1" smtClean="0">
                <a:solidFill>
                  <a:srgbClr val="FF0000"/>
                </a:solidFill>
              </a:rPr>
              <a:t>populacao</a:t>
            </a:r>
            <a:r>
              <a:rPr lang="en-US" sz="1000" b="1" dirty="0" smtClean="0">
                <a:solidFill>
                  <a:srgbClr val="FF0000"/>
                </a:solidFill>
              </a:rPr>
              <a:t> = (select max(</a:t>
            </a:r>
            <a:r>
              <a:rPr lang="en-US" sz="1000" b="1" dirty="0" err="1" smtClean="0">
                <a:solidFill>
                  <a:srgbClr val="FF0000"/>
                </a:solidFill>
              </a:rPr>
              <a:t>populacao</a:t>
            </a:r>
            <a:r>
              <a:rPr lang="en-US" sz="1000" b="1" dirty="0" smtClean="0">
                <a:solidFill>
                  <a:srgbClr val="FF0000"/>
                </a:solidFill>
              </a:rPr>
              <a:t>) from </a:t>
            </a:r>
            <a:r>
              <a:rPr lang="en-US" sz="1000" b="1" dirty="0" err="1" smtClean="0">
                <a:solidFill>
                  <a:srgbClr val="FF0000"/>
                </a:solidFill>
              </a:rPr>
              <a:t>senso</a:t>
            </a:r>
            <a:r>
              <a:rPr lang="en-US" sz="1000" b="1" dirty="0" smtClean="0">
                <a:solidFill>
                  <a:srgbClr val="FF0000"/>
                </a:solidFill>
              </a:rPr>
              <a:t>)</a:t>
            </a:r>
            <a:endParaRPr lang="pt-BR" sz="1000" b="1" dirty="0">
              <a:solidFill>
                <a:srgbClr val="FF0000"/>
              </a:solidFill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4652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 – Cláusula LIMIT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 smtClean="0"/>
              <a:t>A </a:t>
            </a:r>
            <a:r>
              <a:rPr lang="pt-PT" sz="1800" dirty="0"/>
              <a:t>cláusula LIMIT é usada para especificar o número de registros a serem retornados</a:t>
            </a:r>
            <a:r>
              <a:rPr lang="pt-PT" sz="1800" dirty="0" smtClean="0"/>
              <a:t>.</a:t>
            </a:r>
          </a:p>
          <a:p>
            <a:r>
              <a:rPr lang="pt-PT" sz="1800" dirty="0" smtClean="0"/>
              <a:t>A </a:t>
            </a:r>
            <a:r>
              <a:rPr lang="pt-PT" sz="1800" dirty="0"/>
              <a:t>cláusula LIMIT é útil em tabelas grandes com milhares de registros. </a:t>
            </a:r>
            <a:endParaRPr lang="pt-PT" sz="1800" dirty="0" smtClean="0"/>
          </a:p>
          <a:p>
            <a:r>
              <a:rPr lang="pt-PT" sz="1800" dirty="0" smtClean="0"/>
              <a:t>Retornar </a:t>
            </a:r>
            <a:r>
              <a:rPr lang="pt-PT" sz="1800" dirty="0"/>
              <a:t>um grande número de registros pode afetar o desempenho</a:t>
            </a:r>
            <a:r>
              <a:rPr lang="pt-PT" sz="1800" dirty="0" smtClean="0"/>
              <a:t>.</a:t>
            </a:r>
          </a:p>
          <a:p>
            <a:r>
              <a:rPr lang="en-US" sz="1800" b="1" dirty="0"/>
              <a:t>SELECT </a:t>
            </a:r>
            <a:r>
              <a:rPr lang="en-US" sz="1800" b="1" i="1" dirty="0" err="1"/>
              <a:t>column_name</a:t>
            </a:r>
            <a:r>
              <a:rPr lang="en-US" sz="1800" b="1" i="1" dirty="0"/>
              <a:t>(s)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>FROM </a:t>
            </a:r>
            <a:r>
              <a:rPr lang="en-US" sz="1800" b="1" i="1" dirty="0" err="1"/>
              <a:t>table_name</a:t>
            </a:r>
            <a:r>
              <a:rPr lang="en-US" sz="1800" b="1" i="1" dirty="0"/>
              <a:t/>
            </a:r>
            <a:br>
              <a:rPr lang="en-US" sz="1800" b="1" i="1" dirty="0"/>
            </a:br>
            <a:r>
              <a:rPr lang="en-US" sz="1800" b="1" dirty="0"/>
              <a:t>WHERE </a:t>
            </a:r>
            <a:r>
              <a:rPr lang="en-US" sz="1800" b="1" i="1" dirty="0"/>
              <a:t>condition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>
                <a:solidFill>
                  <a:srgbClr val="FF0000"/>
                </a:solidFill>
              </a:rPr>
              <a:t>LIMIT</a:t>
            </a:r>
            <a:r>
              <a:rPr lang="en-US" sz="1800" b="1" dirty="0"/>
              <a:t> </a:t>
            </a:r>
            <a:r>
              <a:rPr lang="en-US" sz="1800" b="1" i="1" dirty="0"/>
              <a:t>number</a:t>
            </a:r>
            <a:r>
              <a:rPr lang="en-US" sz="1800" b="1" dirty="0"/>
              <a:t>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3399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 – Cláusula LIMIT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/>
              <a:t>SELECT * FROM Customers</a:t>
            </a:r>
            <a:br>
              <a:rPr lang="en-US" sz="1800" b="1" dirty="0"/>
            </a:br>
            <a:r>
              <a:rPr lang="en-US" sz="1800" b="1" dirty="0">
                <a:solidFill>
                  <a:srgbClr val="FF0000"/>
                </a:solidFill>
              </a:rPr>
              <a:t>WHERE</a:t>
            </a:r>
            <a:r>
              <a:rPr lang="en-US" sz="1800" b="1" dirty="0"/>
              <a:t> Country='Germany'</a:t>
            </a:r>
            <a:br>
              <a:rPr lang="en-US" sz="1800" b="1" dirty="0"/>
            </a:br>
            <a:r>
              <a:rPr lang="en-US" sz="1800" b="1" dirty="0">
                <a:solidFill>
                  <a:srgbClr val="FF0000"/>
                </a:solidFill>
              </a:rPr>
              <a:t>LIMIT</a:t>
            </a:r>
            <a:r>
              <a:rPr lang="en-US" sz="1800" b="1" dirty="0"/>
              <a:t> 3</a:t>
            </a:r>
            <a:r>
              <a:rPr lang="en-US" sz="1800" b="1" dirty="0" smtClean="0"/>
              <a:t>;</a:t>
            </a:r>
          </a:p>
          <a:p>
            <a:endParaRPr lang="en-US" sz="1800" b="1" dirty="0"/>
          </a:p>
          <a:p>
            <a:r>
              <a:rPr lang="en-US" sz="1800" b="1" dirty="0" err="1" smtClean="0"/>
              <a:t>Vai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retornar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apenas</a:t>
            </a:r>
            <a:r>
              <a:rPr lang="en-US" sz="1800" b="1" dirty="0" smtClean="0"/>
              <a:t> 3 </a:t>
            </a:r>
            <a:r>
              <a:rPr lang="en-US" sz="1800" b="1" dirty="0" err="1" smtClean="0"/>
              <a:t>registros</a:t>
            </a:r>
            <a:r>
              <a:rPr lang="en-US" sz="1800" b="1" dirty="0" smtClean="0"/>
              <a:t> da </a:t>
            </a:r>
            <a:r>
              <a:rPr lang="en-US" sz="1800" b="1" dirty="0" err="1" smtClean="0"/>
              <a:t>tabela</a:t>
            </a:r>
            <a:r>
              <a:rPr lang="en-US" sz="1800" b="1" dirty="0" smtClean="0"/>
              <a:t> Customers, </a:t>
            </a:r>
            <a:r>
              <a:rPr lang="en-US" sz="1800" b="1" dirty="0" err="1" smtClean="0"/>
              <a:t>onde</a:t>
            </a:r>
            <a:r>
              <a:rPr lang="en-US" sz="1800" b="1" dirty="0" smtClean="0"/>
              <a:t> o </a:t>
            </a:r>
            <a:r>
              <a:rPr lang="en-US" sz="1800" b="1" dirty="0" err="1" smtClean="0"/>
              <a:t>atributo</a:t>
            </a:r>
            <a:r>
              <a:rPr lang="en-US" sz="1800" b="1" dirty="0" smtClean="0"/>
              <a:t> Country </a:t>
            </a:r>
            <a:r>
              <a:rPr lang="en-US" sz="1800" b="1" dirty="0" err="1" smtClean="0"/>
              <a:t>seja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igual</a:t>
            </a:r>
            <a:r>
              <a:rPr lang="en-US" sz="1800" b="1" dirty="0" smtClean="0"/>
              <a:t> a ‘Germany’.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122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 </a:t>
            </a:r>
            <a:r>
              <a:rPr lang="pt-BR" sz="1800" dirty="0"/>
              <a:t>O </a:t>
            </a:r>
            <a:r>
              <a:rPr lang="pt-BR" sz="1800" b="1" dirty="0"/>
              <a:t>comando SELECT</a:t>
            </a:r>
            <a:r>
              <a:rPr lang="pt-BR" sz="1800" dirty="0"/>
              <a:t> permite recuperar os dados de um objeto do banco de dados, como uma tabela, </a:t>
            </a:r>
            <a:r>
              <a:rPr lang="pt-BR" sz="1800" dirty="0" err="1"/>
              <a:t>view</a:t>
            </a:r>
            <a:r>
              <a:rPr lang="pt-BR" sz="1800" dirty="0"/>
              <a:t> e, em alguns casos, uma </a:t>
            </a:r>
            <a:r>
              <a:rPr lang="pt-BR" sz="1800" dirty="0" err="1"/>
              <a:t>stored</a:t>
            </a:r>
            <a:r>
              <a:rPr lang="pt-BR" sz="1800" dirty="0"/>
              <a:t> procedure (alguns bancos de dados permitem a criação de procedimentos que retornam valor). </a:t>
            </a:r>
            <a:endParaRPr lang="pt-BR" sz="1800" dirty="0" smtClean="0"/>
          </a:p>
          <a:p>
            <a:r>
              <a:rPr lang="pt-BR" sz="1800" dirty="0" smtClean="0"/>
              <a:t>A </a:t>
            </a:r>
            <a:r>
              <a:rPr lang="pt-BR" sz="1800" dirty="0"/>
              <a:t>sintaxe mais básica do comando é: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39" y="2488048"/>
            <a:ext cx="2911515" cy="14407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Select – </a:t>
            </a:r>
            <a:r>
              <a:rPr lang="pt-BR" dirty="0"/>
              <a:t>Funções MySQL COUNT</a:t>
            </a:r>
            <a:r>
              <a:rPr lang="pt-BR" dirty="0" smtClean="0"/>
              <a:t>( ), </a:t>
            </a:r>
            <a:r>
              <a:rPr lang="pt-BR" dirty="0"/>
              <a:t>AVG</a:t>
            </a:r>
            <a:r>
              <a:rPr lang="pt-BR" dirty="0" smtClean="0"/>
              <a:t>( ) </a:t>
            </a:r>
            <a:r>
              <a:rPr lang="pt-BR" dirty="0"/>
              <a:t>e SUM</a:t>
            </a:r>
            <a:r>
              <a:rPr lang="pt-BR" dirty="0" smtClean="0"/>
              <a:t>( )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COUNT - A </a:t>
            </a:r>
            <a:r>
              <a:rPr lang="pt-BR" sz="1800" dirty="0"/>
              <a:t>função COUNT</a:t>
            </a:r>
            <a:r>
              <a:rPr lang="pt-BR" sz="1800" dirty="0" smtClean="0"/>
              <a:t>( ) </a:t>
            </a:r>
            <a:r>
              <a:rPr lang="pt-BR" sz="1800" dirty="0"/>
              <a:t>retorna o número de linhas que corresponde a um critério </a:t>
            </a:r>
            <a:r>
              <a:rPr lang="pt-BR" sz="1800" dirty="0" smtClean="0"/>
              <a:t>especificado.</a:t>
            </a:r>
            <a:endParaRPr lang="pt-BR" sz="1800" b="1" dirty="0" smtClean="0"/>
          </a:p>
          <a:p>
            <a:r>
              <a:rPr lang="en-US" sz="1800" b="1" dirty="0"/>
              <a:t>SELECT </a:t>
            </a:r>
            <a:r>
              <a:rPr lang="en-US" sz="1800" b="1" dirty="0">
                <a:solidFill>
                  <a:srgbClr val="FF0000"/>
                </a:solidFill>
              </a:rPr>
              <a:t>COUNT</a:t>
            </a:r>
            <a:r>
              <a:rPr lang="en-US" sz="1800" b="1" dirty="0"/>
              <a:t>(</a:t>
            </a:r>
            <a:r>
              <a:rPr lang="en-US" sz="1800" b="1" i="1" dirty="0" err="1"/>
              <a:t>column_name</a:t>
            </a:r>
            <a:r>
              <a:rPr lang="en-US" sz="1800" b="1" dirty="0"/>
              <a:t>)</a:t>
            </a:r>
            <a:br>
              <a:rPr lang="en-US" sz="1800" b="1" dirty="0"/>
            </a:br>
            <a:r>
              <a:rPr lang="en-US" sz="1800" b="1" dirty="0"/>
              <a:t>FROM </a:t>
            </a:r>
            <a:r>
              <a:rPr lang="en-US" sz="1800" b="1" i="1" dirty="0" err="1"/>
              <a:t>table_name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>
                <a:solidFill>
                  <a:srgbClr val="FF0000"/>
                </a:solidFill>
              </a:rPr>
              <a:t>WHERE</a:t>
            </a:r>
            <a:r>
              <a:rPr lang="en-US" sz="1800" b="1" dirty="0"/>
              <a:t> </a:t>
            </a:r>
            <a:r>
              <a:rPr lang="en-US" sz="1800" b="1" i="1" dirty="0"/>
              <a:t>condition</a:t>
            </a:r>
            <a:r>
              <a:rPr lang="en-US" sz="1800" b="1" dirty="0" smtClean="0"/>
              <a:t>;</a:t>
            </a:r>
          </a:p>
          <a:p>
            <a:endParaRPr lang="pt-BR" sz="1800" b="1" dirty="0" smtClean="0"/>
          </a:p>
          <a:p>
            <a:r>
              <a:rPr lang="pt-BR" sz="1800" b="1" dirty="0" smtClean="0"/>
              <a:t>SELECT</a:t>
            </a:r>
            <a:r>
              <a:rPr lang="pt-BR" sz="1800" b="1" dirty="0"/>
              <a:t> </a:t>
            </a:r>
            <a:r>
              <a:rPr lang="pt-BR" sz="1800" b="1" dirty="0">
                <a:solidFill>
                  <a:srgbClr val="FF0000"/>
                </a:solidFill>
              </a:rPr>
              <a:t>COUNT</a:t>
            </a:r>
            <a:r>
              <a:rPr lang="pt-BR" sz="1800" b="1" dirty="0"/>
              <a:t>(</a:t>
            </a:r>
            <a:r>
              <a:rPr lang="pt-BR" sz="1800" b="1" dirty="0" err="1"/>
              <a:t>ProductID</a:t>
            </a:r>
            <a:r>
              <a:rPr lang="pt-BR" sz="1800" b="1" dirty="0"/>
              <a:t>)</a:t>
            </a:r>
            <a:br>
              <a:rPr lang="pt-BR" sz="1800" b="1" dirty="0"/>
            </a:br>
            <a:r>
              <a:rPr lang="pt-BR" sz="1800" b="1" dirty="0"/>
              <a:t>FROM </a:t>
            </a:r>
            <a:r>
              <a:rPr lang="pt-BR" sz="1800" b="1" dirty="0" err="1"/>
              <a:t>Products</a:t>
            </a:r>
            <a:r>
              <a:rPr lang="pt-BR" sz="1800" b="1" dirty="0"/>
              <a:t>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125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Select – </a:t>
            </a:r>
            <a:r>
              <a:rPr lang="pt-BR" dirty="0"/>
              <a:t>Funções MySQL COUNT</a:t>
            </a:r>
            <a:r>
              <a:rPr lang="pt-BR" dirty="0" smtClean="0"/>
              <a:t>( ), </a:t>
            </a:r>
            <a:r>
              <a:rPr lang="pt-BR" dirty="0"/>
              <a:t>AVG</a:t>
            </a:r>
            <a:r>
              <a:rPr lang="pt-BR" dirty="0" smtClean="0"/>
              <a:t>( ) </a:t>
            </a:r>
            <a:r>
              <a:rPr lang="pt-BR" dirty="0"/>
              <a:t>e SUM</a:t>
            </a:r>
            <a:r>
              <a:rPr lang="pt-BR" dirty="0" smtClean="0"/>
              <a:t>( )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A função AVG</a:t>
            </a:r>
            <a:r>
              <a:rPr lang="pt-PT" sz="1800" dirty="0" smtClean="0"/>
              <a:t>( ) </a:t>
            </a:r>
            <a:r>
              <a:rPr lang="pt-PT" sz="1800" dirty="0"/>
              <a:t>retorna o valor médio de uma coluna numérica</a:t>
            </a:r>
            <a:r>
              <a:rPr lang="pt-PT" sz="1800" dirty="0" smtClean="0"/>
              <a:t>.</a:t>
            </a:r>
          </a:p>
          <a:p>
            <a:endParaRPr lang="pt-PT" sz="1800" b="1" dirty="0"/>
          </a:p>
          <a:p>
            <a:r>
              <a:rPr lang="en-US" sz="1800" b="1" dirty="0"/>
              <a:t>SELECT </a:t>
            </a:r>
            <a:r>
              <a:rPr lang="en-US" sz="1800" b="1" dirty="0">
                <a:solidFill>
                  <a:srgbClr val="FF0000"/>
                </a:solidFill>
              </a:rPr>
              <a:t>AVG</a:t>
            </a:r>
            <a:r>
              <a:rPr lang="en-US" sz="1800" b="1" dirty="0"/>
              <a:t>(</a:t>
            </a:r>
            <a:r>
              <a:rPr lang="en-US" sz="1800" b="1" i="1" dirty="0" err="1"/>
              <a:t>column_name</a:t>
            </a:r>
            <a:r>
              <a:rPr lang="en-US" sz="1800" b="1" dirty="0"/>
              <a:t>)</a:t>
            </a:r>
            <a:br>
              <a:rPr lang="en-US" sz="1800" b="1" dirty="0"/>
            </a:br>
            <a:r>
              <a:rPr lang="en-US" sz="1800" b="1" dirty="0"/>
              <a:t>FROM </a:t>
            </a:r>
            <a:r>
              <a:rPr lang="en-US" sz="1800" b="1" i="1" dirty="0" err="1"/>
              <a:t>table_name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>WHERE </a:t>
            </a:r>
            <a:r>
              <a:rPr lang="en-US" sz="1800" b="1" i="1" dirty="0"/>
              <a:t>condition</a:t>
            </a:r>
            <a:r>
              <a:rPr lang="en-US" sz="1800" b="1" dirty="0" smtClean="0"/>
              <a:t>;</a:t>
            </a:r>
          </a:p>
          <a:p>
            <a:endParaRPr lang="en-US" sz="1800" b="1" dirty="0"/>
          </a:p>
          <a:p>
            <a:r>
              <a:rPr lang="pt-BR" sz="1800" b="1" dirty="0"/>
              <a:t>SELECT </a:t>
            </a:r>
            <a:r>
              <a:rPr lang="pt-BR" sz="1800" b="1" dirty="0">
                <a:solidFill>
                  <a:srgbClr val="FF0000"/>
                </a:solidFill>
              </a:rPr>
              <a:t>AVG(</a:t>
            </a:r>
            <a:r>
              <a:rPr lang="pt-BR" sz="1800" b="1" dirty="0" err="1">
                <a:solidFill>
                  <a:srgbClr val="FF0000"/>
                </a:solidFill>
              </a:rPr>
              <a:t>Price</a:t>
            </a:r>
            <a:r>
              <a:rPr lang="pt-BR" sz="1800" b="1" dirty="0"/>
              <a:t>)</a:t>
            </a:r>
            <a:br>
              <a:rPr lang="pt-BR" sz="1800" b="1" dirty="0"/>
            </a:br>
            <a:r>
              <a:rPr lang="pt-BR" sz="1800" b="1" dirty="0"/>
              <a:t>FROM </a:t>
            </a:r>
            <a:r>
              <a:rPr lang="pt-BR" sz="1800" b="1" dirty="0" err="1"/>
              <a:t>Products</a:t>
            </a:r>
            <a:r>
              <a:rPr lang="pt-BR" sz="1800" b="1" dirty="0"/>
              <a:t>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192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Select – </a:t>
            </a:r>
            <a:r>
              <a:rPr lang="pt-BR" dirty="0"/>
              <a:t>Funções MySQL COUNT</a:t>
            </a:r>
            <a:r>
              <a:rPr lang="pt-BR" dirty="0" smtClean="0"/>
              <a:t>( ), </a:t>
            </a:r>
            <a:r>
              <a:rPr lang="pt-BR" dirty="0"/>
              <a:t>AVG</a:t>
            </a:r>
            <a:r>
              <a:rPr lang="pt-BR" dirty="0" smtClean="0"/>
              <a:t>( ) </a:t>
            </a:r>
            <a:r>
              <a:rPr lang="pt-BR" dirty="0"/>
              <a:t>e SUM</a:t>
            </a:r>
            <a:r>
              <a:rPr lang="pt-BR" dirty="0" smtClean="0"/>
              <a:t>( )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A função </a:t>
            </a:r>
            <a:r>
              <a:rPr lang="pt-PT" sz="1800" dirty="0" smtClean="0"/>
              <a:t>SUM( ) </a:t>
            </a:r>
            <a:r>
              <a:rPr lang="pt-PT" sz="1800" dirty="0"/>
              <a:t>retorna </a:t>
            </a:r>
            <a:r>
              <a:rPr lang="pt-PT" sz="1800" dirty="0" smtClean="0"/>
              <a:t>a soma de uma </a:t>
            </a:r>
            <a:r>
              <a:rPr lang="pt-PT" sz="1800" dirty="0"/>
              <a:t>coluna numérica</a:t>
            </a:r>
            <a:r>
              <a:rPr lang="pt-PT" sz="1800" dirty="0" smtClean="0"/>
              <a:t>.</a:t>
            </a:r>
          </a:p>
          <a:p>
            <a:endParaRPr lang="pt-PT" sz="1800" b="1" dirty="0"/>
          </a:p>
          <a:p>
            <a:r>
              <a:rPr lang="en-US" sz="1800" b="1" dirty="0"/>
              <a:t>SELECT </a:t>
            </a:r>
            <a:r>
              <a:rPr lang="en-US" sz="1800" b="1" dirty="0" smtClean="0">
                <a:solidFill>
                  <a:srgbClr val="FF0000"/>
                </a:solidFill>
              </a:rPr>
              <a:t>SUM</a:t>
            </a:r>
            <a:r>
              <a:rPr lang="en-US" sz="1800" b="1" dirty="0" smtClean="0"/>
              <a:t>(</a:t>
            </a:r>
            <a:r>
              <a:rPr lang="en-US" sz="1800" b="1" i="1" dirty="0" err="1" smtClean="0"/>
              <a:t>column_name</a:t>
            </a:r>
            <a:r>
              <a:rPr lang="en-US" sz="1800" b="1" dirty="0"/>
              <a:t>)</a:t>
            </a:r>
            <a:br>
              <a:rPr lang="en-US" sz="1800" b="1" dirty="0"/>
            </a:br>
            <a:r>
              <a:rPr lang="en-US" sz="1800" b="1" dirty="0"/>
              <a:t>FROM </a:t>
            </a:r>
            <a:r>
              <a:rPr lang="en-US" sz="1800" b="1" i="1" dirty="0" err="1"/>
              <a:t>table_name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>WHERE </a:t>
            </a:r>
            <a:r>
              <a:rPr lang="en-US" sz="1800" b="1" i="1" dirty="0"/>
              <a:t>condition</a:t>
            </a:r>
            <a:r>
              <a:rPr lang="en-US" sz="1800" b="1" dirty="0" smtClean="0"/>
              <a:t>;</a:t>
            </a:r>
          </a:p>
          <a:p>
            <a:endParaRPr lang="en-US" sz="1800" b="1" dirty="0"/>
          </a:p>
          <a:p>
            <a:r>
              <a:rPr lang="pt-BR" sz="1800" b="1" dirty="0"/>
              <a:t>SELECT </a:t>
            </a:r>
            <a:r>
              <a:rPr lang="pt-BR" sz="1800" b="1" dirty="0" smtClean="0">
                <a:solidFill>
                  <a:srgbClr val="FF0000"/>
                </a:solidFill>
              </a:rPr>
              <a:t>SUM</a:t>
            </a:r>
            <a:r>
              <a:rPr lang="pt-BR" sz="1800" b="1" dirty="0" smtClean="0"/>
              <a:t>(</a:t>
            </a:r>
            <a:r>
              <a:rPr lang="pt-BR" sz="1800" b="1" dirty="0" err="1" smtClean="0"/>
              <a:t>Price</a:t>
            </a:r>
            <a:r>
              <a:rPr lang="pt-BR" sz="1800" b="1" dirty="0"/>
              <a:t>)</a:t>
            </a:r>
            <a:br>
              <a:rPr lang="pt-BR" sz="1800" b="1" dirty="0"/>
            </a:br>
            <a:r>
              <a:rPr lang="pt-BR" sz="1800" b="1" dirty="0"/>
              <a:t>FROM </a:t>
            </a:r>
            <a:r>
              <a:rPr lang="pt-BR" sz="1800" b="1" dirty="0" err="1"/>
              <a:t>Products</a:t>
            </a:r>
            <a:r>
              <a:rPr lang="pt-BR" sz="1800" b="1" dirty="0"/>
              <a:t>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043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Select – </a:t>
            </a:r>
            <a:r>
              <a:rPr lang="pt-BR" dirty="0" smtClean="0"/>
              <a:t>Função IN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 smtClean="0"/>
              <a:t>O </a:t>
            </a:r>
            <a:r>
              <a:rPr lang="pt-PT" sz="1800" dirty="0"/>
              <a:t>operador IN permite especificar vários valores em uma cláusula WHERE. </a:t>
            </a:r>
            <a:endParaRPr lang="pt-PT" sz="1800" dirty="0" smtClean="0"/>
          </a:p>
          <a:p>
            <a:r>
              <a:rPr lang="pt-PT" sz="1800" dirty="0" smtClean="0"/>
              <a:t>O </a:t>
            </a:r>
            <a:r>
              <a:rPr lang="pt-PT" sz="1800" dirty="0"/>
              <a:t>operador IN é um atalho para várias condições OR</a:t>
            </a:r>
            <a:r>
              <a:rPr lang="pt-PT" sz="1800" dirty="0" smtClean="0"/>
              <a:t>.</a:t>
            </a:r>
          </a:p>
          <a:p>
            <a:endParaRPr lang="pt-PT" sz="1800" dirty="0" smtClean="0"/>
          </a:p>
          <a:p>
            <a:r>
              <a:rPr lang="en-US" sz="1800" b="1" dirty="0"/>
              <a:t>SELECT </a:t>
            </a:r>
            <a:r>
              <a:rPr lang="en-US" sz="1800" b="1" i="1" dirty="0" err="1"/>
              <a:t>column_name</a:t>
            </a:r>
            <a:r>
              <a:rPr lang="en-US" sz="1800" b="1" i="1" dirty="0"/>
              <a:t>(s)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>FROM </a:t>
            </a:r>
            <a:r>
              <a:rPr lang="en-US" sz="1800" b="1" i="1" dirty="0" err="1"/>
              <a:t>table_name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>WHERE </a:t>
            </a:r>
            <a:r>
              <a:rPr lang="en-US" sz="1800" b="1" i="1" dirty="0" err="1"/>
              <a:t>column_name</a:t>
            </a:r>
            <a:r>
              <a:rPr lang="en-US" sz="1800" b="1" dirty="0"/>
              <a:t> </a:t>
            </a:r>
            <a:r>
              <a:rPr lang="en-US" sz="1800" b="1" dirty="0">
                <a:solidFill>
                  <a:srgbClr val="FF0000"/>
                </a:solidFill>
              </a:rPr>
              <a:t>IN</a:t>
            </a:r>
            <a:r>
              <a:rPr lang="en-US" sz="1800" b="1" dirty="0"/>
              <a:t> (</a:t>
            </a:r>
            <a:r>
              <a:rPr lang="en-US" sz="1800" b="1" i="1" dirty="0"/>
              <a:t>value1</a:t>
            </a:r>
            <a:r>
              <a:rPr lang="en-US" sz="1800" b="1" dirty="0"/>
              <a:t>,</a:t>
            </a:r>
            <a:r>
              <a:rPr lang="en-US" sz="1800" b="1" i="1" dirty="0"/>
              <a:t> value2</a:t>
            </a:r>
            <a:r>
              <a:rPr lang="en-US" sz="1800" b="1" dirty="0"/>
              <a:t>, ...);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160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Select – </a:t>
            </a:r>
            <a:r>
              <a:rPr lang="pt-BR" dirty="0" smtClean="0"/>
              <a:t>Função IN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/>
              <a:t>SELECT * FROM Customers</a:t>
            </a:r>
            <a:br>
              <a:rPr lang="en-US" sz="1800" b="1" dirty="0"/>
            </a:br>
            <a:r>
              <a:rPr lang="en-US" sz="1800" b="1" dirty="0"/>
              <a:t>WHERE Country </a:t>
            </a:r>
            <a:r>
              <a:rPr lang="en-US" sz="1800" b="1" dirty="0">
                <a:solidFill>
                  <a:srgbClr val="FF0000"/>
                </a:solidFill>
              </a:rPr>
              <a:t>IN</a:t>
            </a:r>
            <a:r>
              <a:rPr lang="en-US" sz="1800" b="1" dirty="0"/>
              <a:t> ('Germany', 'France', 'UK</a:t>
            </a:r>
            <a:r>
              <a:rPr lang="en-US" sz="1800" b="1" dirty="0" smtClean="0"/>
              <a:t>');</a:t>
            </a:r>
          </a:p>
          <a:p>
            <a:endParaRPr lang="en-US" sz="1800" b="1" dirty="0"/>
          </a:p>
          <a:p>
            <a:r>
              <a:rPr lang="en-US" sz="1800" b="1" dirty="0"/>
              <a:t>SELECT * FROM Customers</a:t>
            </a:r>
            <a:br>
              <a:rPr lang="en-US" sz="1800" b="1" dirty="0"/>
            </a:br>
            <a:r>
              <a:rPr lang="en-US" sz="1800" b="1" dirty="0"/>
              <a:t>WHERE Country </a:t>
            </a:r>
            <a:r>
              <a:rPr lang="en-US" sz="1800" b="1" dirty="0">
                <a:solidFill>
                  <a:srgbClr val="FF0000"/>
                </a:solidFill>
              </a:rPr>
              <a:t>NOT IN</a:t>
            </a:r>
            <a:r>
              <a:rPr lang="en-US" sz="1800" b="1" dirty="0"/>
              <a:t> ('Germany', 'France', 'UK');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170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Select – </a:t>
            </a:r>
            <a:r>
              <a:rPr lang="pt-BR" dirty="0" smtClean="0"/>
              <a:t>Função BETWEEN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75206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 smtClean="0"/>
              <a:t>O </a:t>
            </a:r>
            <a:r>
              <a:rPr lang="pt-PT" sz="1800" dirty="0"/>
              <a:t>operador BETWEEN seleciona valores dentro de um determinado intervalo. </a:t>
            </a:r>
            <a:endParaRPr lang="pt-PT" sz="1800" dirty="0" smtClean="0"/>
          </a:p>
          <a:p>
            <a:r>
              <a:rPr lang="pt-PT" sz="1800" dirty="0" smtClean="0"/>
              <a:t>Os </a:t>
            </a:r>
            <a:r>
              <a:rPr lang="pt-PT" sz="1800" dirty="0"/>
              <a:t>valores podem ser números, texto ou datas. O operador BETWEEN é inclusivo: os valores inicial e final são incluídos</a:t>
            </a:r>
            <a:r>
              <a:rPr lang="pt-PT" sz="1800" dirty="0" smtClean="0"/>
              <a:t>.</a:t>
            </a:r>
          </a:p>
          <a:p>
            <a:r>
              <a:rPr lang="en-US" sz="1800" b="1" dirty="0"/>
              <a:t>SELECT </a:t>
            </a:r>
            <a:r>
              <a:rPr lang="en-US" sz="1800" b="1" i="1" dirty="0" err="1"/>
              <a:t>column_name</a:t>
            </a:r>
            <a:r>
              <a:rPr lang="en-US" sz="1800" b="1" i="1" dirty="0"/>
              <a:t>(s)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>FROM </a:t>
            </a:r>
            <a:r>
              <a:rPr lang="en-US" sz="1800" b="1" i="1" dirty="0" err="1"/>
              <a:t>table_name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>WHERE </a:t>
            </a:r>
            <a:r>
              <a:rPr lang="en-US" sz="1800" b="1" i="1" dirty="0" err="1"/>
              <a:t>column_name</a:t>
            </a:r>
            <a:r>
              <a:rPr lang="en-US" sz="1800" b="1" i="1" dirty="0"/>
              <a:t> </a:t>
            </a:r>
            <a:r>
              <a:rPr lang="en-US" sz="1800" b="1" dirty="0">
                <a:solidFill>
                  <a:srgbClr val="FF0000"/>
                </a:solidFill>
              </a:rPr>
              <a:t>BETWEEN</a:t>
            </a:r>
            <a:r>
              <a:rPr lang="en-US" sz="1800" b="1" dirty="0"/>
              <a:t> </a:t>
            </a:r>
            <a:r>
              <a:rPr lang="en-US" sz="1800" b="1" i="1" dirty="0"/>
              <a:t>value1</a:t>
            </a:r>
            <a:r>
              <a:rPr lang="en-US" sz="1800" b="1" dirty="0"/>
              <a:t> </a:t>
            </a:r>
            <a:r>
              <a:rPr lang="en-US" sz="1800" b="1" dirty="0">
                <a:solidFill>
                  <a:srgbClr val="FF0000"/>
                </a:solidFill>
              </a:rPr>
              <a:t>AND</a:t>
            </a:r>
            <a:r>
              <a:rPr lang="en-US" sz="1800" b="1" dirty="0"/>
              <a:t> </a:t>
            </a:r>
            <a:r>
              <a:rPr lang="en-US" sz="1800" b="1" i="1" dirty="0"/>
              <a:t>value2;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171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Select – </a:t>
            </a:r>
            <a:r>
              <a:rPr lang="pt-BR" dirty="0" smtClean="0"/>
              <a:t>Função BETWEEN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/>
              <a:t>SELECT * FROM Products</a:t>
            </a:r>
            <a:br>
              <a:rPr lang="en-US" sz="1800" b="1" dirty="0"/>
            </a:br>
            <a:r>
              <a:rPr lang="en-US" sz="1800" b="1" dirty="0"/>
              <a:t>WHERE Price </a:t>
            </a:r>
            <a:r>
              <a:rPr lang="en-US" sz="1800" b="1" dirty="0">
                <a:solidFill>
                  <a:srgbClr val="FF0000"/>
                </a:solidFill>
              </a:rPr>
              <a:t>BETWEEN</a:t>
            </a:r>
            <a:r>
              <a:rPr lang="en-US" sz="1800" b="1" dirty="0"/>
              <a:t> 10 </a:t>
            </a:r>
            <a:r>
              <a:rPr lang="en-US" sz="1800" b="1" dirty="0">
                <a:solidFill>
                  <a:srgbClr val="FF0000"/>
                </a:solidFill>
              </a:rPr>
              <a:t>AND</a:t>
            </a:r>
            <a:r>
              <a:rPr lang="en-US" sz="1800" b="1" dirty="0"/>
              <a:t> 20;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8791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Select – </a:t>
            </a:r>
            <a:r>
              <a:rPr lang="pt-BR" dirty="0" smtClean="0"/>
              <a:t>Operador LIKE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 smtClean="0"/>
              <a:t>O </a:t>
            </a:r>
            <a:r>
              <a:rPr lang="pt-PT" sz="1800" dirty="0"/>
              <a:t>operador LIKE é usado em uma cláusula WHERE para pesquisar um padrão especificado em uma coluna</a:t>
            </a:r>
            <a:r>
              <a:rPr lang="pt-PT" sz="1800" dirty="0" smtClean="0"/>
              <a:t>.</a:t>
            </a:r>
          </a:p>
          <a:p>
            <a:r>
              <a:rPr lang="pt-PT" sz="1800" dirty="0" smtClean="0"/>
              <a:t> </a:t>
            </a:r>
            <a:r>
              <a:rPr lang="pt-PT" sz="1800" dirty="0"/>
              <a:t>Existem dois curingas frequentemente usados ​​em conjunto com o operador LIKE: O sinal de porcentagem (</a:t>
            </a:r>
            <a:r>
              <a:rPr lang="pt-PT" sz="1800" dirty="0">
                <a:solidFill>
                  <a:srgbClr val="FF0000"/>
                </a:solidFill>
              </a:rPr>
              <a:t>%</a:t>
            </a:r>
            <a:r>
              <a:rPr lang="pt-PT" sz="1800" dirty="0"/>
              <a:t>) representa zero, um ou vários caracteres </a:t>
            </a:r>
            <a:endParaRPr lang="pt-PT" sz="1800" dirty="0" smtClean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811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Select – </a:t>
            </a:r>
            <a:r>
              <a:rPr lang="pt-BR" dirty="0" smtClean="0"/>
              <a:t>Operador LIKE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O sinal de sublinhado (_) representa um único </a:t>
            </a:r>
            <a:r>
              <a:rPr lang="pt-PT" sz="1800" dirty="0" smtClean="0"/>
              <a:t>caractere.</a:t>
            </a:r>
          </a:p>
          <a:p>
            <a:r>
              <a:rPr lang="pt-PT" sz="1800" dirty="0" smtClean="0"/>
              <a:t>O </a:t>
            </a:r>
            <a:r>
              <a:rPr lang="pt-PT" sz="1800" dirty="0"/>
              <a:t>sinal de porcentagem e o sublinhado também podem ser usados ​​em </a:t>
            </a:r>
            <a:r>
              <a:rPr lang="pt-PT" sz="1800" dirty="0" smtClean="0"/>
              <a:t>combinaçõe</a:t>
            </a:r>
          </a:p>
          <a:p>
            <a:r>
              <a:rPr lang="en-US" sz="1800" b="1" dirty="0"/>
              <a:t>SELECT * FROM Customers</a:t>
            </a:r>
            <a:br>
              <a:rPr lang="en-US" sz="1800" b="1" dirty="0"/>
            </a:br>
            <a:r>
              <a:rPr lang="en-US" sz="1800" b="1" dirty="0"/>
              <a:t>WHERE </a:t>
            </a:r>
            <a:r>
              <a:rPr lang="en-US" sz="1800" b="1" dirty="0" err="1"/>
              <a:t>CustomerName</a:t>
            </a:r>
            <a:r>
              <a:rPr lang="en-US" sz="1800" b="1" dirty="0"/>
              <a:t> </a:t>
            </a:r>
            <a:r>
              <a:rPr lang="en-US" sz="1800" b="1" dirty="0" smtClean="0"/>
              <a:t>LIKE       </a:t>
            </a:r>
            <a:r>
              <a:rPr lang="en-US" sz="1800" b="1" dirty="0"/>
              <a:t> </a:t>
            </a:r>
            <a:r>
              <a:rPr lang="en-US" sz="1800" b="1" dirty="0">
                <a:solidFill>
                  <a:srgbClr val="FF0000"/>
                </a:solidFill>
              </a:rPr>
              <a:t>'a</a:t>
            </a:r>
            <a:r>
              <a:rPr lang="en-US" sz="1800" b="1" dirty="0" smtClean="0">
                <a:solidFill>
                  <a:srgbClr val="FF0000"/>
                </a:solidFill>
              </a:rPr>
              <a:t>%</a:t>
            </a:r>
            <a:r>
              <a:rPr lang="en-US" sz="1800" b="1" dirty="0" smtClean="0"/>
              <a:t>';</a:t>
            </a:r>
          </a:p>
          <a:p>
            <a:r>
              <a:rPr lang="pt-PT" sz="1800" i="1" dirty="0" smtClean="0"/>
              <a:t>A </a:t>
            </a:r>
            <a:r>
              <a:rPr lang="pt-PT" sz="1800" i="1" dirty="0"/>
              <a:t>seguinte instrução SQL seleciona todos os clientes com um CustomerName começando com "a":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1623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Select – </a:t>
            </a:r>
            <a:r>
              <a:rPr lang="pt-BR" dirty="0" smtClean="0"/>
              <a:t>Operador LIKE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 smtClean="0"/>
              <a:t>SELECT</a:t>
            </a:r>
            <a:r>
              <a:rPr lang="en-US" sz="1800" b="1" dirty="0"/>
              <a:t> * FROM Customers</a:t>
            </a:r>
            <a:br>
              <a:rPr lang="en-US" sz="1800" b="1" dirty="0"/>
            </a:br>
            <a:r>
              <a:rPr lang="en-US" sz="1800" b="1" dirty="0"/>
              <a:t>WHERE </a:t>
            </a:r>
            <a:r>
              <a:rPr lang="en-US" sz="1800" b="1" dirty="0" err="1"/>
              <a:t>CustomerName</a:t>
            </a:r>
            <a:r>
              <a:rPr lang="en-US" sz="1800" b="1" dirty="0"/>
              <a:t> </a:t>
            </a:r>
            <a:r>
              <a:rPr lang="en-US" sz="1800" b="1" dirty="0" smtClean="0"/>
              <a:t>LIKE       </a:t>
            </a:r>
            <a:r>
              <a:rPr lang="en-US" sz="1800" b="1" dirty="0"/>
              <a:t> </a:t>
            </a:r>
            <a:r>
              <a:rPr lang="en-US" sz="1800" b="1" dirty="0" smtClean="0"/>
              <a:t>'</a:t>
            </a:r>
            <a:r>
              <a:rPr lang="en-US" sz="1800" b="1" dirty="0" smtClean="0">
                <a:solidFill>
                  <a:srgbClr val="FF0000"/>
                </a:solidFill>
              </a:rPr>
              <a:t>%a</a:t>
            </a:r>
            <a:r>
              <a:rPr lang="en-US" sz="1800" b="1" dirty="0" smtClean="0"/>
              <a:t>';</a:t>
            </a:r>
          </a:p>
          <a:p>
            <a:r>
              <a:rPr lang="pt-PT" sz="1800" i="1" dirty="0" smtClean="0"/>
              <a:t>A </a:t>
            </a:r>
            <a:r>
              <a:rPr lang="pt-PT" sz="1800" i="1" dirty="0"/>
              <a:t>seguinte instrução SQL seleciona todos os clientes com um CustomerName </a:t>
            </a:r>
            <a:r>
              <a:rPr lang="pt-PT" sz="1800" i="1" dirty="0" smtClean="0"/>
              <a:t>terminado com </a:t>
            </a:r>
            <a:r>
              <a:rPr lang="pt-PT" sz="1800" i="1" dirty="0"/>
              <a:t>"a":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357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Conceitos: Front-end e Back-end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3" y="1297050"/>
            <a:ext cx="3998945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SELECT &lt;</a:t>
            </a:r>
            <a:r>
              <a:rPr lang="pt-BR" sz="1800" dirty="0" err="1"/>
              <a:t>lista_de_campos</a:t>
            </a:r>
            <a:r>
              <a:rPr lang="pt-BR" sz="1800" dirty="0"/>
              <a:t>&gt; FROM &lt;</a:t>
            </a:r>
            <a:r>
              <a:rPr lang="pt-BR" sz="1800" dirty="0" err="1" smtClean="0"/>
              <a:t>nome_da_tabela</a:t>
            </a:r>
            <a:r>
              <a:rPr lang="pt-BR" sz="1800" dirty="0" smtClean="0"/>
              <a:t>&gt;&lt;/</a:t>
            </a:r>
            <a:r>
              <a:rPr lang="pt-BR" sz="1800" dirty="0" err="1"/>
              <a:t>lista_de_campos</a:t>
            </a:r>
            <a:r>
              <a:rPr lang="pt-BR" sz="1800" dirty="0" smtClean="0"/>
              <a:t>&gt;</a:t>
            </a:r>
          </a:p>
          <a:p>
            <a:pPr marL="69850" indent="0">
              <a:buNone/>
            </a:pPr>
            <a:endParaRPr lang="pt-BR" sz="1800" dirty="0" smtClean="0"/>
          </a:p>
          <a:p>
            <a:r>
              <a:rPr lang="pt-BR" sz="1800" dirty="0" smtClean="0"/>
              <a:t>Exemplo:</a:t>
            </a:r>
          </a:p>
          <a:p>
            <a:r>
              <a:rPr lang="pt-BR" sz="1800" dirty="0"/>
              <a:t>SELECT </a:t>
            </a:r>
            <a:r>
              <a:rPr lang="pt-BR" sz="1800" dirty="0" smtClean="0"/>
              <a:t>CODIGO </a:t>
            </a:r>
            <a:r>
              <a:rPr lang="pt-BR" sz="1800" dirty="0"/>
              <a:t>FROM CLIENTES </a:t>
            </a:r>
          </a:p>
          <a:p>
            <a:r>
              <a:rPr lang="pt-BR" sz="1800" dirty="0" smtClean="0"/>
              <a:t>SELECT </a:t>
            </a:r>
            <a:r>
              <a:rPr lang="pt-BR" sz="1800" dirty="0"/>
              <a:t>CODIGO, NOME FROM CLIENTES </a:t>
            </a:r>
            <a:endParaRPr lang="pt-BR" sz="1800" dirty="0" smtClean="0"/>
          </a:p>
          <a:p>
            <a:r>
              <a:rPr lang="pt-BR" sz="1800" dirty="0" smtClean="0"/>
              <a:t>SELECT </a:t>
            </a:r>
            <a:r>
              <a:rPr lang="pt-BR" sz="1800" dirty="0"/>
              <a:t>* FROM CLIENTES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44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Select – </a:t>
            </a:r>
            <a:r>
              <a:rPr lang="pt-BR" dirty="0" smtClean="0"/>
              <a:t>Operador LIKE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/>
              <a:t>SELECT * FROM Customers</a:t>
            </a:r>
            <a:br>
              <a:rPr lang="en-US" sz="1800" b="1" dirty="0"/>
            </a:br>
            <a:r>
              <a:rPr lang="en-US" sz="1800" b="1" dirty="0"/>
              <a:t>WHERE </a:t>
            </a:r>
            <a:r>
              <a:rPr lang="en-US" sz="1800" b="1" dirty="0" err="1"/>
              <a:t>CustomerName</a:t>
            </a:r>
            <a:r>
              <a:rPr lang="en-US" sz="1800" b="1" dirty="0"/>
              <a:t> LIKE</a:t>
            </a:r>
            <a:r>
              <a:rPr lang="en-US" sz="1800" b="1" dirty="0">
                <a:latin typeface="+mj-lt"/>
              </a:rPr>
              <a:t> </a:t>
            </a:r>
            <a:r>
              <a:rPr lang="en-US" sz="1800" b="1" dirty="0">
                <a:solidFill>
                  <a:srgbClr val="FF0000"/>
                </a:solidFill>
                <a:latin typeface="+mj-lt"/>
              </a:rPr>
              <a:t>'_r</a:t>
            </a:r>
            <a:r>
              <a:rPr lang="en-US" sz="1800" b="1" dirty="0" smtClean="0">
                <a:solidFill>
                  <a:srgbClr val="FF0000"/>
                </a:solidFill>
              </a:rPr>
              <a:t>%</a:t>
            </a:r>
            <a:r>
              <a:rPr lang="en-US" sz="1800" b="1" dirty="0" smtClean="0"/>
              <a:t>';</a:t>
            </a:r>
          </a:p>
          <a:p>
            <a:endParaRPr lang="pt-PT" sz="1800" i="1" dirty="0" smtClean="0"/>
          </a:p>
          <a:p>
            <a:r>
              <a:rPr lang="pt-PT" sz="1800" i="1" dirty="0" smtClean="0"/>
              <a:t>A </a:t>
            </a:r>
            <a:r>
              <a:rPr lang="pt-PT" sz="1800" i="1" dirty="0"/>
              <a:t>seguinte instrução SQL seleciona todos os clientes com um CustomerName que têm "r" na segunda posição: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2696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Select – </a:t>
            </a:r>
            <a:r>
              <a:rPr lang="pt-BR" dirty="0" smtClean="0"/>
              <a:t>Alias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Os aliases são usados ​​para dar a uma tabela ou coluna em uma tabela um nome temporário. </a:t>
            </a:r>
            <a:endParaRPr lang="pt-PT" sz="1800" dirty="0" smtClean="0"/>
          </a:p>
          <a:p>
            <a:r>
              <a:rPr lang="pt-PT" sz="1800" dirty="0" smtClean="0"/>
              <a:t>Os </a:t>
            </a:r>
            <a:r>
              <a:rPr lang="pt-PT" sz="1800" dirty="0"/>
              <a:t>aliases são frequentemente usados ​​para tornar os nomes das colunas mais legíveis. </a:t>
            </a:r>
            <a:endParaRPr lang="pt-PT" sz="1800" dirty="0" smtClean="0"/>
          </a:p>
          <a:p>
            <a:r>
              <a:rPr lang="pt-PT" sz="1800" dirty="0" smtClean="0"/>
              <a:t>Um </a:t>
            </a:r>
            <a:r>
              <a:rPr lang="pt-PT" sz="1800" dirty="0"/>
              <a:t>alias existe apenas durante essa consulta. </a:t>
            </a:r>
            <a:endParaRPr lang="pt-PT" sz="1800" dirty="0" smtClean="0"/>
          </a:p>
          <a:p>
            <a:r>
              <a:rPr lang="pt-PT" sz="1800" dirty="0" smtClean="0"/>
              <a:t>Um </a:t>
            </a:r>
            <a:r>
              <a:rPr lang="pt-PT" sz="1800" dirty="0"/>
              <a:t>alias é criado com a palavra-chave AS.</a:t>
            </a:r>
            <a:r>
              <a:rPr lang="pt-BR" sz="1800" b="1" dirty="0" smtClean="0"/>
              <a:t>...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9806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Select – </a:t>
            </a:r>
            <a:r>
              <a:rPr lang="pt-BR" dirty="0" smtClean="0"/>
              <a:t>Alias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06551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dirty="0"/>
              <a:t> AS </a:t>
            </a:r>
            <a:r>
              <a:rPr lang="en-US" sz="1800" i="1" dirty="0"/>
              <a:t>alias</a:t>
            </a:r>
            <a:r>
              <a:rPr lang="en-US" sz="1800" i="1" dirty="0" smtClean="0"/>
              <a:t>_</a:t>
            </a:r>
          </a:p>
          <a:p>
            <a:pPr marL="69850" indent="0">
              <a:buNone/>
            </a:pPr>
            <a:r>
              <a:rPr lang="en-US" sz="1800" i="1" dirty="0" smtClean="0"/>
              <a:t>Name </a:t>
            </a:r>
            <a:r>
              <a:rPr lang="en-US" sz="1800" dirty="0" smtClean="0"/>
              <a:t>FROM</a:t>
            </a:r>
            <a:r>
              <a:rPr lang="en-US" sz="1800" dirty="0"/>
              <a:t> </a:t>
            </a:r>
            <a:r>
              <a:rPr lang="en-US" sz="1800" i="1" dirty="0" err="1"/>
              <a:t>table_name</a:t>
            </a:r>
            <a:r>
              <a:rPr lang="en-US" sz="1800" i="1" dirty="0" smtClean="0"/>
              <a:t>;</a:t>
            </a:r>
          </a:p>
          <a:p>
            <a:pPr marL="69850" indent="0">
              <a:buNone/>
            </a:pPr>
            <a:endParaRPr lang="en-US" sz="1800" b="1" i="1" dirty="0"/>
          </a:p>
          <a:p>
            <a:r>
              <a:rPr lang="en-US" sz="1800" b="1" dirty="0"/>
              <a:t>SELECT </a:t>
            </a:r>
            <a:r>
              <a:rPr lang="en-US" sz="1800" b="1" dirty="0" err="1"/>
              <a:t>CustomerName</a:t>
            </a:r>
            <a:r>
              <a:rPr lang="en-US" sz="1800" b="1" dirty="0"/>
              <a:t> </a:t>
            </a:r>
            <a:r>
              <a:rPr lang="en-US" sz="1800" b="1" dirty="0">
                <a:solidFill>
                  <a:srgbClr val="FF0000"/>
                </a:solidFill>
              </a:rPr>
              <a:t>AS </a:t>
            </a:r>
            <a:r>
              <a:rPr lang="en-US" sz="1800" b="1" dirty="0" smtClean="0">
                <a:solidFill>
                  <a:srgbClr val="FF0000"/>
                </a:solidFill>
              </a:rPr>
              <a:t>C</a:t>
            </a:r>
            <a:r>
              <a:rPr lang="en-US" sz="1800" b="1" dirty="0" smtClean="0"/>
              <a:t> </a:t>
            </a:r>
            <a:r>
              <a:rPr lang="en-US" sz="1800" b="1" dirty="0" smtClean="0"/>
              <a:t>FROM</a:t>
            </a:r>
            <a:r>
              <a:rPr lang="en-US" sz="1800" b="1" dirty="0"/>
              <a:t> Customers;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027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Select – </a:t>
            </a:r>
            <a:r>
              <a:rPr lang="pt-BR" dirty="0" smtClean="0"/>
              <a:t>Outras Funções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dirty="0" err="1" smtClean="0"/>
              <a:t>Joins</a:t>
            </a:r>
            <a:endParaRPr lang="pt-BR" sz="1800" b="1" dirty="0" smtClean="0"/>
          </a:p>
          <a:p>
            <a:r>
              <a:rPr lang="pt-BR" sz="1800" b="1" dirty="0" smtClean="0"/>
              <a:t>INNER </a:t>
            </a:r>
            <a:r>
              <a:rPr lang="pt-BR" sz="1800" b="1" dirty="0" err="1" smtClean="0"/>
              <a:t>Joins</a:t>
            </a:r>
            <a:endParaRPr lang="pt-BR" sz="1800" b="1" dirty="0" smtClean="0"/>
          </a:p>
          <a:p>
            <a:r>
              <a:rPr lang="pt-BR" sz="1800" b="1" dirty="0" smtClean="0"/>
              <a:t>LEFT </a:t>
            </a:r>
            <a:r>
              <a:rPr lang="pt-BR" sz="1800" b="1" dirty="0" err="1" smtClean="0"/>
              <a:t>Joins</a:t>
            </a:r>
            <a:endParaRPr lang="pt-BR" sz="1800" b="1" dirty="0" smtClean="0"/>
          </a:p>
          <a:p>
            <a:r>
              <a:rPr lang="pt-BR" sz="1800" b="1" dirty="0" smtClean="0"/>
              <a:t>RIGHT </a:t>
            </a:r>
            <a:r>
              <a:rPr lang="pt-BR" sz="1800" b="1" dirty="0" err="1" smtClean="0"/>
              <a:t>Joins</a:t>
            </a:r>
            <a:endParaRPr lang="pt-BR" sz="1800" b="1" dirty="0" smtClean="0"/>
          </a:p>
          <a:p>
            <a:r>
              <a:rPr lang="pt-BR" sz="1800" b="1" dirty="0" smtClean="0"/>
              <a:t>...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1289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 caractere * representa todos os campos. </a:t>
            </a:r>
            <a:endParaRPr lang="pt-BR" sz="1800" dirty="0" smtClean="0"/>
          </a:p>
          <a:p>
            <a:r>
              <a:rPr lang="pt-BR" sz="1800" dirty="0" smtClean="0"/>
              <a:t>Apesar </a:t>
            </a:r>
            <a:r>
              <a:rPr lang="pt-BR" sz="1800" dirty="0"/>
              <a:t>de prático, este caractere não é muito utilizado, pois, para o </a:t>
            </a:r>
            <a:r>
              <a:rPr lang="pt-BR" sz="1800" b="1" dirty="0">
                <a:hlinkClick r:id="rId3" tooltip="Gerenciamento de Banco de Dados"/>
              </a:rPr>
              <a:t>SGBD</a:t>
            </a:r>
            <a:r>
              <a:rPr lang="pt-BR" sz="1800" dirty="0"/>
              <a:t> é mais rápido receber o comando com todos os campos explicitados. </a:t>
            </a:r>
            <a:endParaRPr lang="pt-BR" sz="1800" dirty="0" smtClean="0"/>
          </a:p>
          <a:p>
            <a:r>
              <a:rPr lang="pt-BR" sz="1800" dirty="0" smtClean="0"/>
              <a:t>O </a:t>
            </a:r>
            <a:r>
              <a:rPr lang="pt-BR" sz="1800" dirty="0"/>
              <a:t>uso do * obriga o servidor a consultar quais são os campos antes de efetuar a busca dos dados, criando mais um passo no processo.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586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 Distinct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 smtClean="0"/>
              <a:t>A </a:t>
            </a:r>
            <a:r>
              <a:rPr lang="pt-PT" sz="1800" dirty="0"/>
              <a:t>instrução </a:t>
            </a:r>
            <a:r>
              <a:rPr lang="pt-PT" sz="1800" b="1" dirty="0"/>
              <a:t>SELECT DISTINCT </a:t>
            </a:r>
            <a:r>
              <a:rPr lang="pt-PT" sz="1800" dirty="0"/>
              <a:t>é usada para retornar apenas valores distintos (diferentes). </a:t>
            </a:r>
            <a:endParaRPr lang="pt-PT" sz="1800" dirty="0" smtClean="0"/>
          </a:p>
          <a:p>
            <a:r>
              <a:rPr lang="pt-PT" sz="1800" dirty="0" smtClean="0"/>
              <a:t>Dentro </a:t>
            </a:r>
            <a:r>
              <a:rPr lang="pt-PT" sz="1800" dirty="0"/>
              <a:t>de uma tabela, uma coluna geralmente contém muitos valores duplicados; e às vezes você só quer listar os valores diferentes (distintos</a:t>
            </a:r>
            <a:r>
              <a:rPr lang="pt-PT" sz="1800" dirty="0" smtClean="0"/>
              <a:t>).</a:t>
            </a:r>
          </a:p>
          <a:p>
            <a:r>
              <a:rPr lang="en-US" sz="1800" dirty="0"/>
              <a:t>SELECT </a:t>
            </a:r>
            <a:r>
              <a:rPr lang="en-US" sz="1800" dirty="0">
                <a:solidFill>
                  <a:srgbClr val="FF0000"/>
                </a:solidFill>
              </a:rPr>
              <a:t>DISTINCT</a:t>
            </a:r>
            <a:r>
              <a:rPr lang="en-US" sz="1800" dirty="0"/>
              <a:t> </a:t>
            </a:r>
            <a:r>
              <a:rPr lang="en-US" sz="1800" i="1" dirty="0" smtClean="0"/>
              <a:t>column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>;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819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 + Where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 smtClean="0"/>
              <a:t>A </a:t>
            </a:r>
            <a:r>
              <a:rPr lang="pt-PT" sz="1800" dirty="0"/>
              <a:t>cláusula WHERE é usada para filtrar registros. </a:t>
            </a:r>
            <a:endParaRPr lang="pt-PT" sz="1800" dirty="0" smtClean="0"/>
          </a:p>
          <a:p>
            <a:r>
              <a:rPr lang="pt-PT" sz="1800" dirty="0" smtClean="0"/>
              <a:t>Ela </a:t>
            </a:r>
            <a:r>
              <a:rPr lang="pt-PT" sz="1800" dirty="0"/>
              <a:t>é usado para extrair apenas os registros que atendem a uma condição especificada</a:t>
            </a:r>
            <a:r>
              <a:rPr lang="pt-PT" sz="1800" dirty="0" smtClean="0"/>
              <a:t>.</a:t>
            </a:r>
            <a:endParaRPr lang="pt-PT" sz="1800" b="1" dirty="0" smtClean="0"/>
          </a:p>
          <a:p>
            <a:r>
              <a:rPr lang="en-US" sz="1800" dirty="0"/>
              <a:t>SELECT </a:t>
            </a:r>
            <a:r>
              <a:rPr lang="en-US" sz="1800" i="1" dirty="0" smtClean="0"/>
              <a:t>column </a:t>
            </a:r>
            <a:r>
              <a:rPr lang="en-US" sz="1800" dirty="0" smtClean="0"/>
              <a:t>FROM</a:t>
            </a:r>
            <a:r>
              <a:rPr lang="en-US" sz="1800" dirty="0"/>
              <a:t>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</a:t>
            </a:r>
            <a:r>
              <a:rPr lang="en-US" sz="1800" dirty="0" smtClean="0"/>
              <a:t>;</a:t>
            </a:r>
          </a:p>
          <a:p>
            <a:endParaRPr lang="en-US" sz="1800" b="1" dirty="0" smtClean="0"/>
          </a:p>
          <a:p>
            <a:r>
              <a:rPr lang="en-US" sz="1800" b="1" dirty="0"/>
              <a:t>SELECT * FROM Customers</a:t>
            </a:r>
            <a:br>
              <a:rPr lang="en-US" sz="1800" b="1" dirty="0"/>
            </a:br>
            <a:r>
              <a:rPr lang="en-US" sz="1800" b="1" dirty="0">
                <a:solidFill>
                  <a:srgbClr val="FF0000"/>
                </a:solidFill>
              </a:rPr>
              <a:t>WHERE</a:t>
            </a:r>
            <a:r>
              <a:rPr lang="en-US" sz="1800" b="1" dirty="0"/>
              <a:t> Country = 'Brazil</a:t>
            </a:r>
            <a:r>
              <a:rPr lang="en-US" sz="1800" b="1" dirty="0" smtClean="0"/>
              <a:t>';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012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Where - Operadores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539552" y="1491631"/>
            <a:ext cx="7787858" cy="3200580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142" y="1745685"/>
            <a:ext cx="4612258" cy="254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 + Where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 err="1" smtClean="0"/>
              <a:t>Selecionando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todos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os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registros</a:t>
            </a:r>
            <a:r>
              <a:rPr lang="en-US" sz="1800" b="1" dirty="0" smtClean="0"/>
              <a:t> da </a:t>
            </a:r>
            <a:r>
              <a:rPr lang="en-US" sz="1800" b="1" dirty="0" err="1" smtClean="0"/>
              <a:t>tabela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aluno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que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tenham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idade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maior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que</a:t>
            </a:r>
            <a:r>
              <a:rPr lang="en-US" sz="1800" b="1" dirty="0" smtClean="0"/>
              <a:t> 18:</a:t>
            </a:r>
          </a:p>
          <a:p>
            <a:endParaRPr lang="en-US" sz="1800" b="1" dirty="0"/>
          </a:p>
          <a:p>
            <a:endParaRPr lang="en-US" sz="1800" b="1" dirty="0" smtClean="0"/>
          </a:p>
          <a:p>
            <a:r>
              <a:rPr lang="en-US" sz="1800" b="1" dirty="0"/>
              <a:t>SELECT * FROM </a:t>
            </a:r>
            <a:r>
              <a:rPr lang="en-US" sz="1800" b="1" dirty="0" err="1" smtClean="0"/>
              <a:t>alunos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>
                <a:solidFill>
                  <a:srgbClr val="FF0000"/>
                </a:solidFill>
              </a:rPr>
              <a:t>WHERE</a:t>
            </a:r>
            <a:r>
              <a:rPr lang="en-US" sz="1800" b="1" dirty="0"/>
              <a:t> </a:t>
            </a:r>
            <a:r>
              <a:rPr lang="en-US" sz="1800" b="1" dirty="0" err="1" smtClean="0"/>
              <a:t>idade</a:t>
            </a:r>
            <a:r>
              <a:rPr lang="en-US" sz="1800" b="1" dirty="0" smtClean="0"/>
              <a:t> &gt;</a:t>
            </a:r>
            <a:r>
              <a:rPr lang="en-US" sz="1800" b="1" dirty="0"/>
              <a:t> </a:t>
            </a:r>
            <a:r>
              <a:rPr lang="en-US" sz="1800" b="1" dirty="0" smtClean="0"/>
              <a:t>18';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0335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Select - Operadores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Os operadores AND, OR e NOT do MySQL </a:t>
            </a:r>
            <a:endParaRPr lang="pt-PT" sz="1800" dirty="0" smtClean="0"/>
          </a:p>
          <a:p>
            <a:r>
              <a:rPr lang="pt-PT" sz="1800" dirty="0" smtClean="0"/>
              <a:t>A </a:t>
            </a:r>
            <a:r>
              <a:rPr lang="pt-PT" sz="1800" dirty="0"/>
              <a:t>cláusula WHERE pode ser combinada com os operadores AND, OR e NOT. </a:t>
            </a:r>
            <a:endParaRPr lang="pt-PT" sz="1800" dirty="0" smtClean="0"/>
          </a:p>
          <a:p>
            <a:r>
              <a:rPr lang="pt-PT" sz="1800" dirty="0" smtClean="0"/>
              <a:t>Os </a:t>
            </a:r>
            <a:r>
              <a:rPr lang="pt-PT" sz="1800" dirty="0"/>
              <a:t>operadores AND e OR são usados ​​para filtrar registros com base em mais de uma condição: </a:t>
            </a:r>
            <a:endParaRPr lang="pt-PT" sz="1800" dirty="0" smtClean="0"/>
          </a:p>
          <a:p>
            <a:r>
              <a:rPr lang="pt-PT" sz="1800" dirty="0" smtClean="0"/>
              <a:t>O </a:t>
            </a:r>
            <a:r>
              <a:rPr lang="pt-PT" sz="1800" dirty="0"/>
              <a:t>operador AND exibe um registro se todas as condições separadas por AND forem TRUE</a:t>
            </a:r>
            <a:r>
              <a:rPr lang="pt-PT" sz="1800" dirty="0" smtClean="0"/>
              <a:t>..</a:t>
            </a:r>
            <a:endParaRPr lang="pt-BR" sz="1800" b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659" y="2502211"/>
            <a:ext cx="2854274" cy="1412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5973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5F91B7-58FE-4A0D-AF3E-BA39EFD73E79}"/>
</file>

<file path=customXml/itemProps2.xml><?xml version="1.0" encoding="utf-8"?>
<ds:datastoreItem xmlns:ds="http://schemas.openxmlformats.org/officeDocument/2006/customXml" ds:itemID="{2D32119E-605A-4F65-809A-2D0D7D10C63C}"/>
</file>

<file path=customXml/itemProps3.xml><?xml version="1.0" encoding="utf-8"?>
<ds:datastoreItem xmlns:ds="http://schemas.openxmlformats.org/officeDocument/2006/customXml" ds:itemID="{B1C95CFB-5005-4576-BDC3-DFB982D836D1}"/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945</Words>
  <Application>Microsoft Office PowerPoint</Application>
  <PresentationFormat>Apresentação na tela (16:9)</PresentationFormat>
  <Paragraphs>211</Paragraphs>
  <Slides>34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Dosis</vt:lpstr>
      <vt:lpstr>Calibri</vt:lpstr>
      <vt:lpstr>Sniglet</vt:lpstr>
      <vt:lpstr>Friar template</vt:lpstr>
      <vt:lpstr>Implementar banco de dados</vt:lpstr>
      <vt:lpstr>Select:</vt:lpstr>
      <vt:lpstr>Conceitos: Front-end e Back-end</vt:lpstr>
      <vt:lpstr>Select</vt:lpstr>
      <vt:lpstr>Select Distinct</vt:lpstr>
      <vt:lpstr>Select + Where</vt:lpstr>
      <vt:lpstr>Where - Operadores</vt:lpstr>
      <vt:lpstr>Select + Where</vt:lpstr>
      <vt:lpstr>Select - Operadores</vt:lpstr>
      <vt:lpstr>Select - Operadores</vt:lpstr>
      <vt:lpstr>Select – Sintaxe OR</vt:lpstr>
      <vt:lpstr>Select – Sintaxe AND</vt:lpstr>
      <vt:lpstr>Select – Sintaxe NOT</vt:lpstr>
      <vt:lpstr>Select – AND, OR e NOT </vt:lpstr>
      <vt:lpstr>Select – ORDER BY</vt:lpstr>
      <vt:lpstr>Select – ORDER BY</vt:lpstr>
      <vt:lpstr>Select –Funções Min( ) e Max( )</vt:lpstr>
      <vt:lpstr>Select – Cláusula LIMIT</vt:lpstr>
      <vt:lpstr>Select – Cláusula LIMIT</vt:lpstr>
      <vt:lpstr>Select – Funções MySQL COUNT( ), AVG( ) e SUM( )</vt:lpstr>
      <vt:lpstr>Select – Funções MySQL COUNT( ), AVG( ) e SUM( )</vt:lpstr>
      <vt:lpstr>Select – Funções MySQL COUNT( ), AVG( ) e SUM( )</vt:lpstr>
      <vt:lpstr>Select – Função IN</vt:lpstr>
      <vt:lpstr>Select – Função IN</vt:lpstr>
      <vt:lpstr>Select – Função BETWEEN</vt:lpstr>
      <vt:lpstr>Select – Função BETWEEN</vt:lpstr>
      <vt:lpstr>Select – Operador LIKE</vt:lpstr>
      <vt:lpstr>Select – Operador LIKE</vt:lpstr>
      <vt:lpstr>Select – Operador LIKE</vt:lpstr>
      <vt:lpstr>Select – Operador LIKE</vt:lpstr>
      <vt:lpstr>Select – Alias</vt:lpstr>
      <vt:lpstr>Select – Alias</vt:lpstr>
      <vt:lpstr>Select – Outras Funções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56</cp:revision>
  <dcterms:modified xsi:type="dcterms:W3CDTF">2024-08-21T10:37:36Z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