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9"/>
  </p:notesMasterIdLst>
  <p:sldIdLst>
    <p:sldId id="256" r:id="rId5"/>
    <p:sldId id="277" r:id="rId6"/>
    <p:sldId id="27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11" r:id="rId35"/>
    <p:sldId id="321" r:id="rId36"/>
    <p:sldId id="320" r:id="rId37"/>
    <p:sldId id="278" r:id="rId38"/>
  </p:sldIdLst>
  <p:sldSz cx="9144000" cy="5143500" type="screen16x9"/>
  <p:notesSz cx="6858000" cy="9144000"/>
  <p:embeddedFontLst>
    <p:embeddedFont>
      <p:font typeface="Dosis" pitchFamily="2" charset="0"/>
      <p:regular r:id="rId40"/>
      <p:bold r:id="rId41"/>
    </p:embeddedFont>
    <p:embeddedFont>
      <p:font typeface="Sniglet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1BCBF-0529-D7A0-23D2-B9D1C969D706}" v="4" dt="2024-08-28T12:30:34.405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ther Santos" userId="S::gunther29017806@aluno.ms.senac.br::9d966457-2603-4f0c-a61a-a90a422a18b4" providerId="AD" clId="Web-{1781BCBF-0529-D7A0-23D2-B9D1C969D706}"/>
    <pc:docChg chg="addSld delSld">
      <pc:chgData name="Gunther Santos" userId="S::gunther29017806@aluno.ms.senac.br::9d966457-2603-4f0c-a61a-a90a422a18b4" providerId="AD" clId="Web-{1781BCBF-0529-D7A0-23D2-B9D1C969D706}" dt="2024-08-28T12:30:31.873" v="1"/>
      <pc:docMkLst>
        <pc:docMk/>
      </pc:docMkLst>
      <pc:sldChg chg="add del">
        <pc:chgData name="Gunther Santos" userId="S::gunther29017806@aluno.ms.senac.br::9d966457-2603-4f0c-a61a-a90a422a18b4" providerId="AD" clId="Web-{1781BCBF-0529-D7A0-23D2-B9D1C969D706}" dt="2024-08-28T12:30:31.873" v="1"/>
        <pc:sldMkLst>
          <pc:docMk/>
          <pc:sldMk cId="1746527179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gerenciamento-de-banco-de-dados-analise-comparativa-de-sgbds/3078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- Operadores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operador OR exibe um registro se alguma das condições separadas por OR for TRUE.</a:t>
            </a:r>
          </a:p>
          <a:p>
            <a:r>
              <a:rPr lang="pt-PT" sz="1800" dirty="0"/>
              <a:t>O operador NOT exibe um registro se a(s) condição(ões) for NÃO VERDADEIRA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249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Sintaxe 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</a:t>
            </a:r>
            <a:r>
              <a:rPr lang="en-US" sz="1800" i="1" dirty="0"/>
              <a:t>* 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 </a:t>
            </a:r>
            <a:r>
              <a:rPr lang="en-US" sz="1800" dirty="0"/>
              <a:t>  OR </a:t>
            </a:r>
            <a:r>
              <a:rPr lang="en-US" sz="1800" i="1" dirty="0"/>
              <a:t>condition3 ...</a:t>
            </a:r>
            <a:r>
              <a:rPr lang="en-US" sz="1800" dirty="0"/>
              <a:t>;</a:t>
            </a:r>
          </a:p>
          <a:p>
            <a:endParaRPr lang="en-US" sz="1800" b="1" dirty="0"/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City = 'Berlin' 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dirty="0"/>
              <a:t> City = 'Stuttgart';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777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Sintaxe AND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</a:t>
            </a:r>
            <a:r>
              <a:rPr lang="en-US" sz="1800" i="1" dirty="0"/>
              <a:t>*  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 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...</a:t>
            </a:r>
            <a:r>
              <a:rPr lang="en-US" sz="1800" dirty="0"/>
              <a:t>;</a:t>
            </a:r>
          </a:p>
          <a:p>
            <a:endParaRPr lang="en-US" sz="1800" b="1" dirty="0"/>
          </a:p>
          <a:p>
            <a:r>
              <a:rPr lang="en-US" sz="1800" dirty="0"/>
              <a:t>SELECT * FROM </a:t>
            </a:r>
            <a:r>
              <a:rPr lang="en-US" sz="1800" dirty="0" err="1"/>
              <a:t>cliente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Country = 'Germany' </a:t>
            </a:r>
            <a:r>
              <a:rPr lang="en-US" sz="1800" dirty="0">
                <a:solidFill>
                  <a:srgbClr val="FF0000"/>
                </a:solidFill>
              </a:rPr>
              <a:t>AND</a:t>
            </a:r>
            <a:r>
              <a:rPr lang="en-US" sz="1800" dirty="0"/>
              <a:t> City = 'Berlin';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464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Sintaxe NOT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US" sz="1800" b="1" dirty="0"/>
          </a:p>
          <a:p>
            <a:r>
              <a:rPr lang="en-US" sz="1800" dirty="0"/>
              <a:t>SELECT * FROM </a:t>
            </a:r>
            <a:r>
              <a:rPr lang="en-US" sz="1800" dirty="0" err="1"/>
              <a:t>cliente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 Country = 'Germany';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25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AND, OR e NOT 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Você também pode combinar os operadores AND, OR e NOT.</a:t>
            </a:r>
          </a:p>
          <a:p>
            <a:r>
              <a:rPr lang="pt-PT" sz="1800" dirty="0"/>
              <a:t>(use parênteses para formar expressões complexas):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Country = 'Germany' </a:t>
            </a:r>
            <a:r>
              <a:rPr lang="en-US" sz="1800" dirty="0">
                <a:solidFill>
                  <a:srgbClr val="FF0000"/>
                </a:solidFill>
              </a:rPr>
              <a:t>AND</a:t>
            </a:r>
            <a:r>
              <a:rPr lang="en-US" sz="1800" dirty="0"/>
              <a:t> (City = 'Berlin' 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dirty="0"/>
              <a:t> City = 'Stuttgart');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823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ORDER BY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palavra-chave </a:t>
            </a:r>
            <a:r>
              <a:rPr lang="pt-PT" sz="1800" b="1" dirty="0"/>
              <a:t>ORDER BY </a:t>
            </a:r>
            <a:r>
              <a:rPr lang="pt-PT" sz="1800" dirty="0"/>
              <a:t>é usada para classificar o conjunto de resultados em ordem crescente ou decrescente. </a:t>
            </a:r>
          </a:p>
          <a:p>
            <a:r>
              <a:rPr lang="pt-PT" sz="1800" dirty="0"/>
              <a:t>A palavra-chave ORDER BY classifica os registros em ordem crescente por padrão.</a:t>
            </a:r>
          </a:p>
          <a:p>
            <a:r>
              <a:rPr lang="pt-PT" sz="1800" dirty="0"/>
              <a:t> Para classificar os registros em ordem decrescente, use a palavra-chave DESC.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0550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ORDER BY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i="1" dirty="0"/>
              <a:t>column1, column2, ... </a:t>
            </a:r>
            <a:r>
              <a:rPr lang="en-US" sz="1800" dirty="0"/>
              <a:t>ASC/DESC;</a:t>
            </a:r>
          </a:p>
          <a:p>
            <a:endParaRPr lang="en-US" sz="1800" dirty="0"/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ORDER BY</a:t>
            </a:r>
            <a:r>
              <a:rPr lang="en-US" sz="1800" b="1" dirty="0"/>
              <a:t> Country 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b="1" dirty="0"/>
              <a:t>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822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–Funções Min( ) e Max(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Funções MySQL MIN() e MAX() </a:t>
            </a:r>
          </a:p>
          <a:p>
            <a:r>
              <a:rPr lang="pt-PT" sz="1800" dirty="0"/>
              <a:t>A função MIN() retorna o menor valor da coluna selecionada.</a:t>
            </a:r>
          </a:p>
          <a:p>
            <a:r>
              <a:rPr lang="pt-PT" sz="1800" dirty="0"/>
              <a:t>A função MAX() retorna o maior valor da coluna selecionada.</a:t>
            </a:r>
          </a:p>
          <a:p>
            <a:r>
              <a:rPr lang="en-US" sz="1800" dirty="0"/>
              <a:t>SELECT MIN(</a:t>
            </a:r>
            <a:r>
              <a:rPr lang="en-US" sz="1800" i="1" dirty="0" err="1"/>
              <a:t>column_name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max</a:t>
            </a:r>
            <a:r>
              <a:rPr lang="en-US" sz="1800" b="1" dirty="0"/>
              <a:t>(</a:t>
            </a:r>
            <a:r>
              <a:rPr lang="en-US" sz="1800" b="1" dirty="0" err="1"/>
              <a:t>populacao</a:t>
            </a:r>
            <a:r>
              <a:rPr lang="en-US" sz="1800" b="1" dirty="0"/>
              <a:t>) FROM  senso;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Select * from senso where </a:t>
            </a:r>
            <a:r>
              <a:rPr lang="en-US" sz="1000" b="1" dirty="0" err="1">
                <a:solidFill>
                  <a:srgbClr val="FF0000"/>
                </a:solidFill>
              </a:rPr>
              <a:t>populacao</a:t>
            </a:r>
            <a:r>
              <a:rPr lang="en-US" sz="1000" b="1" dirty="0">
                <a:solidFill>
                  <a:srgbClr val="FF0000"/>
                </a:solidFill>
              </a:rPr>
              <a:t> = (select max(</a:t>
            </a:r>
            <a:r>
              <a:rPr lang="en-US" sz="1000" b="1" dirty="0" err="1">
                <a:solidFill>
                  <a:srgbClr val="FF0000"/>
                </a:solidFill>
              </a:rPr>
              <a:t>populacao</a:t>
            </a:r>
            <a:r>
              <a:rPr lang="en-US" sz="1000" b="1" dirty="0">
                <a:solidFill>
                  <a:srgbClr val="FF0000"/>
                </a:solidFill>
              </a:rPr>
              <a:t>) from senso)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652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Cláusula LIMIT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cláusula LIMIT é usada para especificar o número de registros a serem retornados.</a:t>
            </a:r>
          </a:p>
          <a:p>
            <a:r>
              <a:rPr lang="pt-PT" sz="1800" dirty="0"/>
              <a:t>A cláusula LIMIT é útil em tabelas grandes com milhares de registros. </a:t>
            </a:r>
          </a:p>
          <a:p>
            <a:r>
              <a:rPr lang="pt-PT" sz="1800" dirty="0"/>
              <a:t>Retornar um grande número de registros pode afetar o desempenho.</a:t>
            </a:r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i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LIMIT</a:t>
            </a:r>
            <a:r>
              <a:rPr lang="en-US" sz="1800" b="1" dirty="0"/>
              <a:t> </a:t>
            </a:r>
            <a:r>
              <a:rPr lang="en-US" sz="1800" b="1" i="1" dirty="0"/>
              <a:t>number</a:t>
            </a:r>
            <a:r>
              <a:rPr lang="en-US" sz="1800" b="1" dirty="0"/>
              <a:t>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399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– Cláusula LIMIT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Country='Germany'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LIMIT</a:t>
            </a:r>
            <a:r>
              <a:rPr lang="en-US" sz="1800" b="1" dirty="0"/>
              <a:t> 3;</a:t>
            </a:r>
          </a:p>
          <a:p>
            <a:endParaRPr lang="en-US" sz="1800" b="1" dirty="0"/>
          </a:p>
          <a:p>
            <a:r>
              <a:rPr lang="en-US" sz="1800" b="1" dirty="0" err="1"/>
              <a:t>Vai</a:t>
            </a:r>
            <a:r>
              <a:rPr lang="en-US" sz="1800" b="1" dirty="0"/>
              <a:t> </a:t>
            </a:r>
            <a:r>
              <a:rPr lang="en-US" sz="1800" b="1" dirty="0" err="1"/>
              <a:t>retornar</a:t>
            </a:r>
            <a:r>
              <a:rPr lang="en-US" sz="1800" b="1" dirty="0"/>
              <a:t> </a:t>
            </a:r>
            <a:r>
              <a:rPr lang="en-US" sz="1800" b="1" dirty="0" err="1"/>
              <a:t>apenas</a:t>
            </a:r>
            <a:r>
              <a:rPr lang="en-US" sz="1800" b="1" dirty="0"/>
              <a:t> 3 </a:t>
            </a:r>
            <a:r>
              <a:rPr lang="en-US" sz="1800" b="1" dirty="0" err="1"/>
              <a:t>registros</a:t>
            </a:r>
            <a:r>
              <a:rPr lang="en-US" sz="1800" b="1" dirty="0"/>
              <a:t> da </a:t>
            </a:r>
            <a:r>
              <a:rPr lang="en-US" sz="1800" b="1" dirty="0" err="1"/>
              <a:t>tabela</a:t>
            </a:r>
            <a:r>
              <a:rPr lang="en-US" sz="1800" b="1" dirty="0"/>
              <a:t> Customers, </a:t>
            </a:r>
            <a:r>
              <a:rPr lang="en-US" sz="1800" b="1" dirty="0" err="1"/>
              <a:t>onde</a:t>
            </a:r>
            <a:r>
              <a:rPr lang="en-US" sz="1800" b="1" dirty="0"/>
              <a:t> o </a:t>
            </a:r>
            <a:r>
              <a:rPr lang="en-US" sz="1800" b="1" dirty="0" err="1"/>
              <a:t>atributo</a:t>
            </a:r>
            <a:r>
              <a:rPr lang="en-US" sz="1800" b="1" dirty="0"/>
              <a:t> Country </a:t>
            </a:r>
            <a:r>
              <a:rPr lang="en-US" sz="1800" b="1" dirty="0" err="1"/>
              <a:t>seja</a:t>
            </a:r>
            <a:r>
              <a:rPr lang="en-US" sz="1800" b="1" dirty="0"/>
              <a:t> </a:t>
            </a:r>
            <a:r>
              <a:rPr lang="en-US" sz="1800" b="1" dirty="0" err="1"/>
              <a:t>igual</a:t>
            </a:r>
            <a:r>
              <a:rPr lang="en-US" sz="1800" b="1" dirty="0"/>
              <a:t> a ‘Germany’.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22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 O </a:t>
            </a:r>
            <a:r>
              <a:rPr lang="pt-BR" sz="1800" b="1" dirty="0"/>
              <a:t>comando SELECT</a:t>
            </a:r>
            <a:r>
              <a:rPr lang="pt-BR" sz="1800" dirty="0"/>
              <a:t> permite recuperar os dados de um objeto do banco de dados, como uma tabela, </a:t>
            </a:r>
            <a:r>
              <a:rPr lang="pt-BR" sz="1800" dirty="0" err="1"/>
              <a:t>view</a:t>
            </a:r>
            <a:r>
              <a:rPr lang="pt-BR" sz="1800" dirty="0"/>
              <a:t> e, em alguns casos, uma </a:t>
            </a:r>
            <a:r>
              <a:rPr lang="pt-BR" sz="1800" dirty="0" err="1"/>
              <a:t>stored</a:t>
            </a:r>
            <a:r>
              <a:rPr lang="pt-BR" sz="1800" dirty="0"/>
              <a:t> procedure (alguns bancos de dados permitem a criação de procedimentos que retornam valor). </a:t>
            </a:r>
          </a:p>
          <a:p>
            <a:r>
              <a:rPr lang="pt-BR" sz="1800" dirty="0"/>
              <a:t>A sintaxe mais básica do comando é: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Funções MySQL COUNT( ), AVG( ) e SUM(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COUNT - A função COUNT( ) retorna o número de linhas que corresponde a um critério especificado.</a:t>
            </a:r>
            <a:endParaRPr lang="pt-BR" sz="1800" b="1" dirty="0"/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b="1" dirty="0"/>
              <a:t>(</a:t>
            </a:r>
            <a:r>
              <a:rPr lang="en-US" sz="1800" b="1" i="1" dirty="0" err="1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</a:t>
            </a:r>
            <a:r>
              <a:rPr lang="en-US" sz="1800" b="1" i="1" dirty="0"/>
              <a:t>condition</a:t>
            </a:r>
            <a:r>
              <a:rPr lang="en-US" sz="1800" b="1" dirty="0"/>
              <a:t>;</a:t>
            </a:r>
          </a:p>
          <a:p>
            <a:endParaRPr lang="pt-BR" sz="1800" b="1" dirty="0"/>
          </a:p>
          <a:p>
            <a:r>
              <a:rPr lang="pt-BR" sz="1800" b="1" dirty="0"/>
              <a:t>SELECT </a:t>
            </a:r>
            <a:r>
              <a:rPr lang="pt-BR" sz="1800" b="1" dirty="0">
                <a:solidFill>
                  <a:srgbClr val="FF0000"/>
                </a:solidFill>
              </a:rPr>
              <a:t>COUNT</a:t>
            </a:r>
            <a:r>
              <a:rPr lang="pt-BR" sz="1800" b="1" dirty="0"/>
              <a:t>(</a:t>
            </a:r>
            <a:r>
              <a:rPr lang="pt-BR" sz="1800" b="1" dirty="0" err="1"/>
              <a:t>ProductID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253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Funções MySQL COUNT( ), AVG( ) e SUM(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função AVG( ) retorna o valor médio de uma coluna numérica.</a:t>
            </a:r>
          </a:p>
          <a:p>
            <a:endParaRPr lang="pt-PT" sz="1800" b="1" dirty="0"/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AVG</a:t>
            </a:r>
            <a:r>
              <a:rPr lang="en-US" sz="1800" b="1" dirty="0"/>
              <a:t>(</a:t>
            </a:r>
            <a:r>
              <a:rPr lang="en-US" sz="1800" b="1" i="1" dirty="0" err="1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r>
              <a:rPr lang="en-US" sz="1800" b="1" dirty="0"/>
              <a:t>;</a:t>
            </a:r>
          </a:p>
          <a:p>
            <a:endParaRPr lang="en-US" sz="1800" b="1" dirty="0"/>
          </a:p>
          <a:p>
            <a:r>
              <a:rPr lang="pt-BR" sz="1800" b="1" dirty="0"/>
              <a:t>SELECT </a:t>
            </a:r>
            <a:r>
              <a:rPr lang="pt-BR" sz="1800" b="1" dirty="0">
                <a:solidFill>
                  <a:srgbClr val="FF0000"/>
                </a:solidFill>
              </a:rPr>
              <a:t>AVG(</a:t>
            </a:r>
            <a:r>
              <a:rPr lang="pt-BR" sz="1800" b="1" dirty="0" err="1">
                <a:solidFill>
                  <a:srgbClr val="FF0000"/>
                </a:solidFill>
              </a:rPr>
              <a:t>Price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929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Funções MySQL COUNT( ), AVG( ) e SUM(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função SUM( ) retorna a soma de uma coluna numérica.</a:t>
            </a:r>
          </a:p>
          <a:p>
            <a:endParaRPr lang="pt-PT" sz="1800" b="1" dirty="0"/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SUM</a:t>
            </a:r>
            <a:r>
              <a:rPr lang="en-US" sz="1800" b="1" dirty="0"/>
              <a:t>(</a:t>
            </a:r>
            <a:r>
              <a:rPr lang="en-US" sz="1800" b="1" i="1" dirty="0" err="1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r>
              <a:rPr lang="en-US" sz="1800" b="1" dirty="0"/>
              <a:t>;</a:t>
            </a:r>
          </a:p>
          <a:p>
            <a:endParaRPr lang="en-US" sz="1800" b="1" dirty="0"/>
          </a:p>
          <a:p>
            <a:r>
              <a:rPr lang="pt-BR" sz="1800" b="1" dirty="0"/>
              <a:t>SELECT </a:t>
            </a:r>
            <a:r>
              <a:rPr lang="pt-BR" sz="1800" b="1" dirty="0">
                <a:solidFill>
                  <a:srgbClr val="FF0000"/>
                </a:solidFill>
              </a:rPr>
              <a:t>SUM</a:t>
            </a:r>
            <a:r>
              <a:rPr lang="pt-BR" sz="1800" b="1" dirty="0"/>
              <a:t>(</a:t>
            </a:r>
            <a:r>
              <a:rPr lang="pt-BR" sz="1800" b="1" dirty="0" err="1"/>
              <a:t>Price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438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Função IN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operador IN permite especificar vários valores em uma cláusula WHERE. </a:t>
            </a:r>
          </a:p>
          <a:p>
            <a:r>
              <a:rPr lang="pt-PT" sz="1800" dirty="0"/>
              <a:t>O operador IN é um atalho para várias condições OR.</a:t>
            </a:r>
          </a:p>
          <a:p>
            <a:endParaRPr lang="pt-PT" sz="1800" dirty="0"/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 err="1"/>
              <a:t>column_name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IN</a:t>
            </a:r>
            <a:r>
              <a:rPr lang="en-US" sz="1800" b="1" dirty="0"/>
              <a:t> (</a:t>
            </a:r>
            <a:r>
              <a:rPr lang="en-US" sz="1800" b="1" i="1" dirty="0"/>
              <a:t>value1</a:t>
            </a:r>
            <a:r>
              <a:rPr lang="en-US" sz="1800" b="1" dirty="0"/>
              <a:t>,</a:t>
            </a:r>
            <a:r>
              <a:rPr lang="en-US" sz="1800" b="1" i="1" dirty="0"/>
              <a:t> value2</a:t>
            </a:r>
            <a:r>
              <a:rPr lang="en-US" sz="1800" b="1" dirty="0"/>
              <a:t>, ...);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602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Função IN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Country </a:t>
            </a:r>
            <a:r>
              <a:rPr lang="en-US" sz="1800" b="1" dirty="0">
                <a:solidFill>
                  <a:srgbClr val="FF0000"/>
                </a:solidFill>
              </a:rPr>
              <a:t>IN</a:t>
            </a:r>
            <a:r>
              <a:rPr lang="en-US" sz="1800" b="1" dirty="0"/>
              <a:t> ('Germany', 'France', 'UK');</a:t>
            </a:r>
          </a:p>
          <a:p>
            <a:endParaRPr lang="en-US" sz="1800" b="1" dirty="0"/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Country </a:t>
            </a:r>
            <a:r>
              <a:rPr lang="en-US" sz="1800" b="1" dirty="0">
                <a:solidFill>
                  <a:srgbClr val="FF0000"/>
                </a:solidFill>
              </a:rPr>
              <a:t>NOT IN</a:t>
            </a:r>
            <a:r>
              <a:rPr lang="en-US" sz="1800" b="1" dirty="0"/>
              <a:t> ('Germany', 'France', 'UK');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70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Função BETWEEN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operador BETWEEN seleciona valores dentro de um determinado intervalo. </a:t>
            </a:r>
          </a:p>
          <a:p>
            <a:r>
              <a:rPr lang="pt-PT" sz="1800" dirty="0"/>
              <a:t>Os valores podem ser números, texto ou datas. O operador BETWEEN é inclusivo: os valores inicial e final são incluídos.</a:t>
            </a:r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BETWEEN</a:t>
            </a:r>
            <a:r>
              <a:rPr lang="en-US" sz="1800" b="1" dirty="0"/>
              <a:t> </a:t>
            </a:r>
            <a:r>
              <a:rPr lang="en-US" sz="1800" b="1" i="1" dirty="0"/>
              <a:t>value1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 </a:t>
            </a:r>
            <a:r>
              <a:rPr lang="en-US" sz="1800" b="1" i="1" dirty="0"/>
              <a:t>value2;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71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Função BETWEEN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Products</a:t>
            </a:r>
            <a:br>
              <a:rPr lang="en-US" sz="1800" b="1" dirty="0"/>
            </a:br>
            <a:r>
              <a:rPr lang="en-US" sz="1800" b="1" dirty="0"/>
              <a:t>WHERE Price </a:t>
            </a:r>
            <a:r>
              <a:rPr lang="en-US" sz="1800" b="1" dirty="0">
                <a:solidFill>
                  <a:srgbClr val="FF0000"/>
                </a:solidFill>
              </a:rPr>
              <a:t>BETWEEN</a:t>
            </a:r>
            <a:r>
              <a:rPr lang="en-US" sz="1800" b="1" dirty="0"/>
              <a:t> 10 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 20;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8791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operador LIKE é usado em uma cláusula WHERE para pesquisar um padrão especificado em uma coluna.</a:t>
            </a:r>
          </a:p>
          <a:p>
            <a:r>
              <a:rPr lang="pt-PT" sz="1800" dirty="0"/>
              <a:t> Existem dois curingas frequentemente usados ​​em conjunto com o operador LIKE: O sinal de porcentagem (</a:t>
            </a:r>
            <a:r>
              <a:rPr lang="pt-PT" sz="1800" dirty="0">
                <a:solidFill>
                  <a:srgbClr val="FF0000"/>
                </a:solidFill>
              </a:rPr>
              <a:t>%</a:t>
            </a:r>
            <a:r>
              <a:rPr lang="pt-PT" sz="1800" dirty="0"/>
              <a:t>) representa zero, um ou vários caracteres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117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sinal de sublinhado (_) representa um único caractere.</a:t>
            </a:r>
          </a:p>
          <a:p>
            <a:r>
              <a:rPr lang="pt-PT" sz="1800" dirty="0"/>
              <a:t>O sinal de porcentagem e o sublinhado também podem ser usados ​​em combinaçõe</a:t>
            </a:r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LIKE        </a:t>
            </a:r>
            <a:r>
              <a:rPr lang="en-US" sz="1800" b="1" dirty="0">
                <a:solidFill>
                  <a:srgbClr val="FF0000"/>
                </a:solidFill>
              </a:rPr>
              <a:t>'a%</a:t>
            </a:r>
            <a:r>
              <a:rPr lang="en-US" sz="1800" b="1" dirty="0"/>
              <a:t>';</a:t>
            </a:r>
          </a:p>
          <a:p>
            <a:r>
              <a:rPr lang="pt-PT" sz="1800" i="1" dirty="0"/>
              <a:t>A seguinte instrução SQL seleciona todos os clientes com um CustomerName começando com "a":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623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LIKE        '</a:t>
            </a:r>
            <a:r>
              <a:rPr lang="en-US" sz="1800" b="1" dirty="0">
                <a:solidFill>
                  <a:srgbClr val="FF0000"/>
                </a:solidFill>
              </a:rPr>
              <a:t>%a</a:t>
            </a:r>
            <a:r>
              <a:rPr lang="en-US" sz="1800" b="1" dirty="0"/>
              <a:t>';</a:t>
            </a:r>
          </a:p>
          <a:p>
            <a:r>
              <a:rPr lang="pt-PT" sz="1800" i="1" dirty="0"/>
              <a:t>A seguinte instrução SQL seleciona todos os clientes com um CustomerName terminado com "a":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57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Conceitos: Front-end e Back-end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SELECT &lt;</a:t>
            </a:r>
            <a:r>
              <a:rPr lang="pt-BR" sz="1800" dirty="0" err="1"/>
              <a:t>lista_de_campos</a:t>
            </a:r>
            <a:r>
              <a:rPr lang="pt-BR" sz="1800" dirty="0"/>
              <a:t>&gt; FROM &lt;</a:t>
            </a:r>
            <a:r>
              <a:rPr lang="pt-BR" sz="1800" dirty="0" err="1"/>
              <a:t>nome_da_tabela</a:t>
            </a:r>
            <a:r>
              <a:rPr lang="pt-BR" sz="1800" dirty="0"/>
              <a:t>&gt;&lt;/</a:t>
            </a:r>
            <a:r>
              <a:rPr lang="pt-BR" sz="1800" dirty="0" err="1"/>
              <a:t>lista_de_campos</a:t>
            </a:r>
            <a:r>
              <a:rPr lang="pt-BR" sz="1800" dirty="0"/>
              <a:t>&gt;</a:t>
            </a:r>
          </a:p>
          <a:p>
            <a:pPr marL="69850" indent="0">
              <a:buNone/>
            </a:pPr>
            <a:endParaRPr lang="pt-BR" sz="1800" dirty="0"/>
          </a:p>
          <a:p>
            <a:r>
              <a:rPr lang="pt-BR" sz="1800" dirty="0"/>
              <a:t>Exemplo:</a:t>
            </a:r>
          </a:p>
          <a:p>
            <a:r>
              <a:rPr lang="pt-BR" sz="1800" dirty="0"/>
              <a:t>SELECT CODIGO FROM CLIENTES </a:t>
            </a:r>
          </a:p>
          <a:p>
            <a:r>
              <a:rPr lang="pt-BR" sz="1800" dirty="0"/>
              <a:t>SELECT CODIGO, NOME FROM CLIENTES </a:t>
            </a:r>
          </a:p>
          <a:p>
            <a:r>
              <a:rPr lang="pt-BR" sz="1800" dirty="0"/>
              <a:t>SELECT * FROM CLIENTES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4440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LIKE</a:t>
            </a:r>
            <a:r>
              <a:rPr lang="en-US" sz="1800" b="1" dirty="0">
                <a:latin typeface="+mj-lt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'_r</a:t>
            </a:r>
            <a:r>
              <a:rPr lang="en-US" sz="1800" b="1" dirty="0">
                <a:solidFill>
                  <a:srgbClr val="FF0000"/>
                </a:solidFill>
              </a:rPr>
              <a:t>%</a:t>
            </a:r>
            <a:r>
              <a:rPr lang="en-US" sz="1800" b="1" dirty="0"/>
              <a:t>';</a:t>
            </a:r>
          </a:p>
          <a:p>
            <a:endParaRPr lang="pt-PT" sz="1800" i="1" dirty="0"/>
          </a:p>
          <a:p>
            <a:r>
              <a:rPr lang="pt-PT" sz="1800" i="1" dirty="0"/>
              <a:t>A seguinte instrução SQL seleciona todos os clientes com um CustomerName que têm "r" na segunda posição: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696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Alias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Os aliases são usados ​​para dar a uma tabela ou coluna em uma tabela um nome temporário. </a:t>
            </a:r>
          </a:p>
          <a:p>
            <a:r>
              <a:rPr lang="pt-PT" sz="1800" dirty="0"/>
              <a:t>Os aliases são frequentemente usados ​​para tornar os nomes das colunas mais legíveis. </a:t>
            </a:r>
          </a:p>
          <a:p>
            <a:r>
              <a:rPr lang="pt-PT" sz="1800" dirty="0"/>
              <a:t>Um alias existe apenas durante essa consulta. </a:t>
            </a:r>
          </a:p>
          <a:p>
            <a:r>
              <a:rPr lang="pt-PT" sz="1800" dirty="0"/>
              <a:t>Um alias é criado com a palavra-chave AS.</a:t>
            </a:r>
            <a:r>
              <a:rPr lang="pt-BR" sz="1800" b="1" dirty="0"/>
              <a:t>...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806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Alias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0655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dirty="0"/>
              <a:t> AS </a:t>
            </a:r>
            <a:r>
              <a:rPr lang="en-US" sz="1800" i="1" dirty="0"/>
              <a:t>alias_</a:t>
            </a:r>
          </a:p>
          <a:p>
            <a:pPr marL="69850" indent="0">
              <a:buNone/>
            </a:pPr>
            <a:r>
              <a:rPr lang="en-US" sz="1800" i="1" dirty="0"/>
              <a:t>Name 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i="1" dirty="0"/>
              <a:t>;</a:t>
            </a:r>
          </a:p>
          <a:p>
            <a:pPr marL="69850" indent="0">
              <a:buNone/>
            </a:pPr>
            <a:endParaRPr lang="en-US" sz="1800" b="1" i="1" dirty="0"/>
          </a:p>
          <a:p>
            <a:r>
              <a:rPr lang="en-US" sz="1800" b="1" dirty="0"/>
              <a:t>SELECT </a:t>
            </a:r>
            <a:r>
              <a:rPr lang="en-US" sz="1800" b="1" dirty="0" err="1"/>
              <a:t>CustomerName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AS C</a:t>
            </a:r>
            <a:r>
              <a:rPr lang="en-US" sz="1800" b="1" dirty="0"/>
              <a:t> FROM Customers;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275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Select – </a:t>
            </a:r>
            <a:r>
              <a:rPr lang="pt-BR" dirty="0"/>
              <a:t>Outras Funções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 err="1"/>
              <a:t>Joins</a:t>
            </a:r>
            <a:endParaRPr lang="pt-BR" sz="1800" b="1" dirty="0"/>
          </a:p>
          <a:p>
            <a:r>
              <a:rPr lang="pt-BR" sz="1800" b="1" dirty="0"/>
              <a:t>INNER </a:t>
            </a:r>
            <a:r>
              <a:rPr lang="pt-BR" sz="1800" b="1" dirty="0" err="1"/>
              <a:t>Joins</a:t>
            </a:r>
            <a:endParaRPr lang="pt-BR" sz="1800" b="1" dirty="0"/>
          </a:p>
          <a:p>
            <a:r>
              <a:rPr lang="pt-BR" sz="1800" b="1" dirty="0"/>
              <a:t>LEFT </a:t>
            </a:r>
            <a:r>
              <a:rPr lang="pt-BR" sz="1800" b="1" dirty="0" err="1"/>
              <a:t>Joins</a:t>
            </a:r>
            <a:endParaRPr lang="pt-BR" sz="1800" b="1" dirty="0"/>
          </a:p>
          <a:p>
            <a:r>
              <a:rPr lang="pt-BR" sz="1800" b="1" dirty="0"/>
              <a:t>RIGHT </a:t>
            </a:r>
            <a:r>
              <a:rPr lang="pt-BR" sz="1800" b="1" dirty="0" err="1"/>
              <a:t>Joins</a:t>
            </a:r>
            <a:endParaRPr lang="pt-BR" sz="1800" b="1" dirty="0"/>
          </a:p>
          <a:p>
            <a:r>
              <a:rPr lang="pt-BR" sz="1800" b="1" dirty="0"/>
              <a:t>...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2899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caractere * representa todos os campos. </a:t>
            </a:r>
          </a:p>
          <a:p>
            <a:r>
              <a:rPr lang="pt-BR" sz="1800" dirty="0"/>
              <a:t>Apesar de prático, este caractere não é muito utilizado, pois, para o </a:t>
            </a:r>
            <a:r>
              <a:rPr lang="pt-BR" sz="1800" b="1" dirty="0">
                <a:hlinkClick r:id="rId3" tooltip="Gerenciamento de Banco de Dados"/>
              </a:rPr>
              <a:t>SGBD</a:t>
            </a:r>
            <a:r>
              <a:rPr lang="pt-BR" sz="1800" dirty="0"/>
              <a:t> é mais rápido receber o comando com todos os campos explicitados. </a:t>
            </a:r>
          </a:p>
          <a:p>
            <a:r>
              <a:rPr lang="pt-BR" sz="1800" dirty="0"/>
              <a:t>O uso do * obriga o servidor a consultar quais são os campos antes de efetuar a busca dos dados, criando mais um passo no processo.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8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Distinct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instrução </a:t>
            </a:r>
            <a:r>
              <a:rPr lang="pt-PT" sz="1800" b="1" dirty="0"/>
              <a:t>SELECT DISTINCT </a:t>
            </a:r>
            <a:r>
              <a:rPr lang="pt-PT" sz="1800" dirty="0"/>
              <a:t>é usada para retornar apenas valores distintos (diferentes). </a:t>
            </a:r>
          </a:p>
          <a:p>
            <a:r>
              <a:rPr lang="pt-PT" sz="1800" dirty="0"/>
              <a:t>Dentro de uma tabela, uma coluna geralmente contém muitos valores duplicados; e às vezes você só quer listar os valores diferentes (distintos).</a:t>
            </a:r>
          </a:p>
          <a:p>
            <a:r>
              <a:rPr lang="en-US" sz="1800" dirty="0"/>
              <a:t>SELECT </a:t>
            </a:r>
            <a:r>
              <a:rPr lang="en-US" sz="1800" dirty="0">
                <a:solidFill>
                  <a:srgbClr val="FF0000"/>
                </a:solidFill>
              </a:rPr>
              <a:t>DISTINCT</a:t>
            </a:r>
            <a:r>
              <a:rPr lang="en-US" sz="1800" dirty="0"/>
              <a:t> </a:t>
            </a:r>
            <a:r>
              <a:rPr lang="en-US" sz="1800" i="1" dirty="0"/>
              <a:t>column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>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19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+ Where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cláusula WHERE é usada para filtrar registros. </a:t>
            </a:r>
          </a:p>
          <a:p>
            <a:r>
              <a:rPr lang="pt-PT" sz="1800" dirty="0"/>
              <a:t>Ela é usado para extrair apenas os registros que atendem a uma condição especificada.</a:t>
            </a:r>
            <a:endParaRPr lang="pt-PT" sz="1800" b="1" dirty="0"/>
          </a:p>
          <a:p>
            <a:r>
              <a:rPr lang="en-US" sz="1800" dirty="0"/>
              <a:t>SELECT </a:t>
            </a:r>
            <a:r>
              <a:rPr lang="en-US" sz="1800" i="1" dirty="0"/>
              <a:t>column 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US" sz="1800" b="1" dirty="0"/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Country = 'Brazil';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012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- Operadores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539552" y="1491631"/>
            <a:ext cx="7787858" cy="3200580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42" y="1745685"/>
            <a:ext cx="4612258" cy="25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+ Where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/>
              <a:t>Selecionando</a:t>
            </a:r>
            <a:r>
              <a:rPr lang="en-US" sz="1800" b="1" dirty="0"/>
              <a:t> </a:t>
            </a:r>
            <a:r>
              <a:rPr lang="en-US" sz="1800" b="1" dirty="0" err="1"/>
              <a:t>todos</a:t>
            </a:r>
            <a:r>
              <a:rPr lang="en-US" sz="1800" b="1" dirty="0"/>
              <a:t> </a:t>
            </a:r>
            <a:r>
              <a:rPr lang="en-US" sz="1800" b="1" dirty="0" err="1"/>
              <a:t>os</a:t>
            </a:r>
            <a:r>
              <a:rPr lang="en-US" sz="1800" b="1" dirty="0"/>
              <a:t> </a:t>
            </a:r>
            <a:r>
              <a:rPr lang="en-US" sz="1800" b="1" dirty="0" err="1"/>
              <a:t>registros</a:t>
            </a:r>
            <a:r>
              <a:rPr lang="en-US" sz="1800" b="1" dirty="0"/>
              <a:t> da </a:t>
            </a:r>
            <a:r>
              <a:rPr lang="en-US" sz="1800" b="1" dirty="0" err="1"/>
              <a:t>tabela</a:t>
            </a:r>
            <a:r>
              <a:rPr lang="en-US" sz="1800" b="1" dirty="0"/>
              <a:t> </a:t>
            </a:r>
            <a:r>
              <a:rPr lang="en-US" sz="1800" b="1" dirty="0" err="1"/>
              <a:t>aluno</a:t>
            </a:r>
            <a:r>
              <a:rPr lang="en-US" sz="1800" b="1" dirty="0"/>
              <a:t> </a:t>
            </a:r>
            <a:r>
              <a:rPr lang="en-US" sz="1800" b="1" dirty="0" err="1"/>
              <a:t>que</a:t>
            </a:r>
            <a:r>
              <a:rPr lang="en-US" sz="1800" b="1" dirty="0"/>
              <a:t> </a:t>
            </a:r>
            <a:r>
              <a:rPr lang="en-US" sz="1800" b="1" dirty="0" err="1"/>
              <a:t>tenham</a:t>
            </a:r>
            <a:r>
              <a:rPr lang="en-US" sz="1800" b="1" dirty="0"/>
              <a:t> </a:t>
            </a:r>
            <a:r>
              <a:rPr lang="en-US" sz="1800" b="1" dirty="0" err="1"/>
              <a:t>idade</a:t>
            </a:r>
            <a:r>
              <a:rPr lang="en-US" sz="1800" b="1" dirty="0"/>
              <a:t> </a:t>
            </a:r>
            <a:r>
              <a:rPr lang="en-US" sz="1800" b="1" dirty="0" err="1"/>
              <a:t>maior</a:t>
            </a:r>
            <a:r>
              <a:rPr lang="en-US" sz="1800" b="1" dirty="0"/>
              <a:t> </a:t>
            </a:r>
            <a:r>
              <a:rPr lang="en-US" sz="1800" b="1" dirty="0" err="1"/>
              <a:t>que</a:t>
            </a:r>
            <a:r>
              <a:rPr lang="en-US" sz="1800" b="1" dirty="0"/>
              <a:t> 18: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SELECT * FROM </a:t>
            </a:r>
            <a:r>
              <a:rPr lang="en-US" sz="1800" b="1" dirty="0" err="1"/>
              <a:t>alunos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</a:t>
            </a:r>
            <a:r>
              <a:rPr lang="en-US" sz="1800" b="1" dirty="0" err="1"/>
              <a:t>idade</a:t>
            </a:r>
            <a:r>
              <a:rPr lang="en-US" sz="1800" b="1" dirty="0"/>
              <a:t> &gt; 18';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335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- Operadores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Os operadores AND, OR e NOT do MySQL </a:t>
            </a:r>
          </a:p>
          <a:p>
            <a:r>
              <a:rPr lang="pt-PT" sz="1800" dirty="0"/>
              <a:t>A cláusula WHERE pode ser combinada com os operadores AND, OR e NOT. </a:t>
            </a:r>
          </a:p>
          <a:p>
            <a:r>
              <a:rPr lang="pt-PT" sz="1800" dirty="0"/>
              <a:t>Os operadores AND e OR são usados ​​para filtrar registros com base em mais de uma condição: </a:t>
            </a:r>
          </a:p>
          <a:p>
            <a:r>
              <a:rPr lang="pt-PT" sz="1800" dirty="0"/>
              <a:t>O operador AND exibe um registro se todas as condições separadas por AND forem TRUE..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973252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C95CFB-5005-4576-BDC3-DFB982D836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32119E-605A-4F65-809A-2D0D7D10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F91B7-58FE-4A0D-AF3E-BA39EFD73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945</Words>
  <Application>Microsoft Office PowerPoint</Application>
  <PresentationFormat>On-screen Show (16:9)</PresentationFormat>
  <Paragraphs>211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Friar template</vt:lpstr>
      <vt:lpstr>Implementar banco de dados</vt:lpstr>
      <vt:lpstr>Select:</vt:lpstr>
      <vt:lpstr>Conceitos: Front-end e Back-end</vt:lpstr>
      <vt:lpstr>Select</vt:lpstr>
      <vt:lpstr>Select Distinct</vt:lpstr>
      <vt:lpstr>Select + Where</vt:lpstr>
      <vt:lpstr>Where - Operadores</vt:lpstr>
      <vt:lpstr>Select + Where</vt:lpstr>
      <vt:lpstr>Select - Operadores</vt:lpstr>
      <vt:lpstr>Select - Operadores</vt:lpstr>
      <vt:lpstr>Select – Sintaxe OR</vt:lpstr>
      <vt:lpstr>Select – Sintaxe AND</vt:lpstr>
      <vt:lpstr>Select – Sintaxe NOT</vt:lpstr>
      <vt:lpstr>Select – AND, OR e NOT </vt:lpstr>
      <vt:lpstr>Select – ORDER BY</vt:lpstr>
      <vt:lpstr>Select – ORDER BY</vt:lpstr>
      <vt:lpstr>Select –Funções Min( ) e Max( )</vt:lpstr>
      <vt:lpstr>Select – Cláusula LIMIT</vt:lpstr>
      <vt:lpstr>Select – Cláusula LIMIT</vt:lpstr>
      <vt:lpstr>Select – Funções MySQL COUNT( ), AVG( ) e SUM( )</vt:lpstr>
      <vt:lpstr>Select – Funções MySQL COUNT( ), AVG( ) e SUM( )</vt:lpstr>
      <vt:lpstr>Select – Funções MySQL COUNT( ), AVG( ) e SUM( )</vt:lpstr>
      <vt:lpstr>Select – Função IN</vt:lpstr>
      <vt:lpstr>Select – Função IN</vt:lpstr>
      <vt:lpstr>Select – Função BETWEEN</vt:lpstr>
      <vt:lpstr>Select – Função BETWEEN</vt:lpstr>
      <vt:lpstr>Select – Operador LIKE</vt:lpstr>
      <vt:lpstr>Select – Operador LIKE</vt:lpstr>
      <vt:lpstr>Select – Operador LIKE</vt:lpstr>
      <vt:lpstr>Select – Operador LIKE</vt:lpstr>
      <vt:lpstr>Select – Alias</vt:lpstr>
      <vt:lpstr>Select – Alias</vt:lpstr>
      <vt:lpstr>Select – Outras Funções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60</cp:revision>
  <dcterms:modified xsi:type="dcterms:W3CDTF">2024-08-28T12:30:43Z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