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40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0"/>
            <a:ext cx="14630400" cy="8229600"/>
          </a:xfrm>
          <a:prstGeom prst="rect">
            <a:avLst/>
          </a:prstGeom>
          <a:solidFill>
            <a:srgbClr val="241631"/>
          </a:solidFill>
          <a:ln/>
        </p:spPr>
        <p:txBody>
          <a:bodyPr/>
          <a:lstStyle/>
          <a:p>
            <a:endParaRPr lang="pt-BR"/>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743069" y="544949"/>
            <a:ext cx="7657862" cy="2563535"/>
          </a:xfrm>
          <a:prstGeom prst="rect">
            <a:avLst/>
          </a:prstGeom>
          <a:noFill/>
          <a:ln/>
        </p:spPr>
        <p:txBody>
          <a:bodyPr wrap="square" rtlCol="0" anchor="t"/>
          <a:lstStyle/>
          <a:p>
            <a:pPr marL="0" indent="0">
              <a:lnSpc>
                <a:spcPts val="6729"/>
              </a:lnSpc>
              <a:buNone/>
            </a:pPr>
            <a:r>
              <a:rPr lang="en-US" sz="5383" b="1" dirty="0">
                <a:solidFill>
                  <a:srgbClr val="FF726D"/>
                </a:solidFill>
                <a:latin typeface="Inconsolata" pitchFamily="34" charset="0"/>
                <a:ea typeface="Inconsolata" pitchFamily="34" charset="-122"/>
                <a:cs typeface="Inconsolata" pitchFamily="34" charset="-120"/>
              </a:rPr>
              <a:t>Importância do levantamento de requisitos</a:t>
            </a:r>
            <a:endParaRPr lang="en-US" sz="5383" dirty="0"/>
          </a:p>
        </p:txBody>
      </p:sp>
      <p:sp>
        <p:nvSpPr>
          <p:cNvPr id="6" name="Text 3"/>
          <p:cNvSpPr/>
          <p:nvPr/>
        </p:nvSpPr>
        <p:spPr>
          <a:xfrm>
            <a:off x="743069" y="3405664"/>
            <a:ext cx="7657862" cy="1584722"/>
          </a:xfrm>
          <a:prstGeom prst="rect">
            <a:avLst/>
          </a:prstGeom>
          <a:noFill/>
          <a:ln/>
        </p:spPr>
        <p:txBody>
          <a:bodyPr wrap="square" rtlCol="0" anchor="t"/>
          <a:lstStyle/>
          <a:p>
            <a:pPr marL="0" indent="0" algn="just">
              <a:lnSpc>
                <a:spcPts val="2497"/>
              </a:lnSpc>
              <a:buNone/>
            </a:pPr>
            <a:r>
              <a:rPr lang="en-US" sz="1560" dirty="0">
                <a:solidFill>
                  <a:srgbClr val="DAD1E6"/>
                </a:solidFill>
                <a:latin typeface="Fira Sans" pitchFamily="34" charset="0"/>
                <a:ea typeface="Fira Sans" pitchFamily="34" charset="-122"/>
                <a:cs typeface="Fira Sans" pitchFamily="34" charset="-120"/>
              </a:rPr>
              <a:t>O levantamento de requisitos é uma etapa crítica no processo de desenvolvimento de software, pois é responsável por identificar e compreender as necessidades e expectativas dos clientes e usuários finais. Essa fase é fundamental para garantir que o sistema desenvolvido atenda às demandas reais e forneça soluções eficientes e eficazes.</a:t>
            </a:r>
            <a:endParaRPr lang="en-US" sz="1560" dirty="0"/>
          </a:p>
        </p:txBody>
      </p:sp>
      <p:sp>
        <p:nvSpPr>
          <p:cNvPr id="7" name="Text 4"/>
          <p:cNvSpPr/>
          <p:nvPr/>
        </p:nvSpPr>
        <p:spPr>
          <a:xfrm>
            <a:off x="743069" y="5213271"/>
            <a:ext cx="7657862" cy="1901666"/>
          </a:xfrm>
          <a:prstGeom prst="rect">
            <a:avLst/>
          </a:prstGeom>
          <a:noFill/>
          <a:ln/>
        </p:spPr>
        <p:txBody>
          <a:bodyPr wrap="square" rtlCol="0" anchor="t"/>
          <a:lstStyle/>
          <a:p>
            <a:pPr marL="0" indent="0" algn="just">
              <a:lnSpc>
                <a:spcPts val="2497"/>
              </a:lnSpc>
              <a:buNone/>
            </a:pPr>
            <a:r>
              <a:rPr lang="en-US" sz="1560" dirty="0">
                <a:solidFill>
                  <a:srgbClr val="DAD1E6"/>
                </a:solidFill>
                <a:latin typeface="Fira Sans" pitchFamily="34" charset="0"/>
                <a:ea typeface="Fira Sans" pitchFamily="34" charset="-122"/>
                <a:cs typeface="Fira Sans" pitchFamily="34" charset="-120"/>
              </a:rPr>
              <a:t>Sem um levantamento de requisitos adequado, é difícil definir corretamente o escopo do projeto, estimar prazos e custos de forma precisa, e garantir que o produto final atenda às expectativas. Além disso, a falta de uma compreensão clara dos requisitos pode levar a problemas durante o desenvolvimento, como retrabalho, atrasos e até mesmo a entrega de um produto que não atende às necessidades dos usuários.</a:t>
            </a:r>
            <a:endParaRPr lang="en-US" sz="156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35219" y="0"/>
            <a:ext cx="14630400" cy="10846356"/>
          </a:xfrm>
          <a:prstGeom prst="rect">
            <a:avLst/>
          </a:prstGeom>
          <a:solidFill>
            <a:srgbClr val="241631"/>
          </a:solidFill>
          <a:ln/>
        </p:spPr>
        <p:txBody>
          <a:bodyPr/>
          <a:lstStyle/>
          <a:p>
            <a:endParaRPr lang="pt-BR" dirty="0"/>
          </a:p>
        </p:txBody>
      </p:sp>
      <p:sp>
        <p:nvSpPr>
          <p:cNvPr id="4" name="Text 2"/>
          <p:cNvSpPr/>
          <p:nvPr/>
        </p:nvSpPr>
        <p:spPr>
          <a:xfrm>
            <a:off x="2054831" y="427673"/>
            <a:ext cx="10520737" cy="635793"/>
          </a:xfrm>
          <a:prstGeom prst="rect">
            <a:avLst/>
          </a:prstGeom>
          <a:noFill/>
          <a:ln/>
        </p:spPr>
        <p:txBody>
          <a:bodyPr wrap="square" rtlCol="0" anchor="t"/>
          <a:lstStyle/>
          <a:p>
            <a:pPr marL="0" indent="0" algn="ctr">
              <a:lnSpc>
                <a:spcPts val="3827"/>
              </a:lnSpc>
              <a:buNone/>
            </a:pPr>
            <a:r>
              <a:rPr lang="en-US" sz="3062" b="1" dirty="0">
                <a:solidFill>
                  <a:srgbClr val="FF726D"/>
                </a:solidFill>
                <a:latin typeface="Inconsolata" pitchFamily="34" charset="0"/>
                <a:ea typeface="Inconsolata" pitchFamily="34" charset="-122"/>
                <a:cs typeface="Inconsolata" pitchFamily="34" charset="-120"/>
              </a:rPr>
              <a:t>Aplicação das Técnicas de Levantamento de Requisitos</a:t>
            </a:r>
            <a:endParaRPr lang="en-US" sz="3062" dirty="0"/>
          </a:p>
        </p:txBody>
      </p:sp>
      <p:pic>
        <p:nvPicPr>
          <p:cNvPr id="5" name="Image 0" descr="preencoded.png"/>
          <p:cNvPicPr>
            <a:picLocks noChangeAspect="1"/>
          </p:cNvPicPr>
          <p:nvPr/>
        </p:nvPicPr>
        <p:blipFill>
          <a:blip r:embed="rId3"/>
          <a:stretch>
            <a:fillRect/>
          </a:stretch>
        </p:blipFill>
        <p:spPr>
          <a:xfrm>
            <a:off x="622043" y="1555194"/>
            <a:ext cx="777597" cy="1642110"/>
          </a:xfrm>
          <a:prstGeom prst="rect">
            <a:avLst/>
          </a:prstGeom>
        </p:spPr>
      </p:pic>
      <p:sp>
        <p:nvSpPr>
          <p:cNvPr id="6" name="Text 3"/>
          <p:cNvSpPr/>
          <p:nvPr/>
        </p:nvSpPr>
        <p:spPr>
          <a:xfrm>
            <a:off x="1637794" y="1604908"/>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Definir os Objetivos</a:t>
            </a:r>
            <a:endParaRPr lang="en-US" sz="1531" dirty="0"/>
          </a:p>
        </p:txBody>
      </p:sp>
      <p:sp>
        <p:nvSpPr>
          <p:cNvPr id="7" name="Text 4"/>
          <p:cNvSpPr/>
          <p:nvPr/>
        </p:nvSpPr>
        <p:spPr>
          <a:xfrm>
            <a:off x="1637794" y="1941140"/>
            <a:ext cx="5595213" cy="994886"/>
          </a:xfrm>
          <a:prstGeom prst="rect">
            <a:avLst/>
          </a:prstGeom>
          <a:noFill/>
          <a:ln/>
        </p:spPr>
        <p:txBody>
          <a:bodyPr wrap="square" rtlCol="0" anchor="t"/>
          <a:lstStyle/>
          <a:p>
            <a:pPr marL="0" indent="0" algn="just">
              <a:lnSpc>
                <a:spcPts val="1960"/>
              </a:lnSpc>
              <a:buNone/>
            </a:pPr>
            <a:r>
              <a:rPr lang="en-US" sz="1400" dirty="0">
                <a:solidFill>
                  <a:srgbClr val="DAD1E6"/>
                </a:solidFill>
                <a:latin typeface="Fira Sans" pitchFamily="34" charset="0"/>
                <a:ea typeface="Fira Sans" pitchFamily="34" charset="-122"/>
                <a:cs typeface="Fira Sans" pitchFamily="34" charset="-120"/>
              </a:rPr>
              <a:t>Antes de aplicar as técnicas de levantamento de requisitos, é crucial definir claramente os objetivos do projeto. Quais são as principais metas a serem alcançadas? Quais são as necessidades específicas dos stakeholders? Essa compreensão inicial irá guiar a seleção e a aplicação das técnicas mais adequadas.</a:t>
            </a:r>
            <a:endParaRPr lang="en-US" sz="1400" dirty="0"/>
          </a:p>
        </p:txBody>
      </p:sp>
      <p:pic>
        <p:nvPicPr>
          <p:cNvPr id="8" name="Image 1" descr="preencoded.png"/>
          <p:cNvPicPr>
            <a:picLocks noChangeAspect="1"/>
          </p:cNvPicPr>
          <p:nvPr/>
        </p:nvPicPr>
        <p:blipFill>
          <a:blip r:embed="rId4"/>
          <a:stretch>
            <a:fillRect/>
          </a:stretch>
        </p:blipFill>
        <p:spPr>
          <a:xfrm>
            <a:off x="622043" y="4032552"/>
            <a:ext cx="777597" cy="1890832"/>
          </a:xfrm>
          <a:prstGeom prst="rect">
            <a:avLst/>
          </a:prstGeom>
        </p:spPr>
      </p:pic>
      <p:sp>
        <p:nvSpPr>
          <p:cNvPr id="9" name="Text 5"/>
          <p:cNvSpPr/>
          <p:nvPr/>
        </p:nvSpPr>
        <p:spPr>
          <a:xfrm>
            <a:off x="1637794" y="4082266"/>
            <a:ext cx="2137529"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Selecionar as Técnicas</a:t>
            </a:r>
            <a:endParaRPr lang="en-US" sz="1531" dirty="0"/>
          </a:p>
        </p:txBody>
      </p:sp>
      <p:sp>
        <p:nvSpPr>
          <p:cNvPr id="10" name="Text 6"/>
          <p:cNvSpPr/>
          <p:nvPr/>
        </p:nvSpPr>
        <p:spPr>
          <a:xfrm>
            <a:off x="1637794" y="4418498"/>
            <a:ext cx="5595213" cy="1243608"/>
          </a:xfrm>
          <a:prstGeom prst="rect">
            <a:avLst/>
          </a:prstGeom>
          <a:noFill/>
          <a:ln/>
        </p:spPr>
        <p:txBody>
          <a:bodyPr wrap="square" rtlCol="0" anchor="t"/>
          <a:lstStyle/>
          <a:p>
            <a:pPr marL="0" indent="0" algn="just">
              <a:lnSpc>
                <a:spcPts val="1960"/>
              </a:lnSpc>
              <a:buNone/>
            </a:pPr>
            <a:r>
              <a:rPr lang="en-US" sz="1400" dirty="0">
                <a:solidFill>
                  <a:srgbClr val="DAD1E6"/>
                </a:solidFill>
                <a:latin typeface="Fira Sans" pitchFamily="34" charset="0"/>
                <a:ea typeface="Fira Sans" pitchFamily="34" charset="-122"/>
                <a:cs typeface="Fira Sans" pitchFamily="34" charset="-120"/>
              </a:rPr>
              <a:t>Com os objetivos em mente, é hora de selecionar as técnicas de levantamento de requisitos mais apropriadas. Cada técnica tem suas próprias forças e fraquezas, então é importante avaliar qual delas se alinha melhor com as características do projeto, o perfil dos usuários e os recursos disponíveis. Uma combinação de técnicas também pode ser eficaz para obter uma visão mais completa.</a:t>
            </a:r>
            <a:endParaRPr lang="en-US" sz="1400" dirty="0"/>
          </a:p>
        </p:txBody>
      </p:sp>
      <p:pic>
        <p:nvPicPr>
          <p:cNvPr id="11" name="Image 2" descr="preencoded.png"/>
          <p:cNvPicPr>
            <a:picLocks noChangeAspect="1"/>
          </p:cNvPicPr>
          <p:nvPr/>
        </p:nvPicPr>
        <p:blipFill>
          <a:blip r:embed="rId5"/>
          <a:stretch>
            <a:fillRect/>
          </a:stretch>
        </p:blipFill>
        <p:spPr>
          <a:xfrm>
            <a:off x="622287" y="6758632"/>
            <a:ext cx="777597" cy="1642110"/>
          </a:xfrm>
          <a:prstGeom prst="rect">
            <a:avLst/>
          </a:prstGeom>
        </p:spPr>
      </p:pic>
      <p:sp>
        <p:nvSpPr>
          <p:cNvPr id="12" name="Text 7"/>
          <p:cNvSpPr/>
          <p:nvPr/>
        </p:nvSpPr>
        <p:spPr>
          <a:xfrm>
            <a:off x="1594373" y="6808345"/>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Planejar a Aplicação</a:t>
            </a:r>
            <a:endParaRPr lang="en-US" sz="1531" dirty="0"/>
          </a:p>
        </p:txBody>
      </p:sp>
      <p:sp>
        <p:nvSpPr>
          <p:cNvPr id="13" name="Text 8"/>
          <p:cNvSpPr/>
          <p:nvPr/>
        </p:nvSpPr>
        <p:spPr>
          <a:xfrm>
            <a:off x="1594373" y="7144578"/>
            <a:ext cx="5595213" cy="994886"/>
          </a:xfrm>
          <a:prstGeom prst="rect">
            <a:avLst/>
          </a:prstGeom>
          <a:noFill/>
          <a:ln/>
        </p:spPr>
        <p:txBody>
          <a:bodyPr wrap="square" rtlCol="0" anchor="t"/>
          <a:lstStyle/>
          <a:p>
            <a:pPr marL="0" indent="0" algn="just">
              <a:lnSpc>
                <a:spcPts val="1960"/>
              </a:lnSpc>
              <a:buNone/>
            </a:pPr>
            <a:r>
              <a:rPr lang="en-US" sz="1400" dirty="0">
                <a:solidFill>
                  <a:srgbClr val="DAD1E6"/>
                </a:solidFill>
                <a:latin typeface="Fira Sans" pitchFamily="34" charset="0"/>
                <a:ea typeface="Fira Sans" pitchFamily="34" charset="-122"/>
                <a:cs typeface="Fira Sans" pitchFamily="34" charset="-120"/>
              </a:rPr>
              <a:t>Após a seleção das técnicas, é necessário planejar detalhadamente a aplicação. Isso inclui definir o cronograma, os participantes, os recursos necessários e os métodos de documentação. Essa etapa de planejamento ajudará a garantir que o processo de levantamento de requisitos seja organizado, eficiente e bem-sucedido.</a:t>
            </a:r>
            <a:endParaRPr lang="en-US" sz="1400" dirty="0"/>
          </a:p>
        </p:txBody>
      </p:sp>
      <p:pic>
        <p:nvPicPr>
          <p:cNvPr id="14" name="Image 3" descr="preencoded.png"/>
          <p:cNvPicPr>
            <a:picLocks noChangeAspect="1"/>
          </p:cNvPicPr>
          <p:nvPr/>
        </p:nvPicPr>
        <p:blipFill>
          <a:blip r:embed="rId6"/>
          <a:stretch>
            <a:fillRect/>
          </a:stretch>
        </p:blipFill>
        <p:spPr>
          <a:xfrm>
            <a:off x="8015020" y="1701041"/>
            <a:ext cx="777597" cy="1642110"/>
          </a:xfrm>
          <a:prstGeom prst="rect">
            <a:avLst/>
          </a:prstGeom>
        </p:spPr>
      </p:pic>
      <p:sp>
        <p:nvSpPr>
          <p:cNvPr id="15" name="Text 9"/>
          <p:cNvSpPr/>
          <p:nvPr/>
        </p:nvSpPr>
        <p:spPr>
          <a:xfrm>
            <a:off x="9030771" y="1750754"/>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Aplicar as Técnicas</a:t>
            </a:r>
            <a:endParaRPr lang="en-US" sz="1531" dirty="0"/>
          </a:p>
        </p:txBody>
      </p:sp>
      <p:sp>
        <p:nvSpPr>
          <p:cNvPr id="16" name="Text 10"/>
          <p:cNvSpPr/>
          <p:nvPr/>
        </p:nvSpPr>
        <p:spPr>
          <a:xfrm>
            <a:off x="9030771" y="2086987"/>
            <a:ext cx="5270856" cy="994886"/>
          </a:xfrm>
          <a:prstGeom prst="rect">
            <a:avLst/>
          </a:prstGeom>
          <a:noFill/>
          <a:ln/>
        </p:spPr>
        <p:txBody>
          <a:bodyPr wrap="square" rtlCol="0" anchor="t"/>
          <a:lstStyle/>
          <a:p>
            <a:pPr marL="0" indent="0" algn="just">
              <a:lnSpc>
                <a:spcPts val="1960"/>
              </a:lnSpc>
              <a:buNone/>
            </a:pPr>
            <a:r>
              <a:rPr lang="en-US" sz="1400" dirty="0">
                <a:solidFill>
                  <a:srgbClr val="DAD1E6"/>
                </a:solidFill>
                <a:latin typeface="Fira Sans" pitchFamily="34" charset="0"/>
                <a:ea typeface="Fira Sans" pitchFamily="34" charset="-122"/>
                <a:cs typeface="Fira Sans" pitchFamily="34" charset="-120"/>
              </a:rPr>
              <a:t>Com o planejamento concluído, é hora de colocar as técnicas em prática. Essa pode ser a fase mais desafiadora, pois envolve interação direta com os stakeholders, coleta de informações e análise de dados. É importante estar atento a detalhes importantes, registrar tudo com cuidado e manter uma comunicação clara durante todo o processo.</a:t>
            </a:r>
            <a:endParaRPr lang="en-US" sz="1400" dirty="0"/>
          </a:p>
        </p:txBody>
      </p:sp>
      <p:pic>
        <p:nvPicPr>
          <p:cNvPr id="17" name="Image 4" descr="preencoded.png"/>
          <p:cNvPicPr>
            <a:picLocks noChangeAspect="1"/>
          </p:cNvPicPr>
          <p:nvPr/>
        </p:nvPicPr>
        <p:blipFill>
          <a:blip r:embed="rId7"/>
          <a:stretch>
            <a:fillRect/>
          </a:stretch>
        </p:blipFill>
        <p:spPr>
          <a:xfrm>
            <a:off x="8019930" y="4111958"/>
            <a:ext cx="777597" cy="1890832"/>
          </a:xfrm>
          <a:prstGeom prst="rect">
            <a:avLst/>
          </a:prstGeom>
        </p:spPr>
      </p:pic>
      <p:sp>
        <p:nvSpPr>
          <p:cNvPr id="18" name="Text 11"/>
          <p:cNvSpPr/>
          <p:nvPr/>
        </p:nvSpPr>
        <p:spPr>
          <a:xfrm>
            <a:off x="9030771" y="4267453"/>
            <a:ext cx="2040374"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Analisar e Documentar</a:t>
            </a:r>
            <a:endParaRPr lang="en-US" sz="1531" dirty="0"/>
          </a:p>
        </p:txBody>
      </p:sp>
      <p:sp>
        <p:nvSpPr>
          <p:cNvPr id="19" name="Text 12"/>
          <p:cNvSpPr/>
          <p:nvPr/>
        </p:nvSpPr>
        <p:spPr>
          <a:xfrm>
            <a:off x="9030771" y="4603686"/>
            <a:ext cx="5270856" cy="1243608"/>
          </a:xfrm>
          <a:prstGeom prst="rect">
            <a:avLst/>
          </a:prstGeom>
          <a:noFill/>
          <a:ln/>
        </p:spPr>
        <p:txBody>
          <a:bodyPr wrap="square" rtlCol="0" anchor="t"/>
          <a:lstStyle/>
          <a:p>
            <a:pPr marL="0" indent="0" algn="just">
              <a:lnSpc>
                <a:spcPts val="1960"/>
              </a:lnSpc>
              <a:buNone/>
            </a:pPr>
            <a:r>
              <a:rPr lang="en-US" sz="1400" dirty="0">
                <a:solidFill>
                  <a:srgbClr val="DAD1E6"/>
                </a:solidFill>
                <a:latin typeface="Fira Sans" pitchFamily="34" charset="0"/>
                <a:ea typeface="Fira Sans" pitchFamily="34" charset="-122"/>
                <a:cs typeface="Fira Sans" pitchFamily="34" charset="-120"/>
              </a:rPr>
              <a:t>Após a aplicação das técnicas, os dados coletados devem ser cuidadosamente analisados e documentados. Essa etapa envolve a identificação de padrões, a priorização de requisitos e a criação de uma especificação de requisitos clara e abrangente. Essa documentação será fundamental para o desenvolvimento do sistema e a gestão do projeto.</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0"/>
            <a:ext cx="14630400" cy="8229600"/>
          </a:xfrm>
          <a:prstGeom prst="rect">
            <a:avLst/>
          </a:prstGeom>
          <a:solidFill>
            <a:srgbClr val="241631"/>
          </a:solidFill>
          <a:ln/>
        </p:spPr>
        <p:txBody>
          <a:bodyPr/>
          <a:lstStyle/>
          <a:p>
            <a:endParaRPr lang="pt-BR"/>
          </a:p>
        </p:txBody>
      </p:sp>
      <p:sp>
        <p:nvSpPr>
          <p:cNvPr id="5" name="Text 2"/>
          <p:cNvSpPr/>
          <p:nvPr/>
        </p:nvSpPr>
        <p:spPr>
          <a:xfrm>
            <a:off x="5093256" y="742355"/>
            <a:ext cx="4475678" cy="532924"/>
          </a:xfrm>
          <a:prstGeom prst="rect">
            <a:avLst/>
          </a:prstGeom>
          <a:noFill/>
          <a:ln/>
        </p:spPr>
        <p:txBody>
          <a:bodyPr wrap="none" rtlCol="0" anchor="t"/>
          <a:lstStyle/>
          <a:p>
            <a:pPr marL="0" indent="0">
              <a:lnSpc>
                <a:spcPts val="4197"/>
              </a:lnSpc>
              <a:buNone/>
            </a:pPr>
            <a:r>
              <a:rPr lang="en-US" sz="3357" b="1" dirty="0">
                <a:solidFill>
                  <a:srgbClr val="FF726D"/>
                </a:solidFill>
                <a:latin typeface="Inconsolata" pitchFamily="34" charset="0"/>
                <a:ea typeface="Inconsolata" pitchFamily="34" charset="-122"/>
                <a:cs typeface="Inconsolata" pitchFamily="34" charset="-120"/>
              </a:rPr>
              <a:t>Técnica de entrevista</a:t>
            </a:r>
            <a:endParaRPr lang="en-US" sz="3357" dirty="0"/>
          </a:p>
        </p:txBody>
      </p:sp>
      <p:sp>
        <p:nvSpPr>
          <p:cNvPr id="6" name="Shape 3"/>
          <p:cNvSpPr/>
          <p:nvPr/>
        </p:nvSpPr>
        <p:spPr>
          <a:xfrm>
            <a:off x="5093256" y="1531025"/>
            <a:ext cx="3965496" cy="3984427"/>
          </a:xfrm>
          <a:prstGeom prst="roundRect">
            <a:avLst>
              <a:gd name="adj" fmla="val 1290"/>
            </a:avLst>
          </a:prstGeom>
          <a:solidFill>
            <a:srgbClr val="382748"/>
          </a:solidFill>
          <a:ln/>
        </p:spPr>
        <p:txBody>
          <a:bodyPr/>
          <a:lstStyle/>
          <a:p>
            <a:endParaRPr lang="pt-BR"/>
          </a:p>
        </p:txBody>
      </p:sp>
      <p:sp>
        <p:nvSpPr>
          <p:cNvPr id="7" name="Text 4"/>
          <p:cNvSpPr/>
          <p:nvPr/>
        </p:nvSpPr>
        <p:spPr>
          <a:xfrm>
            <a:off x="5263753" y="1701522"/>
            <a:ext cx="2131933" cy="266462"/>
          </a:xfrm>
          <a:prstGeom prst="rect">
            <a:avLst/>
          </a:prstGeom>
          <a:noFill/>
          <a:ln/>
        </p:spPr>
        <p:txBody>
          <a:bodyPr wrap="none" rtlCol="0" anchor="t"/>
          <a:lstStyle/>
          <a:p>
            <a:pPr marL="0" indent="0">
              <a:lnSpc>
                <a:spcPts val="2098"/>
              </a:lnSpc>
              <a:buNone/>
            </a:pPr>
            <a:r>
              <a:rPr lang="en-US" sz="1679" b="1" dirty="0">
                <a:solidFill>
                  <a:srgbClr val="FF726D"/>
                </a:solidFill>
                <a:latin typeface="Inconsolata" pitchFamily="34" charset="0"/>
                <a:ea typeface="Inconsolata" pitchFamily="34" charset="-122"/>
                <a:cs typeface="Inconsolata" pitchFamily="34" charset="-120"/>
              </a:rPr>
              <a:t>Interação pessoal</a:t>
            </a:r>
            <a:endParaRPr lang="en-US" sz="1679" dirty="0"/>
          </a:p>
        </p:txBody>
      </p:sp>
      <p:sp>
        <p:nvSpPr>
          <p:cNvPr id="8" name="Text 5"/>
          <p:cNvSpPr/>
          <p:nvPr/>
        </p:nvSpPr>
        <p:spPr>
          <a:xfrm>
            <a:off x="5263753" y="2070259"/>
            <a:ext cx="3624501" cy="3274695"/>
          </a:xfrm>
          <a:prstGeom prst="rect">
            <a:avLst/>
          </a:prstGeom>
          <a:noFill/>
          <a:ln/>
        </p:spPr>
        <p:txBody>
          <a:bodyPr wrap="square" rtlCol="0" anchor="t"/>
          <a:lstStyle/>
          <a:p>
            <a:pPr marL="0" indent="0">
              <a:lnSpc>
                <a:spcPts val="2149"/>
              </a:lnSpc>
              <a:buNone/>
            </a:pPr>
            <a:r>
              <a:rPr lang="en-US" sz="1343" dirty="0">
                <a:solidFill>
                  <a:srgbClr val="DAD1E6"/>
                </a:solidFill>
                <a:latin typeface="Fira Sans" pitchFamily="34" charset="0"/>
                <a:ea typeface="Fira Sans" pitchFamily="34" charset="-122"/>
                <a:cs typeface="Fira Sans" pitchFamily="34" charset="-120"/>
              </a:rPr>
              <a:t>A técnica de entrevista envolve um diálogo direto entre o analista de requisitos e o cliente ou usuário final. Essa troca pessoal permite que o analista obtenha informações detalhadas sobre as necessidades, expectativas e preocupações do stakeholder de forma mais personalizada e contextualizada. A linguagem corporal, expressões faciais e tom de voz durante a entrevista também fornecem pistas valiosas sobre as verdadeiras motivações do entrevistado.</a:t>
            </a:r>
            <a:endParaRPr lang="en-US" sz="1343" dirty="0"/>
          </a:p>
        </p:txBody>
      </p:sp>
      <p:sp>
        <p:nvSpPr>
          <p:cNvPr id="9" name="Shape 6"/>
          <p:cNvSpPr/>
          <p:nvPr/>
        </p:nvSpPr>
        <p:spPr>
          <a:xfrm>
            <a:off x="9229249" y="1531025"/>
            <a:ext cx="3965496" cy="3984427"/>
          </a:xfrm>
          <a:prstGeom prst="roundRect">
            <a:avLst>
              <a:gd name="adj" fmla="val 1290"/>
            </a:avLst>
          </a:prstGeom>
          <a:solidFill>
            <a:srgbClr val="382748"/>
          </a:solidFill>
          <a:ln/>
        </p:spPr>
        <p:txBody>
          <a:bodyPr/>
          <a:lstStyle/>
          <a:p>
            <a:endParaRPr lang="pt-BR"/>
          </a:p>
        </p:txBody>
      </p:sp>
      <p:sp>
        <p:nvSpPr>
          <p:cNvPr id="10" name="Text 7"/>
          <p:cNvSpPr/>
          <p:nvPr/>
        </p:nvSpPr>
        <p:spPr>
          <a:xfrm>
            <a:off x="9399746" y="1701522"/>
            <a:ext cx="2877145" cy="266462"/>
          </a:xfrm>
          <a:prstGeom prst="rect">
            <a:avLst/>
          </a:prstGeom>
          <a:noFill/>
          <a:ln/>
        </p:spPr>
        <p:txBody>
          <a:bodyPr wrap="none" rtlCol="0" anchor="t"/>
          <a:lstStyle/>
          <a:p>
            <a:pPr marL="0" indent="0">
              <a:lnSpc>
                <a:spcPts val="2098"/>
              </a:lnSpc>
              <a:buNone/>
            </a:pPr>
            <a:r>
              <a:rPr lang="en-US" sz="1679" b="1" dirty="0">
                <a:solidFill>
                  <a:srgbClr val="FF726D"/>
                </a:solidFill>
                <a:latin typeface="Inconsolata" pitchFamily="34" charset="0"/>
                <a:ea typeface="Inconsolata" pitchFamily="34" charset="-122"/>
                <a:cs typeface="Inconsolata" pitchFamily="34" charset="-120"/>
              </a:rPr>
              <a:t>Aprofundamento das questões</a:t>
            </a:r>
            <a:endParaRPr lang="en-US" sz="1679" dirty="0"/>
          </a:p>
        </p:txBody>
      </p:sp>
      <p:sp>
        <p:nvSpPr>
          <p:cNvPr id="11" name="Text 8"/>
          <p:cNvSpPr/>
          <p:nvPr/>
        </p:nvSpPr>
        <p:spPr>
          <a:xfrm>
            <a:off x="9399746" y="2070259"/>
            <a:ext cx="3624501" cy="3001804"/>
          </a:xfrm>
          <a:prstGeom prst="rect">
            <a:avLst/>
          </a:prstGeom>
          <a:noFill/>
          <a:ln/>
        </p:spPr>
        <p:txBody>
          <a:bodyPr wrap="square" rtlCol="0" anchor="t"/>
          <a:lstStyle/>
          <a:p>
            <a:pPr marL="0" indent="0">
              <a:lnSpc>
                <a:spcPts val="2149"/>
              </a:lnSpc>
              <a:buNone/>
            </a:pPr>
            <a:r>
              <a:rPr lang="en-US" sz="1343" dirty="0">
                <a:solidFill>
                  <a:srgbClr val="DAD1E6"/>
                </a:solidFill>
                <a:latin typeface="Fira Sans" pitchFamily="34" charset="0"/>
                <a:ea typeface="Fira Sans" pitchFamily="34" charset="-122"/>
                <a:cs typeface="Fira Sans" pitchFamily="34" charset="-120"/>
              </a:rPr>
              <a:t>Através das entrevistas, o analista pode explorar as respostas do entrevistado, aprofundando tópicos específicos e solicitando exemplos concretos. Essa abordagem iterativa permite uma compreensão mais completa dos requisitos, esclarecendo dúvidas e identificando requisitos implícitos ou não documentados. O diálogo também cria um ambiente de confiança, encorajando o entrevistado a compartilhar informações valiosas.</a:t>
            </a:r>
            <a:endParaRPr lang="en-US" sz="1343" dirty="0"/>
          </a:p>
        </p:txBody>
      </p:sp>
      <p:sp>
        <p:nvSpPr>
          <p:cNvPr id="12" name="Shape 9"/>
          <p:cNvSpPr/>
          <p:nvPr/>
        </p:nvSpPr>
        <p:spPr>
          <a:xfrm>
            <a:off x="5093256" y="5685949"/>
            <a:ext cx="8101489" cy="2081196"/>
          </a:xfrm>
          <a:prstGeom prst="roundRect">
            <a:avLst>
              <a:gd name="adj" fmla="val 2841"/>
            </a:avLst>
          </a:prstGeom>
          <a:solidFill>
            <a:srgbClr val="382748"/>
          </a:solidFill>
          <a:ln/>
        </p:spPr>
        <p:txBody>
          <a:bodyPr/>
          <a:lstStyle/>
          <a:p>
            <a:endParaRPr lang="pt-BR"/>
          </a:p>
        </p:txBody>
      </p:sp>
      <p:sp>
        <p:nvSpPr>
          <p:cNvPr id="13" name="Text 10"/>
          <p:cNvSpPr/>
          <p:nvPr/>
        </p:nvSpPr>
        <p:spPr>
          <a:xfrm>
            <a:off x="5263753" y="5856446"/>
            <a:ext cx="2664023" cy="266462"/>
          </a:xfrm>
          <a:prstGeom prst="rect">
            <a:avLst/>
          </a:prstGeom>
          <a:noFill/>
          <a:ln/>
        </p:spPr>
        <p:txBody>
          <a:bodyPr wrap="none" rtlCol="0" anchor="t"/>
          <a:lstStyle/>
          <a:p>
            <a:pPr marL="0" indent="0">
              <a:lnSpc>
                <a:spcPts val="2098"/>
              </a:lnSpc>
              <a:buNone/>
            </a:pPr>
            <a:r>
              <a:rPr lang="en-US" sz="1679" b="1" dirty="0">
                <a:solidFill>
                  <a:srgbClr val="FF726D"/>
                </a:solidFill>
                <a:latin typeface="Inconsolata" pitchFamily="34" charset="0"/>
                <a:ea typeface="Inconsolata" pitchFamily="34" charset="-122"/>
                <a:cs typeface="Inconsolata" pitchFamily="34" charset="-120"/>
              </a:rPr>
              <a:t>Flexibilidade e adaptação</a:t>
            </a:r>
            <a:endParaRPr lang="en-US" sz="1679" dirty="0"/>
          </a:p>
        </p:txBody>
      </p:sp>
      <p:sp>
        <p:nvSpPr>
          <p:cNvPr id="14" name="Text 11"/>
          <p:cNvSpPr/>
          <p:nvPr/>
        </p:nvSpPr>
        <p:spPr>
          <a:xfrm>
            <a:off x="5263753" y="6225183"/>
            <a:ext cx="7760494" cy="1091565"/>
          </a:xfrm>
          <a:prstGeom prst="rect">
            <a:avLst/>
          </a:prstGeom>
          <a:noFill/>
          <a:ln/>
        </p:spPr>
        <p:txBody>
          <a:bodyPr wrap="square" rtlCol="0" anchor="t"/>
          <a:lstStyle/>
          <a:p>
            <a:pPr marL="0" indent="0">
              <a:lnSpc>
                <a:spcPts val="2149"/>
              </a:lnSpc>
              <a:buNone/>
            </a:pPr>
            <a:r>
              <a:rPr lang="en-US" sz="1343" dirty="0">
                <a:solidFill>
                  <a:srgbClr val="DAD1E6"/>
                </a:solidFill>
                <a:latin typeface="Fira Sans" pitchFamily="34" charset="0"/>
                <a:ea typeface="Fira Sans" pitchFamily="34" charset="-122"/>
                <a:cs typeface="Fira Sans" pitchFamily="34" charset="-120"/>
              </a:rPr>
              <a:t>As entrevistas podem ser adaptadas ao contexto e às necessidades de cada projeto. O analista pode ajustar o formato, a linguagem e o nível de formalidade de acordo com o perfil do entrevistado e os objetivos da sessão. Essa flexibilidade permite que as entrevistas sejam conduzidas de forma mais natural e eficaz, obtendo insights que dificilmente seriam capturados por outros métodos.</a:t>
            </a:r>
            <a:endParaRPr lang="en-US" sz="1343" dirty="0"/>
          </a:p>
        </p:txBody>
      </p:sp>
      <p:pic>
        <p:nvPicPr>
          <p:cNvPr id="17" name="Imagem 16" descr="Pessoas sentadas na frente de um laptop&#10;&#10;Descrição gerada automaticamente">
            <a:extLst>
              <a:ext uri="{FF2B5EF4-FFF2-40B4-BE49-F238E27FC236}">
                <a16:creationId xmlns:a16="http://schemas.microsoft.com/office/drawing/2014/main" id="{C6A4FA57-2941-5966-A863-D2872D2C1206}"/>
              </a:ext>
            </a:extLst>
          </p:cNvPr>
          <p:cNvPicPr>
            <a:picLocks noChangeAspect="1"/>
          </p:cNvPicPr>
          <p:nvPr/>
        </p:nvPicPr>
        <p:blipFill>
          <a:blip r:embed="rId3"/>
          <a:stretch>
            <a:fillRect/>
          </a:stretch>
        </p:blipFill>
        <p:spPr>
          <a:xfrm>
            <a:off x="31790" y="1324303"/>
            <a:ext cx="5580993" cy="558099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35479"/>
            <a:ext cx="14630400" cy="8232100"/>
          </a:xfrm>
          <a:prstGeom prst="rect">
            <a:avLst/>
          </a:prstGeom>
          <a:solidFill>
            <a:srgbClr val="241631"/>
          </a:solidFill>
          <a:ln/>
        </p:spPr>
        <p:txBody>
          <a:bodyPr/>
          <a:lstStyle/>
          <a:p>
            <a:endParaRPr lang="pt-BR"/>
          </a:p>
        </p:txBody>
      </p:sp>
      <p:sp>
        <p:nvSpPr>
          <p:cNvPr id="5" name="Text 2"/>
          <p:cNvSpPr/>
          <p:nvPr/>
        </p:nvSpPr>
        <p:spPr>
          <a:xfrm>
            <a:off x="2153091" y="1021474"/>
            <a:ext cx="4570690" cy="544235"/>
          </a:xfrm>
          <a:prstGeom prst="rect">
            <a:avLst/>
          </a:prstGeom>
          <a:noFill/>
          <a:ln/>
        </p:spPr>
        <p:txBody>
          <a:bodyPr wrap="none" rtlCol="0" anchor="t"/>
          <a:lstStyle/>
          <a:p>
            <a:pPr marL="0" indent="0">
              <a:lnSpc>
                <a:spcPts val="4285"/>
              </a:lnSpc>
              <a:buNone/>
            </a:pPr>
            <a:r>
              <a:rPr lang="en-US" sz="3428" b="1" dirty="0">
                <a:solidFill>
                  <a:srgbClr val="FF726D"/>
                </a:solidFill>
                <a:latin typeface="Inconsolata" pitchFamily="34" charset="0"/>
                <a:ea typeface="Inconsolata" pitchFamily="34" charset="-122"/>
                <a:cs typeface="Inconsolata" pitchFamily="34" charset="-120"/>
              </a:rPr>
              <a:t>Técnica de observação</a:t>
            </a:r>
            <a:endParaRPr lang="en-US" sz="3428" dirty="0"/>
          </a:p>
        </p:txBody>
      </p:sp>
      <p:sp>
        <p:nvSpPr>
          <p:cNvPr id="6" name="Text 3"/>
          <p:cNvSpPr/>
          <p:nvPr/>
        </p:nvSpPr>
        <p:spPr>
          <a:xfrm>
            <a:off x="302443" y="2515805"/>
            <a:ext cx="7629206" cy="2052706"/>
          </a:xfrm>
          <a:prstGeom prst="rect">
            <a:avLst/>
          </a:prstGeom>
          <a:noFill/>
          <a:ln/>
        </p:spPr>
        <p:txBody>
          <a:bodyPr wrap="square" rtlCol="0" anchor="t"/>
          <a:lstStyle/>
          <a:p>
            <a:pPr marL="0" indent="0" algn="just">
              <a:lnSpc>
                <a:spcPts val="2194"/>
              </a:lnSpc>
              <a:buNone/>
            </a:pPr>
            <a:r>
              <a:rPr lang="en-US" sz="1400" dirty="0">
                <a:solidFill>
                  <a:srgbClr val="DAD1E6"/>
                </a:solidFill>
                <a:latin typeface="Fira Sans" pitchFamily="34" charset="0"/>
                <a:ea typeface="Fira Sans" pitchFamily="34" charset="-122"/>
                <a:cs typeface="Fira Sans" pitchFamily="34" charset="-120"/>
              </a:rPr>
              <a:t>A técnica de observação é uma metodologia fundamental no levantamento de requisitos de software, pois permite compreender de forma detalhada e aprofundada os processos, interações e comportamentos dos usuários finais em seu ambiente natural. Ao observar o usuário realizando suas tarefas diárias, o analista de requisitos pode identificar necessidades, dificuldades e requisitos que muitas vezes não são explicitados pelos próprios usuários durante entrevistas ou questionários.</a:t>
            </a:r>
            <a:endParaRPr lang="en-US" sz="1400" dirty="0"/>
          </a:p>
        </p:txBody>
      </p:sp>
      <p:sp>
        <p:nvSpPr>
          <p:cNvPr id="7" name="Text 4"/>
          <p:cNvSpPr/>
          <p:nvPr/>
        </p:nvSpPr>
        <p:spPr>
          <a:xfrm>
            <a:off x="302443" y="4336603"/>
            <a:ext cx="7629206" cy="2052706"/>
          </a:xfrm>
          <a:prstGeom prst="rect">
            <a:avLst/>
          </a:prstGeom>
          <a:noFill/>
          <a:ln/>
        </p:spPr>
        <p:txBody>
          <a:bodyPr wrap="square" rtlCol="0" anchor="t"/>
          <a:lstStyle/>
          <a:p>
            <a:pPr marL="0" indent="0" algn="just">
              <a:lnSpc>
                <a:spcPts val="2194"/>
              </a:lnSpc>
              <a:buNone/>
            </a:pPr>
            <a:r>
              <a:rPr lang="en-US" sz="1400" dirty="0">
                <a:solidFill>
                  <a:srgbClr val="DAD1E6"/>
                </a:solidFill>
                <a:latin typeface="Fira Sans" pitchFamily="34" charset="0"/>
                <a:ea typeface="Fira Sans" pitchFamily="34" charset="-122"/>
                <a:cs typeface="Fira Sans" pitchFamily="34" charset="-120"/>
              </a:rPr>
              <a:t>Essa técnica envolve o profissional posicionando-se discretamente no ambiente do usuário, acompanhando suas atividades e registrando de forma sistemática e imparcial todas as suas ações, interações com sistemas e ferramentas, expressões faciais, verbalizações e quaisquer outros comportamentos relevantes. Essa abordagem permite capturar requisitos ocultos ou não evidentes, bem como compreender o contexto e a experiência do usuário de forma holística.</a:t>
            </a:r>
            <a:endParaRPr lang="en-US" sz="1400" dirty="0"/>
          </a:p>
        </p:txBody>
      </p:sp>
      <p:sp>
        <p:nvSpPr>
          <p:cNvPr id="8" name="Text 5"/>
          <p:cNvSpPr/>
          <p:nvPr/>
        </p:nvSpPr>
        <p:spPr>
          <a:xfrm>
            <a:off x="281895" y="6157400"/>
            <a:ext cx="7629206" cy="1642165"/>
          </a:xfrm>
          <a:prstGeom prst="rect">
            <a:avLst/>
          </a:prstGeom>
          <a:noFill/>
          <a:ln/>
        </p:spPr>
        <p:txBody>
          <a:bodyPr wrap="square" rtlCol="0" anchor="t"/>
          <a:lstStyle/>
          <a:p>
            <a:pPr marL="0" indent="0" algn="just">
              <a:lnSpc>
                <a:spcPts val="2194"/>
              </a:lnSpc>
              <a:buNone/>
            </a:pPr>
            <a:r>
              <a:rPr lang="en-US" sz="1400" dirty="0">
                <a:solidFill>
                  <a:srgbClr val="DAD1E6"/>
                </a:solidFill>
                <a:latin typeface="Fira Sans" pitchFamily="34" charset="0"/>
                <a:ea typeface="Fira Sans" pitchFamily="34" charset="-122"/>
                <a:cs typeface="Fira Sans" pitchFamily="34" charset="-120"/>
              </a:rPr>
              <a:t>Além disso, a observação também possibilita validar e complementar informações obtidas por meio de outras técnicas, como entrevistas e análise de documentos. Dessa forma, a técnica de observação se mostra essencial para garantir que o produto final atenda de maneira eficaz às reais necessidades dos usuários.</a:t>
            </a:r>
            <a:endParaRPr lang="en-US" sz="1400" dirty="0"/>
          </a:p>
        </p:txBody>
      </p:sp>
      <p:pic>
        <p:nvPicPr>
          <p:cNvPr id="12" name="Imagem 11" descr="Homem de terno e gravata com as mãos na frente do computador&#10;&#10;Descrição gerada automaticamente">
            <a:extLst>
              <a:ext uri="{FF2B5EF4-FFF2-40B4-BE49-F238E27FC236}">
                <a16:creationId xmlns:a16="http://schemas.microsoft.com/office/drawing/2014/main" id="{14D7DE0B-C726-088F-246F-9B88A3DB00CC}"/>
              </a:ext>
            </a:extLst>
          </p:cNvPr>
          <p:cNvPicPr>
            <a:picLocks noChangeAspect="1"/>
          </p:cNvPicPr>
          <p:nvPr/>
        </p:nvPicPr>
        <p:blipFill>
          <a:blip r:embed="rId3"/>
          <a:stretch>
            <a:fillRect/>
          </a:stretch>
        </p:blipFill>
        <p:spPr>
          <a:xfrm>
            <a:off x="8106310" y="-131378"/>
            <a:ext cx="8435083" cy="84350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73573"/>
            <a:ext cx="14630400" cy="8229600"/>
          </a:xfrm>
          <a:prstGeom prst="rect">
            <a:avLst/>
          </a:prstGeom>
          <a:solidFill>
            <a:srgbClr val="110C17"/>
          </a:solidFill>
          <a:ln/>
        </p:spPr>
        <p:txBody>
          <a:bodyPr/>
          <a:lstStyle/>
          <a:p>
            <a:endParaRPr lang="pt-BR"/>
          </a:p>
        </p:txBody>
      </p:sp>
      <p:sp>
        <p:nvSpPr>
          <p:cNvPr id="3" name="Shape 1"/>
          <p:cNvSpPr/>
          <p:nvPr/>
        </p:nvSpPr>
        <p:spPr>
          <a:xfrm>
            <a:off x="0" y="-73573"/>
            <a:ext cx="14784512" cy="8229600"/>
          </a:xfrm>
          <a:prstGeom prst="rect">
            <a:avLst/>
          </a:prstGeom>
          <a:solidFill>
            <a:srgbClr val="241631"/>
          </a:solidFill>
          <a:ln/>
        </p:spPr>
        <p:txBody>
          <a:bodyPr/>
          <a:lstStyle/>
          <a:p>
            <a:endParaRPr lang="pt-BR"/>
          </a:p>
        </p:txBody>
      </p:sp>
      <p:sp>
        <p:nvSpPr>
          <p:cNvPr id="5" name="Text 2"/>
          <p:cNvSpPr/>
          <p:nvPr/>
        </p:nvSpPr>
        <p:spPr>
          <a:xfrm>
            <a:off x="5449967" y="639008"/>
            <a:ext cx="4470559"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Técnica de questionário</a:t>
            </a:r>
            <a:endParaRPr lang="en-US" sz="3062" dirty="0"/>
          </a:p>
        </p:txBody>
      </p:sp>
      <p:sp>
        <p:nvSpPr>
          <p:cNvPr id="6" name="Shape 3"/>
          <p:cNvSpPr/>
          <p:nvPr/>
        </p:nvSpPr>
        <p:spPr>
          <a:xfrm>
            <a:off x="6199081" y="1358265"/>
            <a:ext cx="19407" cy="6232208"/>
          </a:xfrm>
          <a:prstGeom prst="rect">
            <a:avLst/>
          </a:prstGeom>
          <a:solidFill>
            <a:srgbClr val="FF6680"/>
          </a:solidFill>
          <a:ln/>
        </p:spPr>
        <p:txBody>
          <a:bodyPr/>
          <a:lstStyle/>
          <a:p>
            <a:endParaRPr lang="pt-BR"/>
          </a:p>
        </p:txBody>
      </p:sp>
      <p:sp>
        <p:nvSpPr>
          <p:cNvPr id="7" name="Shape 4"/>
          <p:cNvSpPr/>
          <p:nvPr/>
        </p:nvSpPr>
        <p:spPr>
          <a:xfrm>
            <a:off x="6383688" y="1644908"/>
            <a:ext cx="544354" cy="19407"/>
          </a:xfrm>
          <a:prstGeom prst="rect">
            <a:avLst/>
          </a:prstGeom>
          <a:solidFill>
            <a:srgbClr val="FF6680"/>
          </a:solidFill>
          <a:ln/>
        </p:spPr>
        <p:txBody>
          <a:bodyPr/>
          <a:lstStyle/>
          <a:p>
            <a:endParaRPr lang="pt-BR"/>
          </a:p>
        </p:txBody>
      </p:sp>
      <p:sp>
        <p:nvSpPr>
          <p:cNvPr id="8" name="Shape 5"/>
          <p:cNvSpPr/>
          <p:nvPr/>
        </p:nvSpPr>
        <p:spPr>
          <a:xfrm>
            <a:off x="6033763" y="1479709"/>
            <a:ext cx="349925" cy="349925"/>
          </a:xfrm>
          <a:prstGeom prst="roundRect">
            <a:avLst>
              <a:gd name="adj" fmla="val 13335"/>
            </a:avLst>
          </a:prstGeom>
          <a:solidFill>
            <a:srgbClr val="382748"/>
          </a:solidFill>
          <a:ln/>
        </p:spPr>
        <p:txBody>
          <a:bodyPr/>
          <a:lstStyle/>
          <a:p>
            <a:endParaRPr lang="pt-BR"/>
          </a:p>
        </p:txBody>
      </p:sp>
      <p:sp>
        <p:nvSpPr>
          <p:cNvPr id="9" name="Text 6"/>
          <p:cNvSpPr/>
          <p:nvPr/>
        </p:nvSpPr>
        <p:spPr>
          <a:xfrm>
            <a:off x="6150325" y="1508760"/>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1</a:t>
            </a:r>
            <a:endParaRPr lang="en-US" sz="1837" dirty="0"/>
          </a:p>
        </p:txBody>
      </p:sp>
      <p:sp>
        <p:nvSpPr>
          <p:cNvPr id="10" name="Text 7"/>
          <p:cNvSpPr/>
          <p:nvPr/>
        </p:nvSpPr>
        <p:spPr>
          <a:xfrm>
            <a:off x="7064189" y="1513761"/>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Definição</a:t>
            </a:r>
            <a:endParaRPr lang="en-US" sz="1531" dirty="0"/>
          </a:p>
        </p:txBody>
      </p:sp>
      <p:sp>
        <p:nvSpPr>
          <p:cNvPr id="11" name="Text 8"/>
          <p:cNvSpPr/>
          <p:nvPr/>
        </p:nvSpPr>
        <p:spPr>
          <a:xfrm>
            <a:off x="7064189" y="1849993"/>
            <a:ext cx="6299359" cy="1243608"/>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A técnica de questionário envolve a elaboração de um conjunto de perguntas estruturadas que são distribuídas aos participantes-alvo. Essa abordagem permite obter informações de uma maneira organizada e padronizada, possibilitando a coleta de dados quantitativos e qualitativos sobre necessidades, preferências e opiniões dos usuários.</a:t>
            </a:r>
            <a:endParaRPr lang="en-US" sz="1225" dirty="0"/>
          </a:p>
        </p:txBody>
      </p:sp>
      <p:sp>
        <p:nvSpPr>
          <p:cNvPr id="12" name="Shape 9"/>
          <p:cNvSpPr/>
          <p:nvPr/>
        </p:nvSpPr>
        <p:spPr>
          <a:xfrm>
            <a:off x="6383688" y="3691235"/>
            <a:ext cx="544354" cy="19407"/>
          </a:xfrm>
          <a:prstGeom prst="rect">
            <a:avLst/>
          </a:prstGeom>
          <a:solidFill>
            <a:srgbClr val="FF6680"/>
          </a:solidFill>
          <a:ln/>
        </p:spPr>
        <p:txBody>
          <a:bodyPr/>
          <a:lstStyle/>
          <a:p>
            <a:endParaRPr lang="pt-BR"/>
          </a:p>
        </p:txBody>
      </p:sp>
      <p:sp>
        <p:nvSpPr>
          <p:cNvPr id="13" name="Shape 10"/>
          <p:cNvSpPr/>
          <p:nvPr/>
        </p:nvSpPr>
        <p:spPr>
          <a:xfrm>
            <a:off x="6033763" y="3526036"/>
            <a:ext cx="349925" cy="349925"/>
          </a:xfrm>
          <a:prstGeom prst="roundRect">
            <a:avLst>
              <a:gd name="adj" fmla="val 13335"/>
            </a:avLst>
          </a:prstGeom>
          <a:solidFill>
            <a:srgbClr val="382748"/>
          </a:solidFill>
          <a:ln/>
        </p:spPr>
        <p:txBody>
          <a:bodyPr/>
          <a:lstStyle/>
          <a:p>
            <a:endParaRPr lang="pt-BR"/>
          </a:p>
        </p:txBody>
      </p:sp>
      <p:sp>
        <p:nvSpPr>
          <p:cNvPr id="14" name="Text 11"/>
          <p:cNvSpPr/>
          <p:nvPr/>
        </p:nvSpPr>
        <p:spPr>
          <a:xfrm>
            <a:off x="6150325" y="3555087"/>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2</a:t>
            </a:r>
            <a:endParaRPr lang="en-US" sz="1837" dirty="0"/>
          </a:p>
        </p:txBody>
      </p:sp>
      <p:sp>
        <p:nvSpPr>
          <p:cNvPr id="15" name="Text 12"/>
          <p:cNvSpPr/>
          <p:nvPr/>
        </p:nvSpPr>
        <p:spPr>
          <a:xfrm>
            <a:off x="7064189" y="3560088"/>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Vantagens</a:t>
            </a:r>
            <a:endParaRPr lang="en-US" sz="1531" dirty="0"/>
          </a:p>
        </p:txBody>
      </p:sp>
      <p:sp>
        <p:nvSpPr>
          <p:cNvPr id="16" name="Text 13"/>
          <p:cNvSpPr/>
          <p:nvPr/>
        </p:nvSpPr>
        <p:spPr>
          <a:xfrm>
            <a:off x="7064189" y="3896320"/>
            <a:ext cx="6299359" cy="1243608"/>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O questionário oferece algumas vantagens importantes no processo de levantamento de requisitos. Ele permite alcançar um número maior de participantes de maneira eficiente, coletando dados de forma sistemática. Além disso, essa técnica proporciona a possibilidade de preservar o anonimato dos respondentes, o que pode encorajar respostas mais honestas e relevantes.</a:t>
            </a:r>
            <a:endParaRPr lang="en-US" sz="1225" dirty="0"/>
          </a:p>
        </p:txBody>
      </p:sp>
      <p:sp>
        <p:nvSpPr>
          <p:cNvPr id="17" name="Shape 14"/>
          <p:cNvSpPr/>
          <p:nvPr/>
        </p:nvSpPr>
        <p:spPr>
          <a:xfrm>
            <a:off x="6383688" y="5737562"/>
            <a:ext cx="544354" cy="19407"/>
          </a:xfrm>
          <a:prstGeom prst="rect">
            <a:avLst/>
          </a:prstGeom>
          <a:solidFill>
            <a:srgbClr val="FF6680"/>
          </a:solidFill>
          <a:ln/>
        </p:spPr>
        <p:txBody>
          <a:bodyPr/>
          <a:lstStyle/>
          <a:p>
            <a:endParaRPr lang="pt-BR"/>
          </a:p>
        </p:txBody>
      </p:sp>
      <p:sp>
        <p:nvSpPr>
          <p:cNvPr id="18" name="Shape 15"/>
          <p:cNvSpPr/>
          <p:nvPr/>
        </p:nvSpPr>
        <p:spPr>
          <a:xfrm>
            <a:off x="6033763" y="5572363"/>
            <a:ext cx="349925" cy="349925"/>
          </a:xfrm>
          <a:prstGeom prst="roundRect">
            <a:avLst>
              <a:gd name="adj" fmla="val 13335"/>
            </a:avLst>
          </a:prstGeom>
          <a:solidFill>
            <a:srgbClr val="382748"/>
          </a:solidFill>
          <a:ln/>
        </p:spPr>
        <p:txBody>
          <a:bodyPr/>
          <a:lstStyle/>
          <a:p>
            <a:endParaRPr lang="pt-BR"/>
          </a:p>
        </p:txBody>
      </p:sp>
      <p:sp>
        <p:nvSpPr>
          <p:cNvPr id="19" name="Text 16"/>
          <p:cNvSpPr/>
          <p:nvPr/>
        </p:nvSpPr>
        <p:spPr>
          <a:xfrm>
            <a:off x="6150325" y="5601414"/>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3</a:t>
            </a:r>
            <a:endParaRPr lang="en-US" sz="1837" dirty="0"/>
          </a:p>
        </p:txBody>
      </p:sp>
      <p:sp>
        <p:nvSpPr>
          <p:cNvPr id="20" name="Text 17"/>
          <p:cNvSpPr/>
          <p:nvPr/>
        </p:nvSpPr>
        <p:spPr>
          <a:xfrm>
            <a:off x="7064189" y="5606415"/>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Aplicação</a:t>
            </a:r>
            <a:endParaRPr lang="en-US" sz="1531" dirty="0"/>
          </a:p>
        </p:txBody>
      </p:sp>
      <p:sp>
        <p:nvSpPr>
          <p:cNvPr id="21" name="Text 18"/>
          <p:cNvSpPr/>
          <p:nvPr/>
        </p:nvSpPr>
        <p:spPr>
          <a:xfrm>
            <a:off x="7064189" y="5942648"/>
            <a:ext cx="6299359" cy="1492329"/>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O questionário é adequado para situações em que se deseja obter informações de usuários finais, clientes ou outras partes interessadas de forma abrangente. Ele pode ser usado para mapear o perfil dos usuários, entender seus comportamentos, necessidades e expectativas em relação ao sistema a ser desenvolvido. Além disso, o questionário pode ser aplicado em diferentes fases do projeto, desde a coleta inicial de requisitos até a avaliação de soluções propostas.</a:t>
            </a:r>
            <a:endParaRPr lang="en-US" sz="1225" dirty="0"/>
          </a:p>
        </p:txBody>
      </p:sp>
      <p:pic>
        <p:nvPicPr>
          <p:cNvPr id="25" name="Imagem 24" descr="Mulher sentada em frente a mesa com computador&#10;&#10;Descrição gerada automaticamente">
            <a:extLst>
              <a:ext uri="{FF2B5EF4-FFF2-40B4-BE49-F238E27FC236}">
                <a16:creationId xmlns:a16="http://schemas.microsoft.com/office/drawing/2014/main" id="{4862482A-8C56-305B-7DFA-2F11A5D2C527}"/>
              </a:ext>
            </a:extLst>
          </p:cNvPr>
          <p:cNvPicPr>
            <a:picLocks noChangeAspect="1"/>
          </p:cNvPicPr>
          <p:nvPr/>
        </p:nvPicPr>
        <p:blipFill>
          <a:blip r:embed="rId3"/>
          <a:stretch>
            <a:fillRect/>
          </a:stretch>
        </p:blipFill>
        <p:spPr>
          <a:xfrm>
            <a:off x="19715" y="1513761"/>
            <a:ext cx="5897366" cy="589736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0"/>
            <a:ext cx="14630400" cy="8229600"/>
          </a:xfrm>
          <a:prstGeom prst="rect">
            <a:avLst/>
          </a:prstGeom>
          <a:solidFill>
            <a:srgbClr val="241631"/>
          </a:solidFill>
          <a:ln/>
        </p:spPr>
        <p:txBody>
          <a:bodyPr/>
          <a:lstStyle/>
          <a:p>
            <a:endParaRPr lang="pt-BR"/>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742474" y="861060"/>
            <a:ext cx="7659052" cy="1237298"/>
          </a:xfrm>
          <a:prstGeom prst="rect">
            <a:avLst/>
          </a:prstGeom>
          <a:noFill/>
          <a:ln/>
        </p:spPr>
        <p:txBody>
          <a:bodyPr wrap="square" rtlCol="0" anchor="t"/>
          <a:lstStyle/>
          <a:p>
            <a:pPr marL="0" indent="0">
              <a:lnSpc>
                <a:spcPts val="4872"/>
              </a:lnSpc>
              <a:buNone/>
            </a:pPr>
            <a:r>
              <a:rPr lang="en-US" sz="3898" b="1" dirty="0">
                <a:solidFill>
                  <a:srgbClr val="FF726D"/>
                </a:solidFill>
                <a:latin typeface="Inconsolata" pitchFamily="34" charset="0"/>
                <a:ea typeface="Inconsolata" pitchFamily="34" charset="-122"/>
                <a:cs typeface="Inconsolata" pitchFamily="34" charset="-120"/>
              </a:rPr>
              <a:t>Técnica de análise de documentos</a:t>
            </a:r>
            <a:endParaRPr lang="en-US" sz="3898" dirty="0"/>
          </a:p>
        </p:txBody>
      </p:sp>
      <p:sp>
        <p:nvSpPr>
          <p:cNvPr id="6" name="Text 3"/>
          <p:cNvSpPr/>
          <p:nvPr/>
        </p:nvSpPr>
        <p:spPr>
          <a:xfrm>
            <a:off x="742474" y="2395299"/>
            <a:ext cx="7659052" cy="2216944"/>
          </a:xfrm>
          <a:prstGeom prst="rect">
            <a:avLst/>
          </a:prstGeom>
          <a:noFill/>
          <a:ln/>
        </p:spPr>
        <p:txBody>
          <a:bodyPr wrap="square" rtlCol="0" anchor="t"/>
          <a:lstStyle/>
          <a:p>
            <a:pPr marL="0" indent="0">
              <a:lnSpc>
                <a:spcPts val="2494"/>
              </a:lnSpc>
              <a:buNone/>
            </a:pPr>
            <a:r>
              <a:rPr lang="en-US" sz="1559" dirty="0">
                <a:solidFill>
                  <a:srgbClr val="DAD1E6"/>
                </a:solidFill>
                <a:latin typeface="Fira Sans" pitchFamily="34" charset="0"/>
                <a:ea typeface="Fira Sans" pitchFamily="34" charset="-122"/>
                <a:cs typeface="Fira Sans" pitchFamily="34" charset="-120"/>
              </a:rPr>
              <a:t>A técnica de análise de documentos é uma abordagem valiosa no processo de levantamento de requisitos na engenharia de software. Essa técnica envolve a revisão cuidadosa de documentos existentes, como manuais, relatórios, contratos, políticas e quaisquer outros materiais relevantes para o sistema a ser desenvolvido. Essa análise minuciosa permite que a equipe de desenvolvimento compreenda o contexto, as regras de negócio, os fluxos de trabalho, as restrições e as expectativas dos usuários de forma aprofundada.</a:t>
            </a:r>
            <a:endParaRPr lang="en-US" sz="1559" dirty="0"/>
          </a:p>
        </p:txBody>
      </p:sp>
      <p:sp>
        <p:nvSpPr>
          <p:cNvPr id="7" name="Text 4"/>
          <p:cNvSpPr/>
          <p:nvPr/>
        </p:nvSpPr>
        <p:spPr>
          <a:xfrm>
            <a:off x="742474" y="4834890"/>
            <a:ext cx="7659052" cy="2533650"/>
          </a:xfrm>
          <a:prstGeom prst="rect">
            <a:avLst/>
          </a:prstGeom>
          <a:noFill/>
          <a:ln/>
        </p:spPr>
        <p:txBody>
          <a:bodyPr wrap="square" rtlCol="0" anchor="t"/>
          <a:lstStyle/>
          <a:p>
            <a:pPr marL="0" indent="0">
              <a:lnSpc>
                <a:spcPts val="2494"/>
              </a:lnSpc>
              <a:buNone/>
            </a:pPr>
            <a:r>
              <a:rPr lang="en-US" sz="1559" dirty="0">
                <a:solidFill>
                  <a:srgbClr val="DAD1E6"/>
                </a:solidFill>
                <a:latin typeface="Fira Sans" pitchFamily="34" charset="0"/>
                <a:ea typeface="Fira Sans" pitchFamily="34" charset="-122"/>
                <a:cs typeface="Fira Sans" pitchFamily="34" charset="-120"/>
              </a:rPr>
              <a:t>Ao examinar detalhadamente esses documentos, a equipe de projeto pode identificar informações importantes que não foram explicitamente mencionadas durante outras técnicas de levantamento, como entrevistas e observações. Essa análise documental ajuda a preencher lacunas de informação, esclarecer ambiguidades e obter uma visão mais abrangente dos requisitos do sistema. Além disso, os documentos podem fornecer evidências e referências valiosas durante todo o ciclo de desenvolvimento, servindo como base para a validação e verificação dos requisitos.</a:t>
            </a:r>
            <a:endParaRPr lang="en-US" sz="155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0"/>
            <a:ext cx="14630400" cy="8600956"/>
          </a:xfrm>
          <a:prstGeom prst="rect">
            <a:avLst/>
          </a:prstGeom>
          <a:solidFill>
            <a:srgbClr val="241631"/>
          </a:solidFill>
          <a:ln/>
        </p:spPr>
        <p:txBody>
          <a:bodyPr/>
          <a:lstStyle/>
          <a:p>
            <a:endParaRPr lang="pt-BR"/>
          </a:p>
        </p:txBody>
      </p:sp>
      <p:sp>
        <p:nvSpPr>
          <p:cNvPr id="4" name="Text 2"/>
          <p:cNvSpPr/>
          <p:nvPr/>
        </p:nvSpPr>
        <p:spPr>
          <a:xfrm>
            <a:off x="902791" y="497419"/>
            <a:ext cx="4470559"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Técnica de prototipagem</a:t>
            </a:r>
            <a:endParaRPr lang="en-US" sz="3062" dirty="0"/>
          </a:p>
        </p:txBody>
      </p:sp>
      <p:sp>
        <p:nvSpPr>
          <p:cNvPr id="5" name="Text 3"/>
          <p:cNvSpPr/>
          <p:nvPr/>
        </p:nvSpPr>
        <p:spPr>
          <a:xfrm>
            <a:off x="902791" y="1356775"/>
            <a:ext cx="3504367" cy="1989773"/>
          </a:xfrm>
          <a:prstGeom prst="rect">
            <a:avLst/>
          </a:prstGeom>
          <a:noFill/>
          <a:ln/>
        </p:spPr>
        <p:txBody>
          <a:bodyPr wrap="square" rtlCol="0" anchor="t"/>
          <a:lstStyle/>
          <a:p>
            <a:pPr marL="0" indent="0" algn="just">
              <a:lnSpc>
                <a:spcPts val="1960"/>
              </a:lnSpc>
              <a:buNone/>
            </a:pPr>
            <a:r>
              <a:rPr lang="en-US" sz="1600" dirty="0">
                <a:solidFill>
                  <a:srgbClr val="DAD1E6"/>
                </a:solidFill>
                <a:latin typeface="Fira Sans" pitchFamily="34" charset="0"/>
                <a:ea typeface="Fira Sans" pitchFamily="34" charset="-122"/>
                <a:cs typeface="Fira Sans" pitchFamily="34" charset="-120"/>
              </a:rPr>
              <a:t>A técnica de prototipagem é uma abordagem essencial no levantamento de requisitos da engenharia de software. Ela envolve a criação de modelos ou representações simplificadas de um sistema, permitindo que os stakeholders visualizem e interajam com uma versão preliminar do produto antes da implementação final.</a:t>
            </a:r>
            <a:endParaRPr lang="en-US" sz="1600" dirty="0"/>
          </a:p>
        </p:txBody>
      </p:sp>
      <p:sp>
        <p:nvSpPr>
          <p:cNvPr id="6" name="Text 4"/>
          <p:cNvSpPr/>
          <p:nvPr/>
        </p:nvSpPr>
        <p:spPr>
          <a:xfrm>
            <a:off x="5223935" y="1381529"/>
            <a:ext cx="3504367" cy="2238494"/>
          </a:xfrm>
          <a:prstGeom prst="rect">
            <a:avLst/>
          </a:prstGeom>
          <a:noFill/>
          <a:ln/>
        </p:spPr>
        <p:txBody>
          <a:bodyPr wrap="square" rtlCol="0" anchor="t"/>
          <a:lstStyle/>
          <a:p>
            <a:pPr marL="0" indent="0" algn="just">
              <a:lnSpc>
                <a:spcPts val="1960"/>
              </a:lnSpc>
              <a:buNone/>
            </a:pPr>
            <a:r>
              <a:rPr lang="en-US" sz="1600" dirty="0">
                <a:solidFill>
                  <a:srgbClr val="DAD1E6"/>
                </a:solidFill>
                <a:latin typeface="Fira Sans" pitchFamily="34" charset="0"/>
                <a:ea typeface="Fira Sans" pitchFamily="34" charset="-122"/>
                <a:cs typeface="Fira Sans" pitchFamily="34" charset="-120"/>
              </a:rPr>
              <a:t>Ao utilizar a prototipagem, os engenheiros de software podem obter feedback valioso dos usuários, identificar requisitos não declarados e refinar o design do sistema de forma iterativa. Essa técnica é especialmente útil quando se trata de sistemas complexos ou que envolvem interações humano-computador, onde a compreensão visual e a experiência do usuário são fundamentais.</a:t>
            </a:r>
            <a:endParaRPr lang="en-US" sz="1600" dirty="0"/>
          </a:p>
        </p:txBody>
      </p:sp>
      <p:sp>
        <p:nvSpPr>
          <p:cNvPr id="7" name="Text 5"/>
          <p:cNvSpPr/>
          <p:nvPr/>
        </p:nvSpPr>
        <p:spPr>
          <a:xfrm>
            <a:off x="9545079" y="1356775"/>
            <a:ext cx="3504367" cy="2238494"/>
          </a:xfrm>
          <a:prstGeom prst="rect">
            <a:avLst/>
          </a:prstGeom>
          <a:noFill/>
          <a:ln/>
        </p:spPr>
        <p:txBody>
          <a:bodyPr wrap="square" rtlCol="0" anchor="t"/>
          <a:lstStyle/>
          <a:p>
            <a:pPr marL="0" indent="0" algn="just">
              <a:lnSpc>
                <a:spcPts val="1960"/>
              </a:lnSpc>
              <a:buNone/>
            </a:pPr>
            <a:r>
              <a:rPr lang="en-US" sz="1600" dirty="0">
                <a:solidFill>
                  <a:srgbClr val="DAD1E6"/>
                </a:solidFill>
                <a:latin typeface="Fira Sans" pitchFamily="34" charset="0"/>
                <a:ea typeface="Fira Sans" pitchFamily="34" charset="-122"/>
                <a:cs typeface="Fira Sans" pitchFamily="34" charset="-120"/>
              </a:rPr>
              <a:t>Além disso, a prototipagem ajuda a reduzir riscos e custos, pois permite que problemas sejam identificados e resolvidos em estágios iniciais do projeto, antes que se torne mais caro e difícil de corrigir. Essa abordagem também fomenta a colaboração entre a equipe de desenvolvimento e os stakeholders, promovendo uma maior compreensão mútua dos requisitos e objetivos do projeto.</a:t>
            </a:r>
            <a:endParaRPr lang="en-US" sz="1600" dirty="0"/>
          </a:p>
        </p:txBody>
      </p:sp>
      <p:pic>
        <p:nvPicPr>
          <p:cNvPr id="8" name="Image 0" descr="preencoded.png"/>
          <p:cNvPicPr>
            <a:picLocks noChangeAspect="1"/>
          </p:cNvPicPr>
          <p:nvPr/>
        </p:nvPicPr>
        <p:blipFill>
          <a:blip r:embed="rId3"/>
          <a:stretch>
            <a:fillRect/>
          </a:stretch>
        </p:blipFill>
        <p:spPr>
          <a:xfrm>
            <a:off x="1042828" y="4515249"/>
            <a:ext cx="3595268" cy="3595268"/>
          </a:xfrm>
          <a:prstGeom prst="rect">
            <a:avLst/>
          </a:prstGeom>
          <a:ln>
            <a:noFill/>
          </a:ln>
          <a:effectLst>
            <a:softEdge rad="112500"/>
          </a:effectLst>
        </p:spPr>
      </p:pic>
      <p:pic>
        <p:nvPicPr>
          <p:cNvPr id="11" name="Imagem 10" descr="Homem de terno e gravata com celular na mão&#10;&#10;Descrição gerada automaticamente">
            <a:extLst>
              <a:ext uri="{FF2B5EF4-FFF2-40B4-BE49-F238E27FC236}">
                <a16:creationId xmlns:a16="http://schemas.microsoft.com/office/drawing/2014/main" id="{4F440A71-2FA5-737E-779C-B9EEF172AB73}"/>
              </a:ext>
            </a:extLst>
          </p:cNvPr>
          <p:cNvPicPr>
            <a:picLocks noChangeAspect="1"/>
          </p:cNvPicPr>
          <p:nvPr/>
        </p:nvPicPr>
        <p:blipFill>
          <a:blip r:embed="rId4"/>
          <a:stretch>
            <a:fillRect/>
          </a:stretch>
        </p:blipFill>
        <p:spPr>
          <a:xfrm>
            <a:off x="8471730" y="4634332"/>
            <a:ext cx="3595268" cy="3595268"/>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52120"/>
            <a:ext cx="14630400" cy="9821108"/>
          </a:xfrm>
          <a:prstGeom prst="rect">
            <a:avLst/>
          </a:prstGeom>
          <a:solidFill>
            <a:srgbClr val="241631"/>
          </a:solidFill>
          <a:ln/>
        </p:spPr>
        <p:txBody>
          <a:bodyPr/>
          <a:lstStyle/>
          <a:p>
            <a:endParaRPr lang="pt-BR"/>
          </a:p>
        </p:txBody>
      </p:sp>
      <p:sp>
        <p:nvSpPr>
          <p:cNvPr id="4" name="Text 2"/>
          <p:cNvSpPr/>
          <p:nvPr/>
        </p:nvSpPr>
        <p:spPr>
          <a:xfrm>
            <a:off x="5963674" y="495251"/>
            <a:ext cx="4664869"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Técnica de brainstorming</a:t>
            </a:r>
            <a:endParaRPr lang="en-US" sz="3062" dirty="0"/>
          </a:p>
        </p:txBody>
      </p:sp>
      <p:pic>
        <p:nvPicPr>
          <p:cNvPr id="5" name="Image 0" descr="preencoded.png"/>
          <p:cNvPicPr>
            <a:picLocks noChangeAspect="1"/>
          </p:cNvPicPr>
          <p:nvPr/>
        </p:nvPicPr>
        <p:blipFill>
          <a:blip r:embed="rId3"/>
          <a:stretch>
            <a:fillRect/>
          </a:stretch>
        </p:blipFill>
        <p:spPr>
          <a:xfrm>
            <a:off x="778165" y="2020162"/>
            <a:ext cx="2307193" cy="1425893"/>
          </a:xfrm>
          <a:prstGeom prst="rect">
            <a:avLst/>
          </a:prstGeom>
        </p:spPr>
      </p:pic>
      <p:sp>
        <p:nvSpPr>
          <p:cNvPr id="6" name="Text 3"/>
          <p:cNvSpPr/>
          <p:nvPr/>
        </p:nvSpPr>
        <p:spPr>
          <a:xfrm>
            <a:off x="3136701" y="1640608"/>
            <a:ext cx="1944172" cy="243007"/>
          </a:xfrm>
          <a:prstGeom prst="rect">
            <a:avLst/>
          </a:prstGeom>
          <a:noFill/>
          <a:ln/>
        </p:spPr>
        <p:txBody>
          <a:bodyPr wrap="none" rtlCol="0" anchor="t"/>
          <a:lstStyle/>
          <a:p>
            <a:pPr marL="0" indent="0" algn="l">
              <a:lnSpc>
                <a:spcPts val="1914"/>
              </a:lnSpc>
              <a:buNone/>
            </a:pPr>
            <a:r>
              <a:rPr lang="en-US" sz="2000" b="1" dirty="0">
                <a:solidFill>
                  <a:srgbClr val="FF726D"/>
                </a:solidFill>
                <a:latin typeface="Inconsolata" pitchFamily="34" charset="0"/>
                <a:ea typeface="Inconsolata" pitchFamily="34" charset="-122"/>
                <a:cs typeface="Inconsolata" pitchFamily="34" charset="-120"/>
              </a:rPr>
              <a:t>Colaboração Criativa</a:t>
            </a:r>
            <a:endParaRPr lang="en-US" sz="2000" dirty="0"/>
          </a:p>
        </p:txBody>
      </p:sp>
      <p:sp>
        <p:nvSpPr>
          <p:cNvPr id="7" name="Text 4"/>
          <p:cNvSpPr/>
          <p:nvPr/>
        </p:nvSpPr>
        <p:spPr>
          <a:xfrm>
            <a:off x="3464706" y="2020162"/>
            <a:ext cx="10786346" cy="1094354"/>
          </a:xfrm>
          <a:prstGeom prst="rect">
            <a:avLst/>
          </a:prstGeom>
          <a:noFill/>
          <a:ln/>
        </p:spPr>
        <p:txBody>
          <a:bodyPr wrap="square" rtlCol="0" anchor="t"/>
          <a:lstStyle/>
          <a:p>
            <a:pPr marL="0" indent="0" algn="just">
              <a:lnSpc>
                <a:spcPts val="1960"/>
              </a:lnSpc>
              <a:buNone/>
            </a:pPr>
            <a:r>
              <a:rPr lang="en-US" sz="1600" dirty="0">
                <a:solidFill>
                  <a:srgbClr val="DAD1E6"/>
                </a:solidFill>
                <a:latin typeface="Fira Sans" pitchFamily="34" charset="0"/>
                <a:ea typeface="Fira Sans" pitchFamily="34" charset="-122"/>
                <a:cs typeface="Fira Sans" pitchFamily="34" charset="-120"/>
              </a:rPr>
              <a:t>O brainstorming é uma técnica dinâmica que fomenta a participação ativa de uma equipe para gerar ideias inovadoras e soluções criativas. Nesta abordagem, um grupo diversificado de pessoas se reúne em um ambiente informal e estimulante, com o objetivo de compartilhar livremente suas perspectivas e insights sobre um desafio específico. Sem julgamentos ou críticas, os participantes são encorajados a pensar "fora da caixa", a combinar conceitos de maneiras inusitadas e a aproveitar a sinergia do trabalho em equipe para alcançar resultados surpreendentes.</a:t>
            </a:r>
            <a:endParaRPr lang="en-US" sz="1600" dirty="0"/>
          </a:p>
        </p:txBody>
      </p:sp>
      <p:pic>
        <p:nvPicPr>
          <p:cNvPr id="8" name="Image 1" descr="preencoded.png"/>
          <p:cNvPicPr>
            <a:picLocks noChangeAspect="1"/>
          </p:cNvPicPr>
          <p:nvPr/>
        </p:nvPicPr>
        <p:blipFill>
          <a:blip r:embed="rId4"/>
          <a:stretch>
            <a:fillRect/>
          </a:stretch>
        </p:blipFill>
        <p:spPr>
          <a:xfrm>
            <a:off x="779915" y="4447678"/>
            <a:ext cx="2307193" cy="1425893"/>
          </a:xfrm>
          <a:prstGeom prst="rect">
            <a:avLst/>
          </a:prstGeom>
        </p:spPr>
      </p:pic>
      <p:sp>
        <p:nvSpPr>
          <p:cNvPr id="9" name="Text 5"/>
          <p:cNvSpPr/>
          <p:nvPr/>
        </p:nvSpPr>
        <p:spPr>
          <a:xfrm>
            <a:off x="3136701" y="4165104"/>
            <a:ext cx="1944172" cy="243007"/>
          </a:xfrm>
          <a:prstGeom prst="rect">
            <a:avLst/>
          </a:prstGeom>
          <a:noFill/>
          <a:ln/>
        </p:spPr>
        <p:txBody>
          <a:bodyPr wrap="none" rtlCol="0" anchor="t"/>
          <a:lstStyle/>
          <a:p>
            <a:pPr marL="0" indent="0" algn="l">
              <a:lnSpc>
                <a:spcPts val="1914"/>
              </a:lnSpc>
              <a:buNone/>
            </a:pPr>
            <a:r>
              <a:rPr lang="en-US" sz="2000" b="1" dirty="0">
                <a:solidFill>
                  <a:srgbClr val="FF726D"/>
                </a:solidFill>
                <a:latin typeface="Inconsolata" pitchFamily="34" charset="0"/>
                <a:ea typeface="Inconsolata" pitchFamily="34" charset="-122"/>
                <a:cs typeface="Inconsolata" pitchFamily="34" charset="-120"/>
              </a:rPr>
              <a:t>Papel do Facilitador</a:t>
            </a:r>
            <a:endParaRPr lang="en-US" sz="2000" dirty="0"/>
          </a:p>
        </p:txBody>
      </p:sp>
      <p:sp>
        <p:nvSpPr>
          <p:cNvPr id="10" name="Text 6"/>
          <p:cNvSpPr/>
          <p:nvPr/>
        </p:nvSpPr>
        <p:spPr>
          <a:xfrm>
            <a:off x="3476123" y="4583231"/>
            <a:ext cx="10765264" cy="1154788"/>
          </a:xfrm>
          <a:prstGeom prst="rect">
            <a:avLst/>
          </a:prstGeom>
          <a:noFill/>
          <a:ln/>
        </p:spPr>
        <p:txBody>
          <a:bodyPr wrap="square" rtlCol="0" anchor="t"/>
          <a:lstStyle/>
          <a:p>
            <a:pPr marL="0" indent="0" algn="just">
              <a:lnSpc>
                <a:spcPts val="1960"/>
              </a:lnSpc>
              <a:buNone/>
            </a:pPr>
            <a:r>
              <a:rPr lang="en-US" sz="1600" dirty="0">
                <a:solidFill>
                  <a:srgbClr val="DAD1E6"/>
                </a:solidFill>
                <a:latin typeface="Fira Sans" pitchFamily="34" charset="0"/>
                <a:ea typeface="Fira Sans" pitchFamily="34" charset="-122"/>
                <a:cs typeface="Fira Sans" pitchFamily="34" charset="-120"/>
              </a:rPr>
              <a:t>O sucesso de uma sessão de brainstorming depende muito do papel do facilitador. Esse profissional é responsável por criar um ambiente propício à livre expressão de ideias, mantendo o grupo focado no objetivo principal e incentivando a participação de todos os membros. Ele também ajuda a organizar e priorizar as sugestões, evitando que o brainstorming se torne uma discussão confusa e improdutiva. Ao mesmo tempo, o facilitador deve ter habilidades de liderança, comunicação e pensamento criativo para inspirar a equipe e extrair o máximo de seu potencial.</a:t>
            </a:r>
            <a:endParaRPr lang="en-US" sz="1600" dirty="0"/>
          </a:p>
        </p:txBody>
      </p:sp>
      <p:pic>
        <p:nvPicPr>
          <p:cNvPr id="11" name="Image 2" descr="preencoded.png"/>
          <p:cNvPicPr>
            <a:picLocks noChangeAspect="1"/>
          </p:cNvPicPr>
          <p:nvPr/>
        </p:nvPicPr>
        <p:blipFill>
          <a:blip r:embed="rId5"/>
          <a:stretch>
            <a:fillRect/>
          </a:stretch>
        </p:blipFill>
        <p:spPr>
          <a:xfrm>
            <a:off x="778164" y="6875194"/>
            <a:ext cx="2307193" cy="1425893"/>
          </a:xfrm>
          <a:prstGeom prst="rect">
            <a:avLst/>
          </a:prstGeom>
        </p:spPr>
      </p:pic>
      <p:sp>
        <p:nvSpPr>
          <p:cNvPr id="12" name="Text 7"/>
          <p:cNvSpPr/>
          <p:nvPr/>
        </p:nvSpPr>
        <p:spPr>
          <a:xfrm>
            <a:off x="3136701" y="6586303"/>
            <a:ext cx="3810193" cy="486013"/>
          </a:xfrm>
          <a:prstGeom prst="rect">
            <a:avLst/>
          </a:prstGeom>
          <a:noFill/>
          <a:ln/>
        </p:spPr>
        <p:txBody>
          <a:bodyPr wrap="square" rtlCol="0" anchor="t"/>
          <a:lstStyle/>
          <a:p>
            <a:pPr marL="0" indent="0" algn="l">
              <a:lnSpc>
                <a:spcPts val="1914"/>
              </a:lnSpc>
              <a:buNone/>
            </a:pPr>
            <a:r>
              <a:rPr lang="en-US" sz="2000" b="1" dirty="0">
                <a:solidFill>
                  <a:srgbClr val="FF726D"/>
                </a:solidFill>
                <a:latin typeface="Inconsolata" pitchFamily="34" charset="0"/>
                <a:ea typeface="Inconsolata" pitchFamily="34" charset="-122"/>
                <a:cs typeface="Inconsolata" pitchFamily="34" charset="-120"/>
              </a:rPr>
              <a:t>Técnicas de Brainstorming</a:t>
            </a:r>
            <a:endParaRPr lang="en-US" sz="2000" dirty="0"/>
          </a:p>
        </p:txBody>
      </p:sp>
      <p:sp>
        <p:nvSpPr>
          <p:cNvPr id="13" name="Text 8"/>
          <p:cNvSpPr/>
          <p:nvPr/>
        </p:nvSpPr>
        <p:spPr>
          <a:xfrm>
            <a:off x="3475247" y="6977316"/>
            <a:ext cx="10765263" cy="1595352"/>
          </a:xfrm>
          <a:prstGeom prst="rect">
            <a:avLst/>
          </a:prstGeom>
          <a:noFill/>
          <a:ln/>
        </p:spPr>
        <p:txBody>
          <a:bodyPr wrap="square" rtlCol="0" anchor="t"/>
          <a:lstStyle/>
          <a:p>
            <a:pPr marL="0" indent="0" algn="just">
              <a:lnSpc>
                <a:spcPts val="1960"/>
              </a:lnSpc>
              <a:buNone/>
            </a:pPr>
            <a:r>
              <a:rPr lang="en-US" sz="1600" dirty="0">
                <a:solidFill>
                  <a:srgbClr val="DAD1E6"/>
                </a:solidFill>
                <a:latin typeface="Fira Sans" pitchFamily="34" charset="0"/>
                <a:ea typeface="Fira Sans" pitchFamily="34" charset="-122"/>
                <a:cs typeface="Fira Sans" pitchFamily="34" charset="-120"/>
              </a:rPr>
              <a:t>Existem várias técnicas de brainstorming que podem ser aplicadas, dependendo das características da equipe e do tipo de problema a ser resolvido. Algumas abordagens comuns incluem o brainstorming clássico, no qual os participantes expõem suas ideias livremente; o brainstorming em rodadas, em que cada pessoa contribui com uma ideia por vez; e o brainstorming com estímulos visuais, em que imagens ou objetos são usados para inspirar a criatividade. Independentemente da técnica escolhida, o objetivo é gerar uma ampla gama de opções inovadoras que possam ser posteriormente refinadas e transformadas em soluções eficazes.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91440"/>
            <a:ext cx="14630400" cy="8229600"/>
          </a:xfrm>
          <a:prstGeom prst="rect">
            <a:avLst/>
          </a:prstGeom>
          <a:solidFill>
            <a:srgbClr val="241631"/>
          </a:solidFill>
          <a:ln/>
        </p:spPr>
        <p:txBody>
          <a:bodyPr/>
          <a:lstStyle/>
          <a:p>
            <a:endParaRPr lang="pt-BR"/>
          </a:p>
        </p:txBody>
      </p:sp>
      <p:sp>
        <p:nvSpPr>
          <p:cNvPr id="4" name="Text 2"/>
          <p:cNvSpPr/>
          <p:nvPr/>
        </p:nvSpPr>
        <p:spPr>
          <a:xfrm>
            <a:off x="3886200" y="218896"/>
            <a:ext cx="6858000" cy="571619"/>
          </a:xfrm>
          <a:prstGeom prst="rect">
            <a:avLst/>
          </a:prstGeom>
          <a:noFill/>
          <a:ln/>
        </p:spPr>
        <p:txBody>
          <a:bodyPr wrap="none" rtlCol="0" anchor="t"/>
          <a:lstStyle/>
          <a:p>
            <a:pPr marL="0" indent="0">
              <a:lnSpc>
                <a:spcPts val="4501"/>
              </a:lnSpc>
              <a:buNone/>
            </a:pPr>
            <a:r>
              <a:rPr lang="en-US" sz="3601" b="1" dirty="0">
                <a:solidFill>
                  <a:srgbClr val="FF726D"/>
                </a:solidFill>
                <a:latin typeface="Inconsolata" pitchFamily="34" charset="0"/>
                <a:ea typeface="Inconsolata" pitchFamily="34" charset="-122"/>
                <a:cs typeface="Inconsolata" pitchFamily="34" charset="-120"/>
              </a:rPr>
              <a:t>Técnica de análise de cenários</a:t>
            </a:r>
            <a:endParaRPr lang="en-US" sz="3601" dirty="0"/>
          </a:p>
        </p:txBody>
      </p:sp>
      <p:sp>
        <p:nvSpPr>
          <p:cNvPr id="5" name="Text 3"/>
          <p:cNvSpPr/>
          <p:nvPr/>
        </p:nvSpPr>
        <p:spPr>
          <a:xfrm>
            <a:off x="467915" y="1439752"/>
            <a:ext cx="3891427" cy="571500"/>
          </a:xfrm>
          <a:prstGeom prst="rect">
            <a:avLst/>
          </a:prstGeom>
          <a:noFill/>
          <a:ln/>
        </p:spPr>
        <p:txBody>
          <a:bodyPr wrap="square" rtlCol="0" anchor="t"/>
          <a:lstStyle/>
          <a:p>
            <a:pPr marL="0" indent="0">
              <a:lnSpc>
                <a:spcPts val="2250"/>
              </a:lnSpc>
              <a:buNone/>
            </a:pPr>
            <a:r>
              <a:rPr lang="en-US" sz="1800" b="1" dirty="0">
                <a:solidFill>
                  <a:srgbClr val="FF726D"/>
                </a:solidFill>
                <a:latin typeface="Inconsolata" pitchFamily="34" charset="0"/>
                <a:ea typeface="Inconsolata" pitchFamily="34" charset="-122"/>
                <a:cs typeface="Inconsolata" pitchFamily="34" charset="-120"/>
              </a:rPr>
              <a:t>Entendendo a Análise de Cenários</a:t>
            </a:r>
            <a:endParaRPr lang="en-US" sz="1800" dirty="0"/>
          </a:p>
        </p:txBody>
      </p:sp>
      <p:sp>
        <p:nvSpPr>
          <p:cNvPr id="6" name="Text 4"/>
          <p:cNvSpPr/>
          <p:nvPr/>
        </p:nvSpPr>
        <p:spPr>
          <a:xfrm>
            <a:off x="467916" y="2374679"/>
            <a:ext cx="3891426" cy="4680585"/>
          </a:xfrm>
          <a:prstGeom prst="rect">
            <a:avLst/>
          </a:prstGeom>
          <a:noFill/>
          <a:ln/>
        </p:spPr>
        <p:txBody>
          <a:bodyPr wrap="square" rtlCol="0" anchor="t"/>
          <a:lstStyle/>
          <a:p>
            <a:pPr marL="0" indent="0" algn="just">
              <a:lnSpc>
                <a:spcPts val="2304"/>
              </a:lnSpc>
              <a:buNone/>
            </a:pPr>
            <a:r>
              <a:rPr lang="en-US" sz="1600" dirty="0">
                <a:solidFill>
                  <a:srgbClr val="DAD1E6"/>
                </a:solidFill>
                <a:latin typeface="Fira Sans" pitchFamily="34" charset="0"/>
                <a:ea typeface="Fira Sans" pitchFamily="34" charset="-122"/>
                <a:cs typeface="Fira Sans" pitchFamily="34" charset="-120"/>
              </a:rPr>
              <a:t>A técnica de análise de cenários é uma abordagem poderosa no processo de levantamento de requisitos da engenharia de software. Ela envolve a criação de narrativas hipotéticas sobre como um sistema ou aplicativo será utilizado em diferentes situações e contextos. Essa técnica ajuda a equipe de desenvolvimento a antecipar desafios, oportunidades e requisitos que poderiam não ser identificados através de outros métodos.</a:t>
            </a:r>
            <a:endParaRPr lang="en-US" sz="1600" dirty="0"/>
          </a:p>
        </p:txBody>
      </p:sp>
      <p:sp>
        <p:nvSpPr>
          <p:cNvPr id="7" name="Text 5"/>
          <p:cNvSpPr/>
          <p:nvPr/>
        </p:nvSpPr>
        <p:spPr>
          <a:xfrm>
            <a:off x="6065514" y="1438156"/>
            <a:ext cx="2286238" cy="285750"/>
          </a:xfrm>
          <a:prstGeom prst="rect">
            <a:avLst/>
          </a:prstGeom>
          <a:noFill/>
          <a:ln/>
        </p:spPr>
        <p:txBody>
          <a:bodyPr wrap="none" rtlCol="0" anchor="t"/>
          <a:lstStyle/>
          <a:p>
            <a:pPr marL="0" indent="0">
              <a:lnSpc>
                <a:spcPts val="2250"/>
              </a:lnSpc>
              <a:buNone/>
            </a:pPr>
            <a:r>
              <a:rPr lang="en-US" sz="1800" b="1" dirty="0">
                <a:solidFill>
                  <a:srgbClr val="FF726D"/>
                </a:solidFill>
                <a:latin typeface="Inconsolata" pitchFamily="34" charset="0"/>
                <a:ea typeface="Inconsolata" pitchFamily="34" charset="-122"/>
                <a:cs typeface="Inconsolata" pitchFamily="34" charset="-120"/>
              </a:rPr>
              <a:t>Aplicação da Técnica</a:t>
            </a:r>
            <a:endParaRPr lang="en-US" sz="1800" dirty="0"/>
          </a:p>
        </p:txBody>
      </p:sp>
      <p:sp>
        <p:nvSpPr>
          <p:cNvPr id="8" name="Text 6"/>
          <p:cNvSpPr/>
          <p:nvPr/>
        </p:nvSpPr>
        <p:spPr>
          <a:xfrm>
            <a:off x="5275380" y="2397839"/>
            <a:ext cx="3891428" cy="5558195"/>
          </a:xfrm>
          <a:prstGeom prst="rect">
            <a:avLst/>
          </a:prstGeom>
          <a:noFill/>
          <a:ln/>
        </p:spPr>
        <p:txBody>
          <a:bodyPr wrap="square" rtlCol="0" anchor="t"/>
          <a:lstStyle/>
          <a:p>
            <a:pPr marL="0" indent="0" algn="just">
              <a:lnSpc>
                <a:spcPts val="2304"/>
              </a:lnSpc>
              <a:buNone/>
            </a:pPr>
            <a:r>
              <a:rPr lang="en-US" sz="1600" dirty="0">
                <a:solidFill>
                  <a:srgbClr val="DAD1E6"/>
                </a:solidFill>
                <a:latin typeface="Fira Sans" pitchFamily="34" charset="0"/>
                <a:ea typeface="Fira Sans" pitchFamily="34" charset="-122"/>
                <a:cs typeface="Fira Sans" pitchFamily="34" charset="-120"/>
              </a:rPr>
              <a:t>A análise de cenários começa com a definição de diferentes cenários potenciais, como o uso do sistema por diferentes tipos de usuários, em diferentes ambientes ou sob diferentes condições. Para cada cenário, a equipe detalha os passos e ações dos usuários, as informações que eles precisam, os resultados esperados e quaisquer problemas ou exceções que possam ocorrer. Essa abordagem ajuda a equipe a visualizar como o sistema será utilizado na prática e a identificar requisitos essenciais.</a:t>
            </a:r>
            <a:endParaRPr lang="en-US" sz="1600" dirty="0"/>
          </a:p>
        </p:txBody>
      </p:sp>
      <p:sp>
        <p:nvSpPr>
          <p:cNvPr id="9" name="Text 7"/>
          <p:cNvSpPr/>
          <p:nvPr/>
        </p:nvSpPr>
        <p:spPr>
          <a:xfrm>
            <a:off x="10828409" y="1438156"/>
            <a:ext cx="2400300" cy="285750"/>
          </a:xfrm>
          <a:prstGeom prst="rect">
            <a:avLst/>
          </a:prstGeom>
          <a:noFill/>
          <a:ln/>
        </p:spPr>
        <p:txBody>
          <a:bodyPr wrap="none" rtlCol="0" anchor="t"/>
          <a:lstStyle/>
          <a:p>
            <a:pPr marL="0" indent="0">
              <a:lnSpc>
                <a:spcPts val="2250"/>
              </a:lnSpc>
              <a:buNone/>
            </a:pPr>
            <a:r>
              <a:rPr lang="en-US" sz="1800" b="1" dirty="0">
                <a:solidFill>
                  <a:srgbClr val="FF726D"/>
                </a:solidFill>
                <a:latin typeface="Inconsolata" pitchFamily="34" charset="0"/>
                <a:ea typeface="Inconsolata" pitchFamily="34" charset="-122"/>
                <a:cs typeface="Inconsolata" pitchFamily="34" charset="-120"/>
              </a:rPr>
              <a:t>Benefícios da Técnica</a:t>
            </a:r>
            <a:endParaRPr lang="en-US" sz="1800" dirty="0"/>
          </a:p>
        </p:txBody>
      </p:sp>
      <p:sp>
        <p:nvSpPr>
          <p:cNvPr id="10" name="Text 8"/>
          <p:cNvSpPr/>
          <p:nvPr/>
        </p:nvSpPr>
        <p:spPr>
          <a:xfrm>
            <a:off x="10082846" y="2397839"/>
            <a:ext cx="3891427" cy="4973122"/>
          </a:xfrm>
          <a:prstGeom prst="rect">
            <a:avLst/>
          </a:prstGeom>
          <a:noFill/>
          <a:ln/>
        </p:spPr>
        <p:txBody>
          <a:bodyPr wrap="square" rtlCol="0" anchor="t"/>
          <a:lstStyle/>
          <a:p>
            <a:pPr marL="0" indent="0" algn="just">
              <a:lnSpc>
                <a:spcPts val="2304"/>
              </a:lnSpc>
              <a:buNone/>
            </a:pPr>
            <a:r>
              <a:rPr lang="en-US" sz="1600" dirty="0">
                <a:solidFill>
                  <a:srgbClr val="DAD1E6"/>
                </a:solidFill>
                <a:latin typeface="Fira Sans" pitchFamily="34" charset="0"/>
                <a:ea typeface="Fira Sans" pitchFamily="34" charset="-122"/>
                <a:cs typeface="Fira Sans" pitchFamily="34" charset="-120"/>
              </a:rPr>
              <a:t>A análise de cenários traz diversos benefícios para o processo de levantamento de requisitos, como uma melhor compreensão das necessidades dos usuários, a identificação de requisitos que poderiam ser negligenciados e uma visão mais clara das interações entre o sistema e o mundo real. Além disso, essa técnica ajuda a equipe a testar e validar os requisitos de uma maneira mais realista, o que contribui para um desenvolvimento de software mais eficaz e bem-sucedido.</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pt-BR"/>
          </a:p>
        </p:txBody>
      </p:sp>
      <p:sp>
        <p:nvSpPr>
          <p:cNvPr id="3" name="Shape 1"/>
          <p:cNvSpPr/>
          <p:nvPr/>
        </p:nvSpPr>
        <p:spPr>
          <a:xfrm>
            <a:off x="0" y="0"/>
            <a:ext cx="14630400" cy="8323540"/>
          </a:xfrm>
          <a:prstGeom prst="rect">
            <a:avLst/>
          </a:prstGeom>
          <a:solidFill>
            <a:srgbClr val="241631"/>
          </a:solidFill>
          <a:ln/>
        </p:spPr>
        <p:txBody>
          <a:bodyPr/>
          <a:lstStyle/>
          <a:p>
            <a:endParaRPr lang="pt-BR"/>
          </a:p>
        </p:txBody>
      </p:sp>
      <p:sp>
        <p:nvSpPr>
          <p:cNvPr id="4" name="Text 2"/>
          <p:cNvSpPr/>
          <p:nvPr/>
        </p:nvSpPr>
        <p:spPr>
          <a:xfrm>
            <a:off x="4691181" y="140207"/>
            <a:ext cx="5248037"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Seleção da técnica adequada</a:t>
            </a:r>
            <a:endParaRPr lang="en-US" sz="3062" dirty="0"/>
          </a:p>
        </p:txBody>
      </p:sp>
      <p:pic>
        <p:nvPicPr>
          <p:cNvPr id="5" name="Image 0" descr="preencoded.png"/>
          <p:cNvPicPr>
            <a:picLocks noChangeAspect="1"/>
          </p:cNvPicPr>
          <p:nvPr/>
        </p:nvPicPr>
        <p:blipFill>
          <a:blip r:embed="rId3"/>
          <a:stretch>
            <a:fillRect/>
          </a:stretch>
        </p:blipFill>
        <p:spPr>
          <a:xfrm>
            <a:off x="4858583" y="1224677"/>
            <a:ext cx="1218962" cy="1144667"/>
          </a:xfrm>
          <a:prstGeom prst="rect">
            <a:avLst/>
          </a:prstGeom>
        </p:spPr>
      </p:pic>
      <p:sp>
        <p:nvSpPr>
          <p:cNvPr id="6" name="Text 3"/>
          <p:cNvSpPr/>
          <p:nvPr/>
        </p:nvSpPr>
        <p:spPr>
          <a:xfrm>
            <a:off x="5419368" y="1789867"/>
            <a:ext cx="97274" cy="310991"/>
          </a:xfrm>
          <a:prstGeom prst="rect">
            <a:avLst/>
          </a:prstGeom>
          <a:noFill/>
          <a:ln/>
        </p:spPr>
        <p:txBody>
          <a:bodyPr wrap="none" rtlCol="0" anchor="t"/>
          <a:lstStyle/>
          <a:p>
            <a:pPr marL="0" indent="0" algn="ctr">
              <a:lnSpc>
                <a:spcPts val="2449"/>
              </a:lnSpc>
              <a:buNone/>
            </a:pPr>
            <a:r>
              <a:rPr lang="en-US" sz="1531" b="1" dirty="0">
                <a:solidFill>
                  <a:srgbClr val="FF726D"/>
                </a:solidFill>
                <a:latin typeface="Inconsolata" pitchFamily="34" charset="0"/>
                <a:ea typeface="Inconsolata" pitchFamily="34" charset="-122"/>
                <a:cs typeface="Inconsolata" pitchFamily="34" charset="-120"/>
              </a:rPr>
              <a:t>1</a:t>
            </a:r>
            <a:endParaRPr lang="en-US" sz="1531" dirty="0"/>
          </a:p>
        </p:txBody>
      </p:sp>
      <p:sp>
        <p:nvSpPr>
          <p:cNvPr id="7" name="Text 4"/>
          <p:cNvSpPr/>
          <p:nvPr/>
        </p:nvSpPr>
        <p:spPr>
          <a:xfrm>
            <a:off x="6233041" y="1504474"/>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Entender o projeto</a:t>
            </a:r>
            <a:endParaRPr lang="en-US" sz="1531" dirty="0"/>
          </a:p>
        </p:txBody>
      </p:sp>
      <p:sp>
        <p:nvSpPr>
          <p:cNvPr id="8" name="Text 5"/>
          <p:cNvSpPr/>
          <p:nvPr/>
        </p:nvSpPr>
        <p:spPr>
          <a:xfrm>
            <a:off x="6233041" y="1840706"/>
            <a:ext cx="4165282" cy="248722"/>
          </a:xfrm>
          <a:prstGeom prst="rect">
            <a:avLst/>
          </a:prstGeom>
          <a:noFill/>
          <a:ln/>
        </p:spPr>
        <p:txBody>
          <a:bodyPr wrap="none" rtlCol="0" anchor="t"/>
          <a:lstStyle/>
          <a:p>
            <a:pPr marL="0" indent="0" algn="l">
              <a:lnSpc>
                <a:spcPts val="1960"/>
              </a:lnSpc>
              <a:buNone/>
            </a:pPr>
            <a:r>
              <a:rPr lang="en-US" sz="1400" dirty="0">
                <a:solidFill>
                  <a:srgbClr val="DAD1E6"/>
                </a:solidFill>
                <a:latin typeface="Fira Sans" pitchFamily="34" charset="0"/>
                <a:ea typeface="Fira Sans" pitchFamily="34" charset="-122"/>
                <a:cs typeface="Fira Sans" pitchFamily="34" charset="-120"/>
              </a:rPr>
              <a:t>Compreender os objetivos, restrições e partes interessadas</a:t>
            </a:r>
            <a:endParaRPr lang="en-US" sz="1400" dirty="0"/>
          </a:p>
        </p:txBody>
      </p:sp>
      <p:sp>
        <p:nvSpPr>
          <p:cNvPr id="9" name="Shape 6"/>
          <p:cNvSpPr/>
          <p:nvPr/>
        </p:nvSpPr>
        <p:spPr>
          <a:xfrm>
            <a:off x="6116360" y="2381816"/>
            <a:ext cx="4854059" cy="9704"/>
          </a:xfrm>
          <a:prstGeom prst="rect">
            <a:avLst/>
          </a:prstGeom>
          <a:solidFill>
            <a:srgbClr val="FF6680"/>
          </a:solidFill>
          <a:ln/>
        </p:spPr>
        <p:txBody>
          <a:bodyPr/>
          <a:lstStyle/>
          <a:p>
            <a:endParaRPr lang="pt-BR"/>
          </a:p>
        </p:txBody>
      </p:sp>
      <p:pic>
        <p:nvPicPr>
          <p:cNvPr id="10" name="Image 1" descr="preencoded.png"/>
          <p:cNvPicPr>
            <a:picLocks noChangeAspect="1"/>
          </p:cNvPicPr>
          <p:nvPr/>
        </p:nvPicPr>
        <p:blipFill>
          <a:blip r:embed="rId4"/>
          <a:stretch>
            <a:fillRect/>
          </a:stretch>
        </p:blipFill>
        <p:spPr>
          <a:xfrm>
            <a:off x="4249103" y="2408158"/>
            <a:ext cx="2438043" cy="1144667"/>
          </a:xfrm>
          <a:prstGeom prst="rect">
            <a:avLst/>
          </a:prstGeom>
        </p:spPr>
      </p:pic>
      <p:sp>
        <p:nvSpPr>
          <p:cNvPr id="11" name="Text 7"/>
          <p:cNvSpPr/>
          <p:nvPr/>
        </p:nvSpPr>
        <p:spPr>
          <a:xfrm>
            <a:off x="5419487" y="2824996"/>
            <a:ext cx="97274" cy="310991"/>
          </a:xfrm>
          <a:prstGeom prst="rect">
            <a:avLst/>
          </a:prstGeom>
          <a:noFill/>
          <a:ln/>
        </p:spPr>
        <p:txBody>
          <a:bodyPr wrap="none" rtlCol="0" anchor="t"/>
          <a:lstStyle/>
          <a:p>
            <a:pPr marL="0" indent="0" algn="ctr">
              <a:lnSpc>
                <a:spcPts val="2449"/>
              </a:lnSpc>
              <a:buNone/>
            </a:pPr>
            <a:r>
              <a:rPr lang="en-US" sz="1531" b="1" dirty="0">
                <a:solidFill>
                  <a:srgbClr val="FF726D"/>
                </a:solidFill>
                <a:latin typeface="Inconsolata" pitchFamily="34" charset="0"/>
                <a:ea typeface="Inconsolata" pitchFamily="34" charset="-122"/>
                <a:cs typeface="Inconsolata" pitchFamily="34" charset="-120"/>
              </a:rPr>
              <a:t>2</a:t>
            </a:r>
            <a:endParaRPr lang="en-US" sz="1531" dirty="0"/>
          </a:p>
        </p:txBody>
      </p:sp>
      <p:sp>
        <p:nvSpPr>
          <p:cNvPr id="12" name="Text 8"/>
          <p:cNvSpPr/>
          <p:nvPr/>
        </p:nvSpPr>
        <p:spPr>
          <a:xfrm>
            <a:off x="6842641" y="2687955"/>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Avaliar as opções</a:t>
            </a:r>
            <a:endParaRPr lang="en-US" sz="1531" dirty="0"/>
          </a:p>
        </p:txBody>
      </p:sp>
      <p:sp>
        <p:nvSpPr>
          <p:cNvPr id="13" name="Text 9"/>
          <p:cNvSpPr/>
          <p:nvPr/>
        </p:nvSpPr>
        <p:spPr>
          <a:xfrm>
            <a:off x="6842641" y="3024188"/>
            <a:ext cx="3983117" cy="248722"/>
          </a:xfrm>
          <a:prstGeom prst="rect">
            <a:avLst/>
          </a:prstGeom>
          <a:noFill/>
          <a:ln/>
        </p:spPr>
        <p:txBody>
          <a:bodyPr wrap="none" rtlCol="0" anchor="t"/>
          <a:lstStyle/>
          <a:p>
            <a:pPr marL="0" indent="0" algn="l">
              <a:lnSpc>
                <a:spcPts val="1960"/>
              </a:lnSpc>
              <a:buNone/>
            </a:pPr>
            <a:r>
              <a:rPr lang="en-US" sz="1400" dirty="0">
                <a:solidFill>
                  <a:srgbClr val="DAD1E6"/>
                </a:solidFill>
                <a:latin typeface="Fira Sans" pitchFamily="34" charset="0"/>
                <a:ea typeface="Fira Sans" pitchFamily="34" charset="-122"/>
                <a:cs typeface="Fira Sans" pitchFamily="34" charset="-120"/>
              </a:rPr>
              <a:t>Considerar as vantagens e desvantagens de cada técnica</a:t>
            </a:r>
            <a:endParaRPr lang="en-US" sz="1400" dirty="0"/>
          </a:p>
        </p:txBody>
      </p:sp>
      <p:sp>
        <p:nvSpPr>
          <p:cNvPr id="14" name="Shape 10"/>
          <p:cNvSpPr/>
          <p:nvPr/>
        </p:nvSpPr>
        <p:spPr>
          <a:xfrm>
            <a:off x="6725960" y="3565297"/>
            <a:ext cx="4244459" cy="9704"/>
          </a:xfrm>
          <a:prstGeom prst="rect">
            <a:avLst/>
          </a:prstGeom>
          <a:solidFill>
            <a:srgbClr val="FF6680"/>
          </a:solidFill>
          <a:ln/>
        </p:spPr>
        <p:txBody>
          <a:bodyPr/>
          <a:lstStyle/>
          <a:p>
            <a:endParaRPr lang="pt-BR"/>
          </a:p>
        </p:txBody>
      </p:sp>
      <p:pic>
        <p:nvPicPr>
          <p:cNvPr id="15" name="Image 2" descr="preencoded.png"/>
          <p:cNvPicPr>
            <a:picLocks noChangeAspect="1"/>
          </p:cNvPicPr>
          <p:nvPr/>
        </p:nvPicPr>
        <p:blipFill>
          <a:blip r:embed="rId5"/>
          <a:stretch>
            <a:fillRect/>
          </a:stretch>
        </p:blipFill>
        <p:spPr>
          <a:xfrm>
            <a:off x="3639622" y="3591639"/>
            <a:ext cx="3657005" cy="1144667"/>
          </a:xfrm>
          <a:prstGeom prst="rect">
            <a:avLst/>
          </a:prstGeom>
        </p:spPr>
      </p:pic>
      <p:sp>
        <p:nvSpPr>
          <p:cNvPr id="16" name="Text 11"/>
          <p:cNvSpPr/>
          <p:nvPr/>
        </p:nvSpPr>
        <p:spPr>
          <a:xfrm>
            <a:off x="5419487" y="4008477"/>
            <a:ext cx="97274" cy="310991"/>
          </a:xfrm>
          <a:prstGeom prst="rect">
            <a:avLst/>
          </a:prstGeom>
          <a:noFill/>
          <a:ln/>
        </p:spPr>
        <p:txBody>
          <a:bodyPr wrap="none" rtlCol="0" anchor="t"/>
          <a:lstStyle/>
          <a:p>
            <a:pPr marL="0" indent="0" algn="ctr">
              <a:lnSpc>
                <a:spcPts val="2449"/>
              </a:lnSpc>
              <a:buNone/>
            </a:pPr>
            <a:r>
              <a:rPr lang="en-US" sz="1531" b="1" dirty="0">
                <a:solidFill>
                  <a:srgbClr val="FF726D"/>
                </a:solidFill>
                <a:latin typeface="Inconsolata" pitchFamily="34" charset="0"/>
                <a:ea typeface="Inconsolata" pitchFamily="34" charset="-122"/>
                <a:cs typeface="Inconsolata" pitchFamily="34" charset="-120"/>
              </a:rPr>
              <a:t>3</a:t>
            </a:r>
            <a:endParaRPr lang="en-US" sz="1531" dirty="0"/>
          </a:p>
        </p:txBody>
      </p:sp>
      <p:sp>
        <p:nvSpPr>
          <p:cNvPr id="17" name="Text 12"/>
          <p:cNvSpPr/>
          <p:nvPr/>
        </p:nvSpPr>
        <p:spPr>
          <a:xfrm>
            <a:off x="7452122" y="3747135"/>
            <a:ext cx="2234684"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Escolher a melhor opção</a:t>
            </a:r>
            <a:endParaRPr lang="en-US" sz="1531" dirty="0"/>
          </a:p>
        </p:txBody>
      </p:sp>
      <p:sp>
        <p:nvSpPr>
          <p:cNvPr id="18" name="Text 13"/>
          <p:cNvSpPr/>
          <p:nvPr/>
        </p:nvSpPr>
        <p:spPr>
          <a:xfrm>
            <a:off x="7452122" y="4083368"/>
            <a:ext cx="5061802" cy="497443"/>
          </a:xfrm>
          <a:prstGeom prst="rect">
            <a:avLst/>
          </a:prstGeom>
          <a:noFill/>
          <a:ln/>
        </p:spPr>
        <p:txBody>
          <a:bodyPr wrap="square" rtlCol="0" anchor="t"/>
          <a:lstStyle/>
          <a:p>
            <a:pPr marL="0" indent="0" algn="l">
              <a:lnSpc>
                <a:spcPts val="1960"/>
              </a:lnSpc>
              <a:buNone/>
            </a:pPr>
            <a:r>
              <a:rPr lang="en-US" sz="1400" dirty="0">
                <a:solidFill>
                  <a:srgbClr val="DAD1E6"/>
                </a:solidFill>
                <a:latin typeface="Fira Sans" pitchFamily="34" charset="0"/>
                <a:ea typeface="Fira Sans" pitchFamily="34" charset="-122"/>
                <a:cs typeface="Fira Sans" pitchFamily="34" charset="-120"/>
              </a:rPr>
              <a:t>Selecionar a técnica que se alinha melhor com o projeto</a:t>
            </a:r>
            <a:endParaRPr lang="en-US" sz="1400" dirty="0"/>
          </a:p>
        </p:txBody>
      </p:sp>
      <p:sp>
        <p:nvSpPr>
          <p:cNvPr id="19" name="Text 14"/>
          <p:cNvSpPr/>
          <p:nvPr/>
        </p:nvSpPr>
        <p:spPr>
          <a:xfrm>
            <a:off x="1160980" y="4911209"/>
            <a:ext cx="11825555" cy="2984659"/>
          </a:xfrm>
          <a:prstGeom prst="rect">
            <a:avLst/>
          </a:prstGeom>
          <a:noFill/>
          <a:ln/>
        </p:spPr>
        <p:txBody>
          <a:bodyPr wrap="square" rtlCol="0" anchor="t"/>
          <a:lstStyle/>
          <a:p>
            <a:pPr marL="0" indent="0">
              <a:lnSpc>
                <a:spcPts val="1960"/>
              </a:lnSpc>
              <a:buNone/>
            </a:pPr>
            <a:r>
              <a:rPr lang="en-US" sz="1600" dirty="0">
                <a:solidFill>
                  <a:srgbClr val="DAD1E6"/>
                </a:solidFill>
                <a:latin typeface="Fira Sans" pitchFamily="34" charset="0"/>
                <a:ea typeface="Fira Sans" pitchFamily="34" charset="-122"/>
                <a:cs typeface="Fira Sans" pitchFamily="34" charset="-120"/>
              </a:rPr>
              <a:t> A escolha da técnica adequada de levantamento de requisitos é fundamental para o sucesso de um projeto de software. Antes de selecionar a técnica, é importante entender profundamente o projeto, incluindo seus objetivos, restrições e as necessidades das partes interessadas. Em seguida, é necessário avaliar as diferentes opções, considerando as vantagens e desvantagens de cada uma delas. Por exemplo, a técnica de entrevista é ótima para obter informações detalhadas de usuários-chave, mas pode ser demorada e difícil de agendar. Já a técnica de questionário é rápida e abrange um grande número de pessoas, mas pode gerar respostas superficiais. Após essa análise, a equipe de requisitos deve selecionar a técnica que melhor se alinha com as características do projeto, como o nível de complexidade, o grau de envolvimento dos stakeholders e o prazo disponível. Uma vez definida a técnica, é crucial que a equipe a execute de forma rigorosa, coletando informações precisas e relevantes. Somente assim será possível obter um conjunto de requisitos sólido, que servirá de base para todo o desenvolvimento do software.</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4A8E8B9A65CC429A5D243DF7770BEE" ma:contentTypeVersion="0" ma:contentTypeDescription="Create a new document." ma:contentTypeScope="" ma:versionID="9ac5ffc073615b47f9824c44d89ce038">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7FD0E0-60C0-4F88-8AE8-9A86F1564FF7}"/>
</file>

<file path=customXml/itemProps2.xml><?xml version="1.0" encoding="utf-8"?>
<ds:datastoreItem xmlns:ds="http://schemas.openxmlformats.org/officeDocument/2006/customXml" ds:itemID="{72291345-CA7A-4564-898B-8D20600E3EA8}"/>
</file>

<file path=customXml/itemProps3.xml><?xml version="1.0" encoding="utf-8"?>
<ds:datastoreItem xmlns:ds="http://schemas.openxmlformats.org/officeDocument/2006/customXml" ds:itemID="{1430F3B8-2EA1-4E33-A5E8-6A8962800C07}"/>
</file>

<file path=docProps/app.xml><?xml version="1.0" encoding="utf-8"?>
<Properties xmlns="http://schemas.openxmlformats.org/officeDocument/2006/extended-properties" xmlns:vt="http://schemas.openxmlformats.org/officeDocument/2006/docPropsVTypes">
  <TotalTime>36</TotalTime>
  <Words>2166</Words>
  <Application>Microsoft Office PowerPoint</Application>
  <PresentationFormat>Personalizar</PresentationFormat>
  <Paragraphs>77</Paragraphs>
  <Slides>10</Slides>
  <Notes>10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Arial</vt:lpstr>
      <vt:lpstr>Fira Sans</vt:lpstr>
      <vt:lpstr>Inconsolata</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Enilda Aparecida Mendes da Rosa</cp:lastModifiedBy>
  <cp:revision>2</cp:revision>
  <dcterms:created xsi:type="dcterms:W3CDTF">2024-04-10T20:45:25Z</dcterms:created>
  <dcterms:modified xsi:type="dcterms:W3CDTF">2024-04-10T21:24:02Z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0x010100884A8E8B9A65CC429A5D243DF7770BEE</vt:lpwstr>
  </property>
</Properties>
</file>