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82" r:id="rId19"/>
    <p:sldId id="265" r:id="rId20"/>
    <p:sldId id="271" r:id="rId21"/>
    <p:sldId id="272" r:id="rId22"/>
    <p:sldId id="273" r:id="rId23"/>
    <p:sldId id="274" r:id="rId24"/>
    <p:sldId id="275" r:id="rId25"/>
    <p:sldId id="283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BD0BC-CCD4-503C-1D32-B4FCDD3AF2D5}" v="447" dt="2024-05-16T00:24:32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6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1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6BD-1925-44C2-998D-21F9FC5F5D57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690B27-8CE9-4D99-94F4-6A0E06C1A9B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CA799-BB8F-437A-AEFE-D0B84D89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21" y="802298"/>
            <a:ext cx="10423831" cy="2620258"/>
          </a:xfrm>
        </p:spPr>
        <p:txBody>
          <a:bodyPr/>
          <a:lstStyle/>
          <a:p>
            <a:r>
              <a:rPr lang="pt-BR" dirty="0"/>
              <a:t>Sistema Voucher Stock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604A3-A77D-48C4-B746-F6B5AC918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Paulo Matheus</a:t>
            </a:r>
          </a:p>
        </p:txBody>
      </p:sp>
    </p:spTree>
    <p:extLst>
      <p:ext uri="{BB962C8B-B14F-4D97-AF65-F5344CB8AC3E}">
        <p14:creationId xmlns:p14="http://schemas.microsoft.com/office/powerpoint/2010/main" val="15380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28FA-40A5-2EB2-271D-7B4FB46C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200" b="1" dirty="0">
                <a:latin typeface="Calibri"/>
                <a:cs typeface="Calibri"/>
              </a:rPr>
              <a:t>Nome do caso de uso: Consultar produtos</a:t>
            </a:r>
            <a:endParaRPr lang="en-US" sz="1200" b="1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Ator principal: Usuário 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Resumo: O ator irá acessar o modulo de consulta para verificar informações sobre um produto, seja pelo nome ou seja pelo código do produto.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Pré-condição:  Selecionar opção de busca no menu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Pós-condição: Escolher finalizar programa ou voltar ao menu.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2FFA674-9D68-98D6-D6BF-FA6E38EA3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27359"/>
              </p:ext>
            </p:extLst>
          </p:nvPr>
        </p:nvGraphicFramePr>
        <p:xfrm>
          <a:off x="1450975" y="2016125"/>
          <a:ext cx="9604374" cy="32329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65193686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903141857"/>
                    </a:ext>
                  </a:extLst>
                </a:gridCol>
              </a:tblGrid>
              <a:tr h="52027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sistema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ator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743876"/>
                  </a:ext>
                </a:extLst>
              </a:tr>
              <a:tr h="249732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2.o sistema exibe a opção de busca por nome ou código 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4.o sistema busca no estoque se tem produtos que atendam a busca solicitada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5.o sistema exibe a informações do produto buscado ou caso não tenha o produto buscado na base informa ao ator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6.o sistema então apresenta opções de voltar ao menu ou finalizar </a:t>
                      </a:r>
                    </a:p>
                    <a:p>
                      <a:pPr algn="l" rtl="0" fontAlgn="base"/>
                      <a:endParaRPr lang="pt-BR" sz="28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1.o ator seleciona opção de busca no menu 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3.o ator digita nome ou código do produto para buscar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7.o ator escolhe opção de finalizar ou voltar ao menu. </a:t>
                      </a:r>
                    </a:p>
                    <a:p>
                      <a:pPr algn="l" rtl="0" fontAlgn="base"/>
                      <a:endParaRPr lang="pt-BR" sz="28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8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2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99CB-30EE-C10E-0AE3-969BECC5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200" b="1" dirty="0">
                <a:latin typeface="Calibri"/>
                <a:cs typeface="Calibri"/>
              </a:rPr>
              <a:t>Nome do caso de uso: Adicionar itens 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Ator principal: Usuário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Resumo: O ator terá a opção de incluir itens em produtos já cadastrados na base.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Pré-condição: Selecionar opção de incluir itens no menu</a:t>
            </a:r>
            <a:endParaRPr lang="en-US" sz="120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Pós-condição: Escolher finalizar programa ou voltar ao menu.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332745-4723-03E6-C5BF-0B7A41A46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53961"/>
              </p:ext>
            </p:extLst>
          </p:nvPr>
        </p:nvGraphicFramePr>
        <p:xfrm>
          <a:off x="1450975" y="2016125"/>
          <a:ext cx="9604374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22320919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400876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sistema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ator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14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1.o sistema exibe uma tela com o nome dos produtos já cadastrados para conferencia 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2.o sistema solicita o nome do produto para adicionar itens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4.o sistema verifica na base de dados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5.o sistema questiona a quantidade que será adicionada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7.o sistema adiciona os itens informados a quantidade atual de itens no estoque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8.o sistema informa a quantidade adicionada e informa a quantidade atual do produto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9.o sistema então apresenta opções de voltar ao menu ou finalizar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3.o ator informa o nome do produto para adicionar itens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6.o ator informa a quantidade de itens que será adicionada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10.o ator escolhe opção de finalizar ou voltar ao menu.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9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44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2669-09AB-528F-E0AD-3CDDAC68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200" b="1" dirty="0">
                <a:latin typeface="Calibri"/>
                <a:cs typeface="Calibri"/>
              </a:rPr>
              <a:t>Nome do caso de uso: Remover itens 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Ator principal: Usuário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Resumo: O ator terá a opção de remover itens em produtos já cadastrados na base.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Pré-condição: Selecionar opção de retirar itens no menu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Pós-condição: Escolher finalizar programa ou voltar ao menu.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7BFEC4-415D-0E08-AE53-F60376820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671564"/>
              </p:ext>
            </p:extLst>
          </p:nvPr>
        </p:nvGraphicFramePr>
        <p:xfrm>
          <a:off x="1450975" y="2016125"/>
          <a:ext cx="9604374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74436378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5614236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sistema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ator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00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1.o sistema exibe uma tela com o nome dos produtos já cadastrados para conferencia 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2.o sistema solicita o nome do produto para remover itens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4.o sistema verifica na base de dados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5.o sistema questiona a quantidade que será removida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7.o sistema remove os itens informados na quantidade atual de itens no estoque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8.o sistema informa a quantidade removida e informa a quantidade atual do produto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9.o sistema então apresenta opções de voltar ao menu ou finalizar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3.o ator informa o nome do produto para r</a:t>
                      </a:r>
                      <a:r>
                        <a:rPr lang="pt-BR" sz="1600" b="0" i="0" dirty="0">
                          <a:effectLst/>
                          <a:latin typeface="Times New Roman"/>
                        </a:rPr>
                        <a:t>emover</a:t>
                      </a:r>
                      <a:r>
                        <a:rPr lang="pt-BR" sz="1600" b="0" i="0" dirty="0">
                          <a:effectLst/>
                          <a:latin typeface="Calibri"/>
                        </a:rPr>
                        <a:t> itens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6.o ator informa a quantidade de itens que será r</a:t>
                      </a:r>
                      <a:r>
                        <a:rPr lang="pt-BR" sz="1600" b="0" i="0" dirty="0">
                          <a:effectLst/>
                          <a:latin typeface="Times New Roman"/>
                        </a:rPr>
                        <a:t>emovida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10.o ator escolhe opção de finalizar ou voltar ao menu.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4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4009-2507-75BF-8A03-B5C8DB8F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200" b="1" dirty="0">
                <a:latin typeface="Calibri"/>
                <a:cs typeface="Calibri"/>
              </a:rPr>
              <a:t>Nome do caso de uso: Cadastrar produtos 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Ator principal: Usuário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Resumo: O ator terá a opção de cadastrar produtos na base.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Pré-condição: Selecionar opção de cadastrar itens no menu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Pós-condição: Escolher finalizar programa ou voltar ao menu.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F8B72-375F-5C71-5319-6C6314F49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960730"/>
              </p:ext>
            </p:extLst>
          </p:nvPr>
        </p:nvGraphicFramePr>
        <p:xfrm>
          <a:off x="1450975" y="2016125"/>
          <a:ext cx="9604374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66401301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56826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sistema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Ações do ator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03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1.o sistema s</a:t>
                      </a:r>
                      <a:r>
                        <a:rPr lang="pt-BR" sz="1600" b="0" i="0" dirty="0">
                          <a:effectLst/>
                          <a:latin typeface="Times New Roman"/>
                        </a:rPr>
                        <a:t>olicita o nome do produto que vai ser cadastrado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3.o sistema s</a:t>
                      </a:r>
                      <a:r>
                        <a:rPr lang="pt-BR" sz="1600" b="0" i="0" dirty="0">
                          <a:effectLst/>
                          <a:latin typeface="Times New Roman"/>
                        </a:rPr>
                        <a:t>olicita o código do produto que vai ser cadastrado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5.o sistema s</a:t>
                      </a:r>
                      <a:r>
                        <a:rPr lang="pt-BR" sz="1600" b="0" i="0" dirty="0">
                          <a:effectLst/>
                          <a:latin typeface="Times New Roman"/>
                        </a:rPr>
                        <a:t>olicita a quantidade do produto que vai ser cadastrado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Times New Roman"/>
                        </a:rPr>
                        <a:t>7.o sistema informa que o produto foi cadastrado com sucesso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8.</a:t>
                      </a:r>
                      <a:r>
                        <a:rPr lang="pt-BR" sz="1600" b="0" i="0" dirty="0">
                          <a:effectLst/>
                          <a:latin typeface="Segoe UI"/>
                        </a:rPr>
                        <a:t> o sistema então apresenta opções de voltar ao menu ou finalizar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2.o ator informa o nome do produto para cadastrar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4.o ator informa o código do produto para cadastrar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6. o ator informa a quantidade do produto para cadastrar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10. o ator escolhe opção de finalizar ou voltar ao menu.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17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EFC8-F0B1-5D14-6067-C27AB0DD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200" b="1" dirty="0">
                <a:latin typeface="Calibri"/>
                <a:cs typeface="Calibri"/>
              </a:rPr>
              <a:t>Nome do caso de uso: Remover produtos 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Ator principal: Usuário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Resumo: O ator terá a opção de remover produtos na base.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Pré-condição: Selecionar opção de remover produtos no menu</a:t>
            </a:r>
            <a:endParaRPr lang="en-US" sz="1200" dirty="0">
              <a:latin typeface="Calibri"/>
              <a:cs typeface="Calibri"/>
            </a:endParaRPr>
          </a:p>
          <a:p>
            <a:r>
              <a:rPr lang="pt-BR" sz="1200" dirty="0">
                <a:latin typeface="Calibri"/>
                <a:cs typeface="Calibri"/>
              </a:rPr>
              <a:t>Pós-condição: Escolher finalizar programa ou voltar ao menu.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E44C14-6ABD-219D-DBFB-F800776ED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24681"/>
              </p:ext>
            </p:extLst>
          </p:nvPr>
        </p:nvGraphicFramePr>
        <p:xfrm>
          <a:off x="1450975" y="2016125"/>
          <a:ext cx="9604374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46692747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512453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>
                          <a:effectLst/>
                          <a:latin typeface="Calibri"/>
                        </a:rPr>
                        <a:t>Ações do sistema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>
                          <a:effectLst/>
                          <a:latin typeface="Calibri"/>
                        </a:rPr>
                        <a:t>Ações do ator 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63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1.o sistema exibe uma tela com o nome dos produtos já cadastrados para conferencia 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2.o sistema solicita o nome do produto para remover 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4.o sistema verifica na base de dados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5.o sistema remove produto do estoque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6.o sistema informa que produto foi removido 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7.o sistema então apresenta opções de voltar ao menu ou finalizar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Segoe UI"/>
                        </a:rPr>
                        <a:t>3.o ator escreve o nome do produto para remover </a:t>
                      </a:r>
                    </a:p>
                    <a:p>
                      <a:pPr algn="l" rtl="0" fontAlgn="base"/>
                      <a:r>
                        <a:rPr lang="pt-BR" sz="1600" b="0" i="0" dirty="0">
                          <a:effectLst/>
                          <a:latin typeface="Calibri"/>
                        </a:rPr>
                        <a:t>10. o ator escolhe opção de finalizar ou voltar ao menu. </a:t>
                      </a:r>
                    </a:p>
                    <a:p>
                      <a:pPr algn="l" rtl="0" fontAlgn="base"/>
                      <a:endParaRPr lang="pt-BR" sz="1600" b="0" i="0" dirty="0">
                        <a:effectLst/>
                        <a:latin typeface="Segoe UI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5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0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F0B32-5094-4842-9FC4-EB8AF8D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 do caso de uso: Gerar Relatórios</a:t>
            </a:r>
            <a:b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Ator principal: Usuário </a:t>
            </a:r>
            <a:b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Resumo: O ator irá acessar o modulo de geração de relatórios para ter informação e controle dos produtos do estoque assim como suas quantidades para tomada de decisão.</a:t>
            </a:r>
            <a:b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Pré-condição:  Selecionar opção de relatórios no menu</a:t>
            </a:r>
            <a:b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Pós-condição: Escolher finalizar programa ou voltar ao menu.</a:t>
            </a:r>
            <a:b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1800" dirty="0"/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BD67C597-6455-47CD-AFAF-DCD347EDC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64735"/>
              </p:ext>
            </p:extLst>
          </p:nvPr>
        </p:nvGraphicFramePr>
        <p:xfrm>
          <a:off x="1451579" y="2090057"/>
          <a:ext cx="9603274" cy="3415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1637">
                  <a:extLst>
                    <a:ext uri="{9D8B030D-6E8A-4147-A177-3AD203B41FA5}">
                      <a16:colId xmlns:a16="http://schemas.microsoft.com/office/drawing/2014/main" val="3118334091"/>
                    </a:ext>
                  </a:extLst>
                </a:gridCol>
                <a:gridCol w="4801637">
                  <a:extLst>
                    <a:ext uri="{9D8B030D-6E8A-4147-A177-3AD203B41FA5}">
                      <a16:colId xmlns:a16="http://schemas.microsoft.com/office/drawing/2014/main" val="3936584275"/>
                    </a:ext>
                  </a:extLst>
                </a:gridCol>
              </a:tblGrid>
              <a:tr h="50748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Ações do sistema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Ações do ator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264530"/>
                  </a:ext>
                </a:extLst>
              </a:tr>
              <a:tr h="290752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2.o sistema exibe uma tela para confirmação da geração do relatório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4.o sistema verifica a resposta e se for sim exibe relatório com produtos e suas informações cadastradas, caso seja outra resposta ele apresenta opção de retorno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5.o sistema então apresenta opções de voltar ao menu ou finalizar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1.o ator seleciona opção de relatório no menu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3.o ator digita Sim para gerar relatório ou não para ter a opção de retornar ao menu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</a:rPr>
                        <a:t>6.o ator escolhe opção de finalizar ou voltar ao menu.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7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5FEA-2222-4DEE-BC01-8296DD8E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pt-BR" dirty="0"/>
              <a:t>Códigos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3F4963-84BC-459E-9051-C2F074DC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683" y="648597"/>
            <a:ext cx="9731229" cy="6146805"/>
          </a:xfrm>
        </p:spPr>
      </p:pic>
    </p:spTree>
    <p:extLst>
      <p:ext uri="{BB962C8B-B14F-4D97-AF65-F5344CB8AC3E}">
        <p14:creationId xmlns:p14="http://schemas.microsoft.com/office/powerpoint/2010/main" val="115427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0055-4C36-0241-C752-44A369F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Dicionário</a:t>
            </a:r>
            <a:r>
              <a:rPr lang="en-US" dirty="0"/>
              <a:t> 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EFE755-D1C3-08A4-876A-3DC36C88A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54" y="4168605"/>
            <a:ext cx="11299825" cy="5312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4C685D-3B87-9108-5D33-78B187D97D9C}"/>
              </a:ext>
            </a:extLst>
          </p:cNvPr>
          <p:cNvSpPr txBox="1"/>
          <p:nvPr/>
        </p:nvSpPr>
        <p:spPr>
          <a:xfrm>
            <a:off x="444501" y="2963334"/>
            <a:ext cx="113051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Usando</a:t>
            </a:r>
            <a:r>
              <a:rPr lang="en-US" sz="2400" dirty="0"/>
              <a:t> </a:t>
            </a:r>
            <a:r>
              <a:rPr lang="en-US" sz="2400" err="1"/>
              <a:t>Dicionário</a:t>
            </a:r>
            <a:r>
              <a:rPr lang="en-US" sz="2400" dirty="0"/>
              <a:t> </a:t>
            </a:r>
            <a:r>
              <a:rPr lang="en-US" sz="2400" err="1"/>
              <a:t>onde</a:t>
            </a:r>
            <a:r>
              <a:rPr lang="en-US" sz="2400" dirty="0"/>
              <a:t> as Chaves </a:t>
            </a:r>
            <a:r>
              <a:rPr lang="en-US" sz="2400" err="1"/>
              <a:t>são</a:t>
            </a:r>
            <a:r>
              <a:rPr lang="en-US" sz="2400" dirty="0"/>
              <a:t> </a:t>
            </a:r>
            <a:r>
              <a:rPr lang="en-US" sz="2400" err="1"/>
              <a:t>os</a:t>
            </a:r>
            <a:r>
              <a:rPr lang="en-US" sz="2400" dirty="0"/>
              <a:t> </a:t>
            </a:r>
            <a:r>
              <a:rPr lang="en-US" sz="2400" err="1"/>
              <a:t>produtos</a:t>
            </a:r>
            <a:r>
              <a:rPr lang="en-US" sz="2400" dirty="0"/>
              <a:t> e </a:t>
            </a:r>
            <a:r>
              <a:rPr lang="en-US" sz="2400" err="1"/>
              <a:t>os</a:t>
            </a:r>
            <a:r>
              <a:rPr lang="en-US" sz="2400" dirty="0"/>
              <a:t> </a:t>
            </a:r>
            <a:r>
              <a:rPr lang="en-US" sz="2400" err="1"/>
              <a:t>valores</a:t>
            </a:r>
            <a:r>
              <a:rPr lang="en-US" sz="2400" dirty="0"/>
              <a:t> </a:t>
            </a:r>
            <a:r>
              <a:rPr lang="en-US" sz="2400" err="1"/>
              <a:t>recebem</a:t>
            </a:r>
            <a:r>
              <a:rPr lang="en-US" sz="2400" dirty="0"/>
              <a:t> </a:t>
            </a:r>
            <a:r>
              <a:rPr lang="en-US" sz="2400" err="1"/>
              <a:t>uma</a:t>
            </a:r>
            <a:r>
              <a:rPr lang="en-US" sz="2400" dirty="0"/>
              <a:t> </a:t>
            </a:r>
            <a:r>
              <a:rPr lang="en-US" sz="2400" err="1"/>
              <a:t>lista</a:t>
            </a:r>
            <a:r>
              <a:rPr lang="en-US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8049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7AF-0F7C-6ECD-0BEB-EEE5F896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padrão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A5B05-9306-0EC7-1BEF-B8AC09DD3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87" y="1424346"/>
            <a:ext cx="10787591" cy="294216"/>
          </a:xfr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A2BF14A-C6C4-F9A8-9E00-FDC75E73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05" y="2077508"/>
            <a:ext cx="7129991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1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BCF-A093-2EF5-139B-EE7D3819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C80FB6-6EC0-3FFA-AFA4-E60F805E2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3" y="2048235"/>
            <a:ext cx="12146491" cy="3099858"/>
          </a:xfrm>
        </p:spPr>
      </p:pic>
    </p:spTree>
    <p:extLst>
      <p:ext uri="{BB962C8B-B14F-4D97-AF65-F5344CB8AC3E}">
        <p14:creationId xmlns:p14="http://schemas.microsoft.com/office/powerpoint/2010/main" val="5938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F6ED-E041-4B1E-997F-E7ED325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Voucher Desenvolvedor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87822-95E4-46F8-9546-843CCB6E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500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A empresa Voucher Desenvolvedor possui um vasto catálogo de produtos eletrônicos, cada um com seu próprio código, descrição e quantidade em estoque.</a:t>
            </a:r>
          </a:p>
          <a:p>
            <a:r>
              <a:rPr lang="pt-BR" sz="3500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 Eles recebem regularmente novos produtos e também vendem produtos para clientes.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63246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5EAA-EDD7-EEA6-A1D4-D6576162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itens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27E1308-98C6-2075-3455-143B44408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" y="2161225"/>
            <a:ext cx="12175025" cy="3307793"/>
          </a:xfrm>
        </p:spPr>
      </p:pic>
    </p:spTree>
    <p:extLst>
      <p:ext uri="{BB962C8B-B14F-4D97-AF65-F5344CB8AC3E}">
        <p14:creationId xmlns:p14="http://schemas.microsoft.com/office/powerpoint/2010/main" val="90481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C82-A17C-3FFB-B87C-8DB90829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Remover </a:t>
            </a:r>
            <a:r>
              <a:rPr lang="en-US" dirty="0" err="1"/>
              <a:t>itens</a:t>
            </a:r>
          </a:p>
        </p:txBody>
      </p:sp>
      <p:pic>
        <p:nvPicPr>
          <p:cNvPr id="4" name="Content Placeholder 3" descr="A computer screen with text&#10;&#10;Description automatically generated">
            <a:extLst>
              <a:ext uri="{FF2B5EF4-FFF2-40B4-BE49-F238E27FC236}">
                <a16:creationId xmlns:a16="http://schemas.microsoft.com/office/drawing/2014/main" id="{5F8EBFF1-BA7E-1039-7E4F-981F9E0F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12" y="1971709"/>
            <a:ext cx="12090358" cy="3401074"/>
          </a:xfrm>
        </p:spPr>
      </p:pic>
    </p:spTree>
    <p:extLst>
      <p:ext uri="{BB962C8B-B14F-4D97-AF65-F5344CB8AC3E}">
        <p14:creationId xmlns:p14="http://schemas.microsoft.com/office/powerpoint/2010/main" val="135397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65EE-26C1-4E3D-9439-B249B74F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relatórios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F8BCBC-F349-4536-9301-6094D48E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58" y="2290430"/>
            <a:ext cx="11741483" cy="1929232"/>
          </a:xfrm>
        </p:spPr>
      </p:pic>
    </p:spTree>
    <p:extLst>
      <p:ext uri="{BB962C8B-B14F-4D97-AF65-F5344CB8AC3E}">
        <p14:creationId xmlns:p14="http://schemas.microsoft.com/office/powerpoint/2010/main" val="129912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930574-BF0B-CAAF-CF56-494F3A56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Cadastrar</a:t>
            </a:r>
            <a:r>
              <a:rPr lang="en-US" dirty="0"/>
              <a:t> </a:t>
            </a:r>
            <a:r>
              <a:rPr lang="en-US"/>
              <a:t>produtos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E55FA4-D819-C719-E3AF-5CA58995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783" y="2605976"/>
            <a:ext cx="11781366" cy="2428875"/>
          </a:xfrm>
        </p:spPr>
      </p:pic>
    </p:spTree>
    <p:extLst>
      <p:ext uri="{BB962C8B-B14F-4D97-AF65-F5344CB8AC3E}">
        <p14:creationId xmlns:p14="http://schemas.microsoft.com/office/powerpoint/2010/main" val="75817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EDCE-C060-E090-AC9B-59C50C0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Remover </a:t>
            </a:r>
            <a:r>
              <a:rPr lang="en-US" dirty="0" err="1"/>
              <a:t>produtos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F1FD030-5AE2-2BFA-4C6E-53C41669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2" y="1953513"/>
            <a:ext cx="11917891" cy="3479800"/>
          </a:xfrm>
        </p:spPr>
      </p:pic>
    </p:spTree>
    <p:extLst>
      <p:ext uri="{BB962C8B-B14F-4D97-AF65-F5344CB8AC3E}">
        <p14:creationId xmlns:p14="http://schemas.microsoft.com/office/powerpoint/2010/main" val="311543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697-E971-49A3-5308-9B844A1B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05711D-A9B2-D5E3-74FC-B41F0857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4" y="1976796"/>
            <a:ext cx="3994150" cy="6180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DFD1F-DFA8-3023-F3C9-FFFDBCED667A}"/>
              </a:ext>
            </a:extLst>
          </p:cNvPr>
          <p:cNvSpPr txBox="1"/>
          <p:nvPr/>
        </p:nvSpPr>
        <p:spPr>
          <a:xfrm>
            <a:off x="3418416" y="31220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CODIGO ….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44F0A-702D-F8B8-426D-907F4A10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806296"/>
            <a:ext cx="11802533" cy="19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FAAC-8C92-5E36-2A45-E9C595B9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saÍda</a:t>
            </a: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20341F2-00D4-5379-86BA-6AFCCA7F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995" y="3106038"/>
            <a:ext cx="5026025" cy="1047750"/>
          </a:xfrm>
        </p:spPr>
      </p:pic>
    </p:spTree>
    <p:extLst>
      <p:ext uri="{BB962C8B-B14F-4D97-AF65-F5344CB8AC3E}">
        <p14:creationId xmlns:p14="http://schemas.microsoft.com/office/powerpoint/2010/main" val="13128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E0E2-D3D3-0427-1BC4-C2AB19A3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Menção</a:t>
            </a:r>
            <a:r>
              <a:rPr lang="en-US" dirty="0"/>
              <a:t> </a:t>
            </a:r>
            <a:r>
              <a:rPr lang="en-US" dirty="0" err="1"/>
              <a:t>honrosa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09BB4-A4D5-E1D4-76FC-5C231DEF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45" y="1979972"/>
            <a:ext cx="3097741" cy="812800"/>
          </a:xfr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783E449-76A4-465A-255C-D6C0B6F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05" y="1978025"/>
            <a:ext cx="3929591" cy="235161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6980ACF-B319-8861-0B46-C68F40A459A4}"/>
              </a:ext>
            </a:extLst>
          </p:cNvPr>
          <p:cNvSpPr/>
          <p:nvPr/>
        </p:nvSpPr>
        <p:spPr>
          <a:xfrm>
            <a:off x="9810750" y="3757083"/>
            <a:ext cx="1322916" cy="6985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0BEB6E7-5FA1-F683-AB08-1AA75B7D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8" y="4950354"/>
            <a:ext cx="10891308" cy="12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Nenhuma descrição de foto disponível.">
            <a:extLst>
              <a:ext uri="{FF2B5EF4-FFF2-40B4-BE49-F238E27FC236}">
                <a16:creationId xmlns:a16="http://schemas.microsoft.com/office/drawing/2014/main" id="{D1373639-C850-F085-5117-522A4B04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098" y="124884"/>
            <a:ext cx="4792385" cy="59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B6E9-202E-4A9E-889E-4611CC9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121B5-3B5C-4689-8962-7B475722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252424"/>
                </a:solidFill>
                <a:latin typeface="Calibri" panose="020F0502020204030204" pitchFamily="34" charset="0"/>
              </a:rPr>
              <a:t>M</a:t>
            </a:r>
            <a:r>
              <a:rPr lang="pt-BR" sz="3600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anter registros precisos do estoque atualizado em tempo real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466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D914-E74A-41CB-BDB8-6075DC1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Levantamento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ADC11-BF29-4189-B9AF-C4271FD7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dirty="0"/>
              <a:t>Funcionais</a:t>
            </a:r>
            <a:r>
              <a:rPr lang="pt-BR" dirty="0"/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RF001 -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Contexto: Cadastro de Produto: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4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 sistema deve permitir o cadastro de novos produtos, incluindo código, descrição e quantidade inicial em estoque.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RF002 -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Contexto: Exclusão de Produtos: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 sistema deve permitir a exclusão de produtos do estoque assim como exclusão de itens que sejam vendidos.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38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5B66C-0EA3-4385-80A7-46810B1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Levantamento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8D738-2951-44CB-ACF3-BB67154E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Funcionais</a:t>
            </a:r>
            <a:r>
              <a:rPr lang="pt-BR" dirty="0"/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RF003 -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Contexto: Atualização de Quantidade em Estoque: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4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Após cada entrada ou saída de produtos, o sistema deve atualizar automaticamente a quantidade em estoque de cada produto.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3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RF004 -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Contexto: Relatórios de Estoque: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250" algn="just">
              <a:lnSpc>
                <a:spcPct val="107000"/>
              </a:lnSpc>
              <a:spcAft>
                <a:spcPts val="3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Deve ser possível gerar relatórios que mostrem o estoque atual de todos os produtos, incluindo quantidade disponível para tomada de decisão.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52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10B8-841C-4193-B9B7-7B12B81D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Levantamento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76D7-3F4A-4F6E-ABA5-FC28797A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Requisitos Não Funcionais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RNF001 – Desempenho: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Descrição: O sistema deve ser capaz de lidar com grandes volumes de dados, mantendo um desempenho rápido e responsivo.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Prioridade: Alta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1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8E546-E9F7-4657-92E4-97D368A2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Levantamento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574E7-8BA9-406F-B28E-F6ED97D6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Requisitos Não Funcionais</a:t>
            </a: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RNF002 – Confiabilidade: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Descrição: O sistema deve ser confiável, garantindo a precisão dos registros de estoque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Prioridade: Alta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1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41F45-B0C5-4D0B-8311-C4FCEB24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2424"/>
                </a:solidFill>
                <a:effectLst/>
                <a:latin typeface="Calibri" panose="020F0502020204030204" pitchFamily="34" charset="0"/>
              </a:rPr>
              <a:t>Levantamento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63A43-3788-480C-813A-782AC776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Requisitos Não Funcionais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RNF003 – Usabilidade: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Descrição: O sistema deve ser simples e de fácil acesso.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725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Prioridade: Media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34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2621-AF7E-4BB7-A3B9-54D6732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5"/>
            <a:ext cx="9603275" cy="1049235"/>
          </a:xfrm>
        </p:spPr>
        <p:txBody>
          <a:bodyPr/>
          <a:lstStyle/>
          <a:p>
            <a:r>
              <a:rPr lang="pt-BR" dirty="0"/>
              <a:t>Diagrama </a:t>
            </a:r>
            <a:r>
              <a:rPr lang="pt-BR" dirty="0" err="1"/>
              <a:t>uml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A2BEED9-090A-4ADC-8A4F-02EE756D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31" y="532182"/>
            <a:ext cx="9779198" cy="6301699"/>
          </a:xfrm>
        </p:spPr>
      </p:pic>
    </p:spTree>
    <p:extLst>
      <p:ext uri="{BB962C8B-B14F-4D97-AF65-F5344CB8AC3E}">
        <p14:creationId xmlns:p14="http://schemas.microsoft.com/office/powerpoint/2010/main" val="849945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A00023D28B4459F132727AA75EBA9" ma:contentTypeVersion="14" ma:contentTypeDescription="Create a new document." ma:contentTypeScope="" ma:versionID="31a2fb7169a75cafd0bd7d5f55b50c3d">
  <xsd:schema xmlns:xsd="http://www.w3.org/2001/XMLSchema" xmlns:xs="http://www.w3.org/2001/XMLSchema" xmlns:p="http://schemas.microsoft.com/office/2006/metadata/properties" xmlns:ns2="f44de63d-4585-424b-b0c2-937c5f3a9e1f" xmlns:ns3="81eaa392-1dad-4ee1-ac23-da4bd3dbda53" targetNamespace="http://schemas.microsoft.com/office/2006/metadata/properties" ma:root="true" ma:fieldsID="69295b67fff0e45a9932bce0c3a93590" ns2:_="" ns3:_="">
    <xsd:import namespace="f44de63d-4585-424b-b0c2-937c5f3a9e1f"/>
    <xsd:import namespace="81eaa392-1dad-4ee1-ac23-da4bd3dbda5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de63d-4585-424b-b0c2-937c5f3a9e1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aa392-1dad-4ee1-ac23-da4bd3dbda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4cd099f-d350-4ba2-b15c-61c4bbfa22c8}" ma:internalName="TaxCatchAll" ma:showField="CatchAllData" ma:web="81eaa392-1dad-4ee1-ac23-da4bd3dbd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4de63d-4585-424b-b0c2-937c5f3a9e1f">
      <Terms xmlns="http://schemas.microsoft.com/office/infopath/2007/PartnerControls"/>
    </lcf76f155ced4ddcb4097134ff3c332f>
    <TaxCatchAll xmlns="81eaa392-1dad-4ee1-ac23-da4bd3dbda53" xsi:nil="true"/>
  </documentManagement>
</p:properties>
</file>

<file path=customXml/itemProps1.xml><?xml version="1.0" encoding="utf-8"?>
<ds:datastoreItem xmlns:ds="http://schemas.openxmlformats.org/officeDocument/2006/customXml" ds:itemID="{93B9C70E-949C-42B6-9F8F-A46132394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05937-8D38-4885-8134-66EACDCE5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4de63d-4585-424b-b0c2-937c5f3a9e1f"/>
    <ds:schemaRef ds:uri="81eaa392-1dad-4ee1-ac23-da4bd3dbd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AC0C8C-EE67-46D1-8504-B08F7BBC86A9}">
  <ds:schemaRefs>
    <ds:schemaRef ds:uri="http://schemas.microsoft.com/office/2006/metadata/properties"/>
    <ds:schemaRef ds:uri="http://schemas.microsoft.com/office/infopath/2007/PartnerControls"/>
    <ds:schemaRef ds:uri="f44de63d-4585-424b-b0c2-937c5f3a9e1f"/>
    <ds:schemaRef ds:uri="81eaa392-1dad-4ee1-ac23-da4bd3dbda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1312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Segoe UI</vt:lpstr>
      <vt:lpstr>Times New Roman</vt:lpstr>
      <vt:lpstr>Galeria</vt:lpstr>
      <vt:lpstr>Sistema Voucher Stock</vt:lpstr>
      <vt:lpstr>Voucher Desenvolvedor</vt:lpstr>
      <vt:lpstr>Desafio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Diagrama uml</vt:lpstr>
      <vt:lpstr>Nome do caso de uso: Consultar produtos Ator principal: Usuário  Resumo: O ator irá acessar o modulo de consulta para verificar informações sobre um produto, seja pelo nome ou seja pelo código do produto. Pré-condição:  Selecionar opção de busca no menu Pós-condição: Escolher finalizar programa ou voltar ao menu. </vt:lpstr>
      <vt:lpstr>Nome do caso de uso: Adicionar itens  Ator principal: Usuário Resumo: O ator terá a opção de incluir itens em produtos já cadastrados na base. Pré-condição: Selecionar opção de incluir itens no menu Pós-condição: Escolher finalizar programa ou voltar ao menu. </vt:lpstr>
      <vt:lpstr>Nome do caso de uso: Remover itens  Ator principal: Usuário Resumo: O ator terá a opção de remover itens em produtos já cadastrados na base. Pré-condição: Selecionar opção de retirar itens no menu Pós-condição: Escolher finalizar programa ou voltar ao menu. </vt:lpstr>
      <vt:lpstr>Nome do caso de uso: Cadastrar produtos  Ator principal: Usuário Resumo: O ator terá a opção de cadastrar produtos na base. Pré-condição: Selecionar opção de cadastrar itens no menu Pós-condição: Escolher finalizar programa ou voltar ao menu. </vt:lpstr>
      <vt:lpstr>Nome do caso de uso: Remover produtos  Ator principal: Usuário Resumo: O ator terá a opção de remover produtos na base. Pré-condição: Selecionar opção de remover produtos no menu Pós-condição: Escolher finalizar programa ou voltar ao menu. </vt:lpstr>
      <vt:lpstr>Nome do caso de uso: Gerar Relatórios Ator principal: Usuário  Resumo: O ator irá acessar o modulo de geração de relatórios para ter informação e controle dos produtos do estoque assim como suas quantidades para tomada de decisão. Pré-condição:  Selecionar opção de relatórios no menu Pós-condição: Escolher finalizar programa ou voltar ao menu. </vt:lpstr>
      <vt:lpstr>Códigos</vt:lpstr>
      <vt:lpstr>Dicionário </vt:lpstr>
      <vt:lpstr>Menu padrão</vt:lpstr>
      <vt:lpstr>Busca</vt:lpstr>
      <vt:lpstr>Inserir itens</vt:lpstr>
      <vt:lpstr>Remover itens</vt:lpstr>
      <vt:lpstr>Gerar relatórios</vt:lpstr>
      <vt:lpstr>Cadastrar produtos</vt:lpstr>
      <vt:lpstr>Remover produtos</vt:lpstr>
      <vt:lpstr>Reset menu</vt:lpstr>
      <vt:lpstr>saÍda</vt:lpstr>
      <vt:lpstr>Menção honrosa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Voucher Stock</dc:title>
  <dc:creator>Paulo Souza</dc:creator>
  <cp:lastModifiedBy>Paulo Souza</cp:lastModifiedBy>
  <cp:revision>150</cp:revision>
  <dcterms:created xsi:type="dcterms:W3CDTF">2024-05-15T14:45:04Z</dcterms:created>
  <dcterms:modified xsi:type="dcterms:W3CDTF">2024-05-16T12:10:46Z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0x01010022CA00023D28B4459F132727AA75EBA9</vt:lpwstr>
  </property>
  <property fmtid="{D5CDD505-2E9C-101B-9397-08002B2CF9AE}" pid="3" name="MediaServiceImageTags">
    <vt:lpwstr/>
  </property>
</Properties>
</file>