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notesMasterIdLst>
    <p:notesMasterId r:id="rId9"/>
  </p:notesMasterIdLst>
  <p:sldIdLst>
    <p:sldId id="267" r:id="rId2"/>
    <p:sldId id="281" r:id="rId3"/>
    <p:sldId id="282" r:id="rId4"/>
    <p:sldId id="283" r:id="rId5"/>
    <p:sldId id="284" r:id="rId6"/>
    <p:sldId id="285" r:id="rId7"/>
    <p:sldId id="28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3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20"/>
    <a:srgbClr val="89E0FF"/>
    <a:srgbClr val="000000"/>
    <a:srgbClr val="A8A9AD"/>
    <a:srgbClr val="FFFFFF"/>
    <a:srgbClr val="00CC66"/>
    <a:srgbClr val="0A3A1F"/>
    <a:srgbClr val="93CC2F"/>
    <a:srgbClr val="D6EACE"/>
    <a:srgbClr val="5C64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929F9F4-4A8F-4326-A1B4-22849713DDAB}" styleName="Estilo Escuro 1 - Ênfase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16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114" y="408"/>
      </p:cViewPr>
      <p:guideLst>
        <p:guide orient="horz" pos="2160"/>
        <p:guide pos="3840"/>
        <p:guide pos="529"/>
        <p:guide pos="737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5EAEE-7CF9-4E59-A277-2EDE25BB717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72FEE-C396-4EB5-A672-6C8726477C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7214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6377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1089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3286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7604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8564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359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93C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016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81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332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C692949-62DB-42DF-9C17-70DA9C5D9D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B606A896-41FA-445D-BEAB-3E8C9FAC8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9428" y="556965"/>
            <a:ext cx="4762793" cy="5561027"/>
          </a:xfrm>
          <a:prstGeom prst="rect">
            <a:avLst/>
          </a:prstGeom>
        </p:spPr>
      </p:pic>
      <p:sp>
        <p:nvSpPr>
          <p:cNvPr id="11" name="Shape 55">
            <a:extLst>
              <a:ext uri="{FF2B5EF4-FFF2-40B4-BE49-F238E27FC236}">
                <a16:creationId xmlns:a16="http://schemas.microsoft.com/office/drawing/2014/main" id="{7678B99C-72BF-4BF9-B77B-7A3C0034D2BC}"/>
              </a:ext>
            </a:extLst>
          </p:cNvPr>
          <p:cNvSpPr txBox="1"/>
          <p:nvPr/>
        </p:nvSpPr>
        <p:spPr>
          <a:xfrm>
            <a:off x="302486" y="1490061"/>
            <a:ext cx="7415050" cy="10123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60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Segoe UI" charset="0"/>
                <a:sym typeface="Montserrat Black"/>
              </a:rPr>
              <a:t>Onboarding </a:t>
            </a:r>
            <a:r>
              <a:rPr lang="en-US" sz="6000" b="1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Segoe UI" charset="0"/>
                <a:sym typeface="Montserrat Black"/>
              </a:rPr>
              <a:t>novos</a:t>
            </a:r>
            <a:r>
              <a:rPr lang="en-US" sz="60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Segoe UI" charset="0"/>
                <a:sym typeface="Montserrat Black"/>
              </a:rPr>
              <a:t> </a:t>
            </a:r>
            <a:r>
              <a:rPr lang="en-US" sz="6000" b="1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Segoe UI" charset="0"/>
                <a:sym typeface="Montserrat Black"/>
              </a:rPr>
              <a:t>devs</a:t>
            </a:r>
            <a:r>
              <a:rPr lang="en-US" sz="60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Segoe UI" charset="0"/>
                <a:sym typeface="Montserrat Black"/>
              </a:rPr>
              <a:t>.</a:t>
            </a:r>
            <a:endParaRPr lang="en-US" sz="6000" b="1" spc="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Segoe UI" charset="0"/>
              <a:sym typeface="Montserrat Black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7242ED0-5D53-48FA-B2B5-7148B445329A}"/>
              </a:ext>
            </a:extLst>
          </p:cNvPr>
          <p:cNvSpPr txBox="1"/>
          <p:nvPr/>
        </p:nvSpPr>
        <p:spPr>
          <a:xfrm>
            <a:off x="302486" y="1089416"/>
            <a:ext cx="6164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600" b="1" spc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Segoe UI" charset="0"/>
                <a:sym typeface="Montserrat Black"/>
              </a:rPr>
              <a:t>Tl;dr</a:t>
            </a:r>
            <a:endParaRPr lang="en" sz="1600" b="1" spc="0" dirty="0">
              <a:solidFill>
                <a:schemeClr val="accent1"/>
              </a:solidFill>
              <a:latin typeface="Roboto Light" panose="02000000000000000000" pitchFamily="2" charset="0"/>
              <a:ea typeface="Roboto Light" panose="02000000000000000000" pitchFamily="2" charset="0"/>
              <a:cs typeface="Segoe UI" charset="0"/>
              <a:sym typeface="Montserrat Black"/>
            </a:endParaRPr>
          </a:p>
          <a:p>
            <a:endParaRPr lang="pt-BR" sz="2000" b="1" dirty="0"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E9E0FDD-4660-4576-86B2-168B309EE4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8393" y="5221013"/>
            <a:ext cx="2358808" cy="66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4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53399" y="1626935"/>
            <a:ext cx="10573074" cy="378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800" dirty="0">
                <a:solidFill>
                  <a:srgbClr val="0039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</a:rPr>
              <a:t>Após o </a:t>
            </a:r>
            <a:r>
              <a:rPr lang="pt-BR" sz="1800" dirty="0" err="1">
                <a:solidFill>
                  <a:srgbClr val="0039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</a:rPr>
              <a:t>onboarding</a:t>
            </a:r>
            <a:r>
              <a:rPr lang="pt-BR" sz="1800" dirty="0">
                <a:solidFill>
                  <a:srgbClr val="0039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039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</a:rPr>
              <a:t>Cappta</a:t>
            </a:r>
            <a:r>
              <a:rPr lang="pt-BR" sz="1800" dirty="0">
                <a:solidFill>
                  <a:srgbClr val="0039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</a:rPr>
              <a:t>/Stone, a pessoa ingressante deverá realizar uma apresentação com tópicos fundamentais em desenvolvimento de software.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>
              <a:solidFill>
                <a:srgbClr val="00392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u="sng" dirty="0">
                <a:solidFill>
                  <a:srgbClr val="0039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</a:rPr>
              <a:t>Objetivos: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039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</a:rPr>
              <a:t>Integrar novos desenvolvedores(as) às </a:t>
            </a:r>
            <a:r>
              <a:rPr lang="pt-BR" sz="1800" i="1" dirty="0" err="1">
                <a:solidFill>
                  <a:srgbClr val="0039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</a:rPr>
              <a:t>squads</a:t>
            </a:r>
            <a:r>
              <a:rPr lang="pt-BR" sz="1800" dirty="0">
                <a:solidFill>
                  <a:srgbClr val="0039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</a:rPr>
              <a:t> do transacional-físico e pagamentos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039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</a:rPr>
              <a:t>Fazer com que a pessoa ingressante compreenda apropriadamente as expectativas da liderança para ela</a:t>
            </a:r>
            <a:endParaRPr lang="pt-BR" dirty="0">
              <a:solidFill>
                <a:srgbClr val="00392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039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(Júnior) Garantir o aprendizado e fixação de conceitos fundamentais de programação e boas práticas de desenvolvimento</a:t>
            </a:r>
            <a:endParaRPr lang="pt-BR" sz="1800" dirty="0">
              <a:solidFill>
                <a:srgbClr val="00392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72"/>
          <p:cNvCxnSpPr/>
          <p:nvPr/>
        </p:nvCxnSpPr>
        <p:spPr>
          <a:xfrm>
            <a:off x="10048" y="6547290"/>
            <a:ext cx="10651253" cy="0"/>
          </a:xfrm>
          <a:prstGeom prst="line">
            <a:avLst/>
          </a:prstGeom>
          <a:ln w="38100" cap="rnd">
            <a:solidFill>
              <a:srgbClr val="00CC66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7520" y="416992"/>
            <a:ext cx="7116417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rgbClr val="00CC66"/>
                </a:solidFill>
                <a:latin typeface="Roboto "/>
                <a:ea typeface="Roboto Bold" panose="02000000000000000000" pitchFamily="2" charset="0"/>
                <a:cs typeface="Segoe UI" charset="0"/>
              </a:rPr>
              <a:t>Missão Objetivos</a:t>
            </a:r>
          </a:p>
          <a:p>
            <a:endParaRPr lang="en-US" sz="2000" dirty="0">
              <a:solidFill>
                <a:srgbClr val="5C6468"/>
              </a:solidFill>
              <a:latin typeface="Roboto Light" panose="02000000000000000000" pitchFamily="2" charset="0"/>
              <a:ea typeface="Roboto Light" panose="02000000000000000000" pitchFamily="2" charset="0"/>
              <a:cs typeface="Segoe UI Semilight" charset="0"/>
            </a:endParaRP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C9135226-984B-4718-844D-025693AFB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11441" y="522024"/>
            <a:ext cx="577463" cy="675187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DA112F8E-EBA5-4420-91BA-2691048A4B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7287" y="508958"/>
            <a:ext cx="632857" cy="673852"/>
          </a:xfrm>
          <a:prstGeom prst="rect">
            <a:avLst/>
          </a:prstGeom>
        </p:spPr>
      </p:pic>
      <p:sp>
        <p:nvSpPr>
          <p:cNvPr id="12" name="Shape 55">
            <a:extLst>
              <a:ext uri="{FF2B5EF4-FFF2-40B4-BE49-F238E27FC236}">
                <a16:creationId xmlns:a16="http://schemas.microsoft.com/office/drawing/2014/main" id="{14E9D7C0-49DF-437F-A8EB-F296282F1B52}"/>
              </a:ext>
            </a:extLst>
          </p:cNvPr>
          <p:cNvSpPr txBox="1"/>
          <p:nvPr/>
        </p:nvSpPr>
        <p:spPr>
          <a:xfrm>
            <a:off x="10661301" y="6370684"/>
            <a:ext cx="1069265" cy="2670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/>
            <a:r>
              <a:rPr lang="pt-BR" sz="900" dirty="0">
                <a:solidFill>
                  <a:schemeClr val="accent4"/>
                </a:solidFill>
                <a:latin typeface="Segoe UI Semilight" charset="0"/>
                <a:ea typeface="Segoe UI Semilight" charset="0"/>
                <a:cs typeface="Segoe UI Semilight" charset="0"/>
                <a:sym typeface="Montserrat Black"/>
              </a:rPr>
              <a:t>JANEIRO</a:t>
            </a:r>
            <a:r>
              <a:rPr lang="en" sz="900" spc="0" dirty="0">
                <a:solidFill>
                  <a:schemeClr val="accent4"/>
                </a:solidFill>
                <a:latin typeface="Segoe UI Semilight" charset="0"/>
                <a:ea typeface="Segoe UI Semilight" charset="0"/>
                <a:cs typeface="Segoe UI Semilight" charset="0"/>
                <a:sym typeface="Montserrat Black"/>
              </a:rPr>
              <a:t> DE 2021</a:t>
            </a:r>
          </a:p>
        </p:txBody>
      </p:sp>
    </p:spTree>
    <p:extLst>
      <p:ext uri="{BB962C8B-B14F-4D97-AF65-F5344CB8AC3E}">
        <p14:creationId xmlns:p14="http://schemas.microsoft.com/office/powerpoint/2010/main" val="64564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72"/>
          <p:cNvCxnSpPr/>
          <p:nvPr/>
        </p:nvCxnSpPr>
        <p:spPr>
          <a:xfrm>
            <a:off x="10048" y="6547290"/>
            <a:ext cx="10651253" cy="0"/>
          </a:xfrm>
          <a:prstGeom prst="line">
            <a:avLst/>
          </a:prstGeom>
          <a:ln w="38100" cap="rnd">
            <a:solidFill>
              <a:srgbClr val="00CC66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7520" y="416992"/>
            <a:ext cx="7116417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rgbClr val="00CC66"/>
                </a:solidFill>
                <a:latin typeface="Roboto "/>
                <a:ea typeface="Roboto Bold" panose="02000000000000000000" pitchFamily="2" charset="0"/>
                <a:cs typeface="Segoe UI" charset="0"/>
              </a:rPr>
              <a:t>Conteúdos (Jr)</a:t>
            </a:r>
          </a:p>
          <a:p>
            <a:endParaRPr lang="en-US" sz="2000" dirty="0">
              <a:solidFill>
                <a:srgbClr val="5C6468"/>
              </a:solidFill>
              <a:latin typeface="Roboto Light" panose="02000000000000000000" pitchFamily="2" charset="0"/>
              <a:ea typeface="Roboto Light" panose="02000000000000000000" pitchFamily="2" charset="0"/>
              <a:cs typeface="Segoe UI Semilight" charset="0"/>
            </a:endParaRP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C9135226-984B-4718-844D-025693AFB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11441" y="522024"/>
            <a:ext cx="577463" cy="675187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DA112F8E-EBA5-4420-91BA-2691048A4B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7287" y="508958"/>
            <a:ext cx="632857" cy="673852"/>
          </a:xfrm>
          <a:prstGeom prst="rect">
            <a:avLst/>
          </a:prstGeom>
        </p:spPr>
      </p:pic>
      <p:sp>
        <p:nvSpPr>
          <p:cNvPr id="12" name="Shape 55">
            <a:extLst>
              <a:ext uri="{FF2B5EF4-FFF2-40B4-BE49-F238E27FC236}">
                <a16:creationId xmlns:a16="http://schemas.microsoft.com/office/drawing/2014/main" id="{14E9D7C0-49DF-437F-A8EB-F296282F1B52}"/>
              </a:ext>
            </a:extLst>
          </p:cNvPr>
          <p:cNvSpPr txBox="1"/>
          <p:nvPr/>
        </p:nvSpPr>
        <p:spPr>
          <a:xfrm>
            <a:off x="10661301" y="6370684"/>
            <a:ext cx="1069265" cy="2670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/>
            <a:r>
              <a:rPr lang="pt-BR" sz="900" dirty="0">
                <a:solidFill>
                  <a:schemeClr val="accent4"/>
                </a:solidFill>
                <a:latin typeface="Segoe UI Semilight" charset="0"/>
                <a:ea typeface="Segoe UI Semilight" charset="0"/>
                <a:cs typeface="Segoe UI Semilight" charset="0"/>
                <a:sym typeface="Montserrat Black"/>
              </a:rPr>
              <a:t>JANEIRO</a:t>
            </a:r>
            <a:r>
              <a:rPr lang="en" sz="900" spc="0" dirty="0">
                <a:solidFill>
                  <a:schemeClr val="accent4"/>
                </a:solidFill>
                <a:latin typeface="Segoe UI Semilight" charset="0"/>
                <a:ea typeface="Segoe UI Semilight" charset="0"/>
                <a:cs typeface="Segoe UI Semilight" charset="0"/>
                <a:sym typeface="Montserrat Black"/>
              </a:rPr>
              <a:t> DE 2021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6DC740D-9D9A-43AE-868B-4F3E7373DA69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628" y="999755"/>
            <a:ext cx="8037040" cy="5275202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3E1D439-F16A-42AD-85DF-6FD19F0155E5}"/>
              </a:ext>
            </a:extLst>
          </p:cNvPr>
          <p:cNvSpPr/>
          <p:nvPr/>
        </p:nvSpPr>
        <p:spPr>
          <a:xfrm>
            <a:off x="9524776" y="1526922"/>
            <a:ext cx="1798001" cy="461392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3920"/>
                </a:solidFill>
              </a:rPr>
              <a:t>Obrigatório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88ADD47-CEF6-49E3-937D-5356151E65D8}"/>
              </a:ext>
            </a:extLst>
          </p:cNvPr>
          <p:cNvSpPr/>
          <p:nvPr/>
        </p:nvSpPr>
        <p:spPr>
          <a:xfrm>
            <a:off x="9527042" y="2260647"/>
            <a:ext cx="1798001" cy="461392"/>
          </a:xfrm>
          <a:prstGeom prst="roundRect">
            <a:avLst/>
          </a:prstGeom>
          <a:solidFill>
            <a:srgbClr val="89E0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3920"/>
                </a:solidFill>
              </a:rPr>
              <a:t>Opcional</a:t>
            </a:r>
          </a:p>
        </p:txBody>
      </p:sp>
    </p:spTree>
    <p:extLst>
      <p:ext uri="{BB962C8B-B14F-4D97-AF65-F5344CB8AC3E}">
        <p14:creationId xmlns:p14="http://schemas.microsoft.com/office/powerpoint/2010/main" val="119403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72"/>
          <p:cNvCxnSpPr/>
          <p:nvPr/>
        </p:nvCxnSpPr>
        <p:spPr>
          <a:xfrm>
            <a:off x="10048" y="6547290"/>
            <a:ext cx="10651253" cy="0"/>
          </a:xfrm>
          <a:prstGeom prst="line">
            <a:avLst/>
          </a:prstGeom>
          <a:ln w="38100" cap="rnd">
            <a:solidFill>
              <a:srgbClr val="00CC66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7520" y="416992"/>
            <a:ext cx="7116417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rgbClr val="00CC66"/>
                </a:solidFill>
                <a:latin typeface="Roboto "/>
                <a:ea typeface="Roboto Bold" panose="02000000000000000000" pitchFamily="2" charset="0"/>
                <a:cs typeface="Segoe UI" charset="0"/>
              </a:rPr>
              <a:t>Conteúdos (</a:t>
            </a:r>
            <a:r>
              <a:rPr lang="pt-BR" sz="3000" b="1" dirty="0" err="1">
                <a:solidFill>
                  <a:srgbClr val="00CC66"/>
                </a:solidFill>
                <a:latin typeface="Roboto "/>
                <a:ea typeface="Roboto Bold" panose="02000000000000000000" pitchFamily="2" charset="0"/>
                <a:cs typeface="Segoe UI" charset="0"/>
              </a:rPr>
              <a:t>Pl</a:t>
            </a:r>
            <a:r>
              <a:rPr lang="pt-BR" sz="3000" b="1" dirty="0">
                <a:solidFill>
                  <a:srgbClr val="00CC66"/>
                </a:solidFill>
                <a:latin typeface="Roboto "/>
                <a:ea typeface="Roboto Bold" panose="02000000000000000000" pitchFamily="2" charset="0"/>
                <a:cs typeface="Segoe UI" charset="0"/>
              </a:rPr>
              <a:t>)</a:t>
            </a:r>
          </a:p>
          <a:p>
            <a:endParaRPr lang="en-US" sz="2000" dirty="0">
              <a:solidFill>
                <a:srgbClr val="5C6468"/>
              </a:solidFill>
              <a:latin typeface="Roboto Light" panose="02000000000000000000" pitchFamily="2" charset="0"/>
              <a:ea typeface="Roboto Light" panose="02000000000000000000" pitchFamily="2" charset="0"/>
              <a:cs typeface="Segoe UI Semilight" charset="0"/>
            </a:endParaRP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C9135226-984B-4718-844D-025693AFB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11441" y="522024"/>
            <a:ext cx="577463" cy="675187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DA112F8E-EBA5-4420-91BA-2691048A4B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7287" y="508958"/>
            <a:ext cx="632857" cy="673852"/>
          </a:xfrm>
          <a:prstGeom prst="rect">
            <a:avLst/>
          </a:prstGeom>
        </p:spPr>
      </p:pic>
      <p:sp>
        <p:nvSpPr>
          <p:cNvPr id="12" name="Shape 55">
            <a:extLst>
              <a:ext uri="{FF2B5EF4-FFF2-40B4-BE49-F238E27FC236}">
                <a16:creationId xmlns:a16="http://schemas.microsoft.com/office/drawing/2014/main" id="{14E9D7C0-49DF-437F-A8EB-F296282F1B52}"/>
              </a:ext>
            </a:extLst>
          </p:cNvPr>
          <p:cNvSpPr txBox="1"/>
          <p:nvPr/>
        </p:nvSpPr>
        <p:spPr>
          <a:xfrm>
            <a:off x="10661301" y="6370684"/>
            <a:ext cx="1069265" cy="2670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/>
            <a:r>
              <a:rPr lang="pt-BR" sz="900" dirty="0">
                <a:solidFill>
                  <a:schemeClr val="accent4"/>
                </a:solidFill>
                <a:latin typeface="Segoe UI Semilight" charset="0"/>
                <a:ea typeface="Segoe UI Semilight" charset="0"/>
                <a:cs typeface="Segoe UI Semilight" charset="0"/>
                <a:sym typeface="Montserrat Black"/>
              </a:rPr>
              <a:t>JANEIRO</a:t>
            </a:r>
            <a:r>
              <a:rPr lang="en" sz="900" spc="0" dirty="0">
                <a:solidFill>
                  <a:schemeClr val="accent4"/>
                </a:solidFill>
                <a:latin typeface="Segoe UI Semilight" charset="0"/>
                <a:ea typeface="Segoe UI Semilight" charset="0"/>
                <a:cs typeface="Segoe UI Semilight" charset="0"/>
                <a:sym typeface="Montserrat Black"/>
              </a:rPr>
              <a:t> DE 2021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3E1D439-F16A-42AD-85DF-6FD19F0155E5}"/>
              </a:ext>
            </a:extLst>
          </p:cNvPr>
          <p:cNvSpPr/>
          <p:nvPr/>
        </p:nvSpPr>
        <p:spPr>
          <a:xfrm>
            <a:off x="9524776" y="1526922"/>
            <a:ext cx="1798001" cy="461392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3920"/>
                </a:solidFill>
              </a:rPr>
              <a:t>Obrigatório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88ADD47-CEF6-49E3-937D-5356151E65D8}"/>
              </a:ext>
            </a:extLst>
          </p:cNvPr>
          <p:cNvSpPr/>
          <p:nvPr/>
        </p:nvSpPr>
        <p:spPr>
          <a:xfrm>
            <a:off x="9527042" y="2260647"/>
            <a:ext cx="1798001" cy="461392"/>
          </a:xfrm>
          <a:prstGeom prst="roundRect">
            <a:avLst/>
          </a:prstGeom>
          <a:solidFill>
            <a:srgbClr val="89E0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3920"/>
                </a:solidFill>
              </a:rPr>
              <a:t>Opcional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19E5980-758B-4C07-9DE4-91B388288D0E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49" y="1150419"/>
            <a:ext cx="8042985" cy="482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30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72"/>
          <p:cNvCxnSpPr/>
          <p:nvPr/>
        </p:nvCxnSpPr>
        <p:spPr>
          <a:xfrm>
            <a:off x="10048" y="6547290"/>
            <a:ext cx="10651253" cy="0"/>
          </a:xfrm>
          <a:prstGeom prst="line">
            <a:avLst/>
          </a:prstGeom>
          <a:ln w="38100" cap="rnd">
            <a:solidFill>
              <a:srgbClr val="00CC66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7520" y="416992"/>
            <a:ext cx="7116417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rgbClr val="00CC66"/>
                </a:solidFill>
                <a:latin typeface="Roboto "/>
                <a:ea typeface="Roboto Bold" panose="02000000000000000000" pitchFamily="2" charset="0"/>
                <a:cs typeface="Segoe UI" charset="0"/>
              </a:rPr>
              <a:t>Conteúdos (</a:t>
            </a:r>
            <a:r>
              <a:rPr lang="pt-BR" sz="3000" b="1" dirty="0" err="1">
                <a:solidFill>
                  <a:srgbClr val="00CC66"/>
                </a:solidFill>
                <a:latin typeface="Roboto "/>
                <a:ea typeface="Roboto Bold" panose="02000000000000000000" pitchFamily="2" charset="0"/>
                <a:cs typeface="Segoe UI" charset="0"/>
              </a:rPr>
              <a:t>Sr</a:t>
            </a:r>
            <a:r>
              <a:rPr lang="pt-BR" sz="3000" b="1" dirty="0">
                <a:solidFill>
                  <a:srgbClr val="00CC66"/>
                </a:solidFill>
                <a:latin typeface="Roboto "/>
                <a:ea typeface="Roboto Bold" panose="02000000000000000000" pitchFamily="2" charset="0"/>
                <a:cs typeface="Segoe UI" charset="0"/>
              </a:rPr>
              <a:t>)</a:t>
            </a:r>
          </a:p>
          <a:p>
            <a:endParaRPr lang="en-US" sz="2000" dirty="0">
              <a:solidFill>
                <a:srgbClr val="5C6468"/>
              </a:solidFill>
              <a:latin typeface="Roboto Light" panose="02000000000000000000" pitchFamily="2" charset="0"/>
              <a:ea typeface="Roboto Light" panose="02000000000000000000" pitchFamily="2" charset="0"/>
              <a:cs typeface="Segoe UI Semilight" charset="0"/>
            </a:endParaRP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C9135226-984B-4718-844D-025693AFB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11441" y="522024"/>
            <a:ext cx="577463" cy="675187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DA112F8E-EBA5-4420-91BA-2691048A4B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7287" y="508958"/>
            <a:ext cx="632857" cy="673852"/>
          </a:xfrm>
          <a:prstGeom prst="rect">
            <a:avLst/>
          </a:prstGeom>
        </p:spPr>
      </p:pic>
      <p:sp>
        <p:nvSpPr>
          <p:cNvPr id="12" name="Shape 55">
            <a:extLst>
              <a:ext uri="{FF2B5EF4-FFF2-40B4-BE49-F238E27FC236}">
                <a16:creationId xmlns:a16="http://schemas.microsoft.com/office/drawing/2014/main" id="{14E9D7C0-49DF-437F-A8EB-F296282F1B52}"/>
              </a:ext>
            </a:extLst>
          </p:cNvPr>
          <p:cNvSpPr txBox="1"/>
          <p:nvPr/>
        </p:nvSpPr>
        <p:spPr>
          <a:xfrm>
            <a:off x="10661301" y="6370684"/>
            <a:ext cx="1069265" cy="2670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/>
            <a:r>
              <a:rPr lang="pt-BR" sz="900" dirty="0">
                <a:solidFill>
                  <a:schemeClr val="accent4"/>
                </a:solidFill>
                <a:latin typeface="Segoe UI Semilight" charset="0"/>
                <a:ea typeface="Segoe UI Semilight" charset="0"/>
                <a:cs typeface="Segoe UI Semilight" charset="0"/>
                <a:sym typeface="Montserrat Black"/>
              </a:rPr>
              <a:t>JANEIRO</a:t>
            </a:r>
            <a:r>
              <a:rPr lang="en" sz="900" spc="0" dirty="0">
                <a:solidFill>
                  <a:schemeClr val="accent4"/>
                </a:solidFill>
                <a:latin typeface="Segoe UI Semilight" charset="0"/>
                <a:ea typeface="Segoe UI Semilight" charset="0"/>
                <a:cs typeface="Segoe UI Semilight" charset="0"/>
                <a:sym typeface="Montserrat Black"/>
              </a:rPr>
              <a:t> DE 2021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3E1D439-F16A-42AD-85DF-6FD19F0155E5}"/>
              </a:ext>
            </a:extLst>
          </p:cNvPr>
          <p:cNvSpPr/>
          <p:nvPr/>
        </p:nvSpPr>
        <p:spPr>
          <a:xfrm>
            <a:off x="9524776" y="1526922"/>
            <a:ext cx="1798001" cy="461392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3920"/>
                </a:solidFill>
              </a:rPr>
              <a:t>Obrigatório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88ADD47-CEF6-49E3-937D-5356151E65D8}"/>
              </a:ext>
            </a:extLst>
          </p:cNvPr>
          <p:cNvSpPr/>
          <p:nvPr/>
        </p:nvSpPr>
        <p:spPr>
          <a:xfrm>
            <a:off x="9527042" y="2260647"/>
            <a:ext cx="1798001" cy="461392"/>
          </a:xfrm>
          <a:prstGeom prst="roundRect">
            <a:avLst/>
          </a:prstGeom>
          <a:solidFill>
            <a:srgbClr val="89E0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3920"/>
                </a:solidFill>
              </a:rPr>
              <a:t>Opcional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2B92003-E136-42B9-B346-88A599AD9CB4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38" y="1080569"/>
            <a:ext cx="8051949" cy="488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0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53399" y="1626935"/>
            <a:ext cx="10573074" cy="2055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039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</a:rPr>
              <a:t>Tempo: 30-40 minutos;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9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Público: Integrantes da </a:t>
            </a:r>
            <a:r>
              <a:rPr lang="pt-BR" dirty="0" err="1">
                <a:solidFill>
                  <a:srgbClr val="0039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Squad</a:t>
            </a:r>
            <a:r>
              <a:rPr lang="pt-BR" dirty="0">
                <a:solidFill>
                  <a:srgbClr val="0039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tutores;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039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Perguntas: Idealmente no final da apresentação;</a:t>
            </a:r>
            <a:endParaRPr lang="pt-BR" sz="1800" dirty="0">
              <a:solidFill>
                <a:srgbClr val="00392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72"/>
          <p:cNvCxnSpPr/>
          <p:nvPr/>
        </p:nvCxnSpPr>
        <p:spPr>
          <a:xfrm>
            <a:off x="10048" y="6547290"/>
            <a:ext cx="10651253" cy="0"/>
          </a:xfrm>
          <a:prstGeom prst="line">
            <a:avLst/>
          </a:prstGeom>
          <a:ln w="38100" cap="rnd">
            <a:solidFill>
              <a:srgbClr val="00CC66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7520" y="416992"/>
            <a:ext cx="7116417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rgbClr val="00CC66"/>
                </a:solidFill>
                <a:latin typeface="Roboto "/>
                <a:ea typeface="Roboto Bold" panose="02000000000000000000" pitchFamily="2" charset="0"/>
                <a:cs typeface="Segoe UI" charset="0"/>
              </a:rPr>
              <a:t>Apresentação</a:t>
            </a:r>
          </a:p>
          <a:p>
            <a:endParaRPr lang="en-US" sz="2000" dirty="0">
              <a:solidFill>
                <a:srgbClr val="5C6468"/>
              </a:solidFill>
              <a:latin typeface="Roboto Light" panose="02000000000000000000" pitchFamily="2" charset="0"/>
              <a:ea typeface="Roboto Light" panose="02000000000000000000" pitchFamily="2" charset="0"/>
              <a:cs typeface="Segoe UI Semilight" charset="0"/>
            </a:endParaRP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C9135226-984B-4718-844D-025693AFB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11441" y="522024"/>
            <a:ext cx="577463" cy="675187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DA112F8E-EBA5-4420-91BA-2691048A4B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7287" y="508958"/>
            <a:ext cx="632857" cy="673852"/>
          </a:xfrm>
          <a:prstGeom prst="rect">
            <a:avLst/>
          </a:prstGeom>
        </p:spPr>
      </p:pic>
      <p:sp>
        <p:nvSpPr>
          <p:cNvPr id="12" name="Shape 55">
            <a:extLst>
              <a:ext uri="{FF2B5EF4-FFF2-40B4-BE49-F238E27FC236}">
                <a16:creationId xmlns:a16="http://schemas.microsoft.com/office/drawing/2014/main" id="{14E9D7C0-49DF-437F-A8EB-F296282F1B52}"/>
              </a:ext>
            </a:extLst>
          </p:cNvPr>
          <p:cNvSpPr txBox="1"/>
          <p:nvPr/>
        </p:nvSpPr>
        <p:spPr>
          <a:xfrm>
            <a:off x="10661301" y="6370684"/>
            <a:ext cx="1069265" cy="2670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/>
            <a:r>
              <a:rPr lang="pt-BR" sz="900" dirty="0">
                <a:solidFill>
                  <a:schemeClr val="accent4"/>
                </a:solidFill>
                <a:latin typeface="Segoe UI Semilight" charset="0"/>
                <a:ea typeface="Segoe UI Semilight" charset="0"/>
                <a:cs typeface="Segoe UI Semilight" charset="0"/>
                <a:sym typeface="Montserrat Black"/>
              </a:rPr>
              <a:t>JANEIRO</a:t>
            </a:r>
            <a:r>
              <a:rPr lang="en" sz="900" spc="0" dirty="0">
                <a:solidFill>
                  <a:schemeClr val="accent4"/>
                </a:solidFill>
                <a:latin typeface="Segoe UI Semilight" charset="0"/>
                <a:ea typeface="Segoe UI Semilight" charset="0"/>
                <a:cs typeface="Segoe UI Semilight" charset="0"/>
                <a:sym typeface="Montserrat Black"/>
              </a:rPr>
              <a:t> DE 2021</a:t>
            </a:r>
          </a:p>
        </p:txBody>
      </p:sp>
    </p:spTree>
    <p:extLst>
      <p:ext uri="{BB962C8B-B14F-4D97-AF65-F5344CB8AC3E}">
        <p14:creationId xmlns:p14="http://schemas.microsoft.com/office/powerpoint/2010/main" val="70447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27520" y="1868029"/>
            <a:ext cx="10573074" cy="399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0392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Programações Orientada à Objetos:</a:t>
            </a:r>
            <a:endParaRPr lang="pt-BR" sz="1800" dirty="0">
              <a:solidFill>
                <a:srgbClr val="00392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0392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Programação Funcional:</a:t>
            </a:r>
            <a:endParaRPr lang="pt-BR" sz="1800" dirty="0">
              <a:solidFill>
                <a:srgbClr val="00392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0392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SOLID:</a:t>
            </a:r>
            <a:endParaRPr lang="pt-BR" sz="1800" dirty="0">
              <a:solidFill>
                <a:srgbClr val="00392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i="1" dirty="0">
                <a:solidFill>
                  <a:srgbClr val="00392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 </a:t>
            </a:r>
            <a:r>
              <a:rPr lang="pt-BR" sz="1800" i="1" dirty="0" err="1">
                <a:solidFill>
                  <a:srgbClr val="00392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pt-BR" sz="1800" dirty="0">
                <a:solidFill>
                  <a:srgbClr val="00392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0392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TCP/IP, DNS e HTTP:</a:t>
            </a:r>
            <a:endParaRPr lang="pt-BR" sz="1800" dirty="0">
              <a:solidFill>
                <a:srgbClr val="00392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0392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API/REST:</a:t>
            </a:r>
            <a:endParaRPr lang="pt-BR" sz="1800" dirty="0">
              <a:solidFill>
                <a:srgbClr val="00392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0392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Integrações:</a:t>
            </a:r>
            <a:endParaRPr lang="pt-BR" sz="1800" dirty="0">
              <a:solidFill>
                <a:srgbClr val="00392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0392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Regras de Negócio da </a:t>
            </a:r>
            <a:r>
              <a:rPr lang="pt-BR" sz="1800" dirty="0" err="1">
                <a:solidFill>
                  <a:srgbClr val="00392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Cappta</a:t>
            </a:r>
            <a:r>
              <a:rPr lang="pt-BR" sz="1800" dirty="0">
                <a:solidFill>
                  <a:srgbClr val="00392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pt-BR" sz="1800" dirty="0">
              <a:solidFill>
                <a:srgbClr val="00392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72"/>
          <p:cNvCxnSpPr/>
          <p:nvPr/>
        </p:nvCxnSpPr>
        <p:spPr>
          <a:xfrm>
            <a:off x="10048" y="6547290"/>
            <a:ext cx="10651253" cy="0"/>
          </a:xfrm>
          <a:prstGeom prst="line">
            <a:avLst/>
          </a:prstGeom>
          <a:ln w="38100" cap="rnd">
            <a:solidFill>
              <a:srgbClr val="00CC66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7520" y="416992"/>
            <a:ext cx="7116417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rgbClr val="00CC66"/>
                </a:solidFill>
                <a:latin typeface="Roboto "/>
                <a:ea typeface="Roboto Bold" panose="02000000000000000000" pitchFamily="2" charset="0"/>
                <a:cs typeface="Segoe UI" charset="0"/>
              </a:rPr>
              <a:t>Lista de Tutores</a:t>
            </a:r>
          </a:p>
          <a:p>
            <a:r>
              <a:rPr lang="en-US" sz="2000" dirty="0">
                <a:solidFill>
                  <a:srgbClr val="5C646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Segoe UI Semilight" charset="0"/>
              </a:rPr>
              <a:t>(</a:t>
            </a:r>
            <a:r>
              <a:rPr lang="en-US" sz="2000" dirty="0" err="1">
                <a:solidFill>
                  <a:srgbClr val="5C646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Segoe UI Semilight" charset="0"/>
              </a:rPr>
              <a:t>Limitar</a:t>
            </a:r>
            <a:r>
              <a:rPr lang="en-US" sz="2000" dirty="0">
                <a:solidFill>
                  <a:srgbClr val="5C646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Segoe UI Semilight" charset="0"/>
              </a:rPr>
              <a:t> as </a:t>
            </a:r>
            <a:r>
              <a:rPr lang="en-US" sz="2000" dirty="0" err="1">
                <a:solidFill>
                  <a:srgbClr val="5C646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Segoe UI Semilight" charset="0"/>
              </a:rPr>
              <a:t>discussões</a:t>
            </a:r>
            <a:r>
              <a:rPr lang="en-US" sz="2000" dirty="0">
                <a:solidFill>
                  <a:srgbClr val="5C646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Segoe UI Semilight" charset="0"/>
              </a:rPr>
              <a:t> à 10 </a:t>
            </a:r>
            <a:r>
              <a:rPr lang="en-US" sz="2000" dirty="0" err="1">
                <a:solidFill>
                  <a:srgbClr val="5C646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Segoe UI Semilight" charset="0"/>
              </a:rPr>
              <a:t>minutos</a:t>
            </a:r>
            <a:r>
              <a:rPr lang="en-US" sz="2000" dirty="0">
                <a:solidFill>
                  <a:srgbClr val="5C646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Segoe UI Semilight" charset="0"/>
              </a:rPr>
              <a:t> </a:t>
            </a:r>
            <a:r>
              <a:rPr lang="en-US" sz="2000" dirty="0" err="1">
                <a:solidFill>
                  <a:srgbClr val="5C646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Segoe UI Semilight" charset="0"/>
              </a:rPr>
              <a:t>diários</a:t>
            </a:r>
            <a:r>
              <a:rPr lang="en-US" sz="2000" dirty="0">
                <a:solidFill>
                  <a:srgbClr val="5C646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Segoe UI Semilight" charset="0"/>
              </a:rPr>
              <a:t>)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C9135226-984B-4718-844D-025693AFB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11441" y="522024"/>
            <a:ext cx="577463" cy="675187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DA112F8E-EBA5-4420-91BA-2691048A4B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7287" y="508958"/>
            <a:ext cx="632857" cy="673852"/>
          </a:xfrm>
          <a:prstGeom prst="rect">
            <a:avLst/>
          </a:prstGeom>
        </p:spPr>
      </p:pic>
      <p:sp>
        <p:nvSpPr>
          <p:cNvPr id="12" name="Shape 55">
            <a:extLst>
              <a:ext uri="{FF2B5EF4-FFF2-40B4-BE49-F238E27FC236}">
                <a16:creationId xmlns:a16="http://schemas.microsoft.com/office/drawing/2014/main" id="{14E9D7C0-49DF-437F-A8EB-F296282F1B52}"/>
              </a:ext>
            </a:extLst>
          </p:cNvPr>
          <p:cNvSpPr txBox="1"/>
          <p:nvPr/>
        </p:nvSpPr>
        <p:spPr>
          <a:xfrm>
            <a:off x="10661301" y="6370684"/>
            <a:ext cx="1069265" cy="2670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/>
            <a:r>
              <a:rPr lang="pt-BR" sz="900" dirty="0">
                <a:solidFill>
                  <a:schemeClr val="accent4"/>
                </a:solidFill>
                <a:latin typeface="Segoe UI Semilight" charset="0"/>
                <a:ea typeface="Segoe UI Semilight" charset="0"/>
                <a:cs typeface="Segoe UI Semilight" charset="0"/>
                <a:sym typeface="Montserrat Black"/>
              </a:rPr>
              <a:t>JANEIRO</a:t>
            </a:r>
            <a:r>
              <a:rPr lang="en" sz="900" spc="0" dirty="0">
                <a:solidFill>
                  <a:schemeClr val="accent4"/>
                </a:solidFill>
                <a:latin typeface="Segoe UI Semilight" charset="0"/>
                <a:ea typeface="Segoe UI Semilight" charset="0"/>
                <a:cs typeface="Segoe UI Semilight" charset="0"/>
                <a:sym typeface="Montserrat Black"/>
              </a:rPr>
              <a:t> DE 2021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BD2EDD3-9C1C-4005-812F-CF2528C22027}"/>
              </a:ext>
            </a:extLst>
          </p:cNvPr>
          <p:cNvSpPr txBox="1"/>
          <p:nvPr/>
        </p:nvSpPr>
        <p:spPr>
          <a:xfrm>
            <a:off x="6660777" y="5623010"/>
            <a:ext cx="5432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material de apoio, consultar últimas páginas do documento completo</a:t>
            </a:r>
          </a:p>
        </p:txBody>
      </p:sp>
    </p:spTree>
    <p:extLst>
      <p:ext uri="{BB962C8B-B14F-4D97-AF65-F5344CB8AC3E}">
        <p14:creationId xmlns:p14="http://schemas.microsoft.com/office/powerpoint/2010/main" val="81935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tone - Configuração de Cor 2">
      <a:dk1>
        <a:srgbClr val="07AA35"/>
      </a:dk1>
      <a:lt1>
        <a:srgbClr val="D5EACD"/>
      </a:lt1>
      <a:dk2>
        <a:srgbClr val="07AA35"/>
      </a:dk2>
      <a:lt2>
        <a:srgbClr val="E7E6E6"/>
      </a:lt2>
      <a:accent1>
        <a:srgbClr val="07AA35"/>
      </a:accent1>
      <a:accent2>
        <a:srgbClr val="04391C"/>
      </a:accent2>
      <a:accent3>
        <a:srgbClr val="70AD47"/>
      </a:accent3>
      <a:accent4>
        <a:srgbClr val="5C6468"/>
      </a:accent4>
      <a:accent5>
        <a:srgbClr val="A8A9AD"/>
      </a:accent5>
      <a:accent6>
        <a:srgbClr val="D5EACD"/>
      </a:accent6>
      <a:hlink>
        <a:srgbClr val="04391C"/>
      </a:hlink>
      <a:folHlink>
        <a:srgbClr val="5C646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32158</TotalTime>
  <Words>191</Words>
  <Application>Microsoft Office PowerPoint</Application>
  <PresentationFormat>Widescreen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Arial</vt:lpstr>
      <vt:lpstr>Calibri</vt:lpstr>
      <vt:lpstr>Roboto</vt:lpstr>
      <vt:lpstr>Roboto </vt:lpstr>
      <vt:lpstr>Roboto Light</vt:lpstr>
      <vt:lpstr>Segoe UI</vt:lpstr>
      <vt:lpstr>Segoe UI Semilight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Marina Moreira de Assis | Stone</dc:creator>
  <cp:lastModifiedBy>Paulo Menegasso</cp:lastModifiedBy>
  <cp:revision>239</cp:revision>
  <dcterms:created xsi:type="dcterms:W3CDTF">2017-07-21T02:33:16Z</dcterms:created>
  <dcterms:modified xsi:type="dcterms:W3CDTF">2021-02-10T13:09:42Z</dcterms:modified>
</cp:coreProperties>
</file>