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" charset="1" panose="00000500000000000000"/>
      <p:regular r:id="rId10"/>
    </p:embeddedFont>
    <p:embeddedFont>
      <p:font typeface="Barlow Bold" charset="1" panose="00000800000000000000"/>
      <p:regular r:id="rId11"/>
    </p:embeddedFont>
    <p:embeddedFont>
      <p:font typeface="Barlow Italics" charset="1" panose="00000500000000000000"/>
      <p:regular r:id="rId12"/>
    </p:embeddedFont>
    <p:embeddedFont>
      <p:font typeface="Barlow Bold Italics" charset="1" panose="00000800000000000000"/>
      <p:regular r:id="rId13"/>
    </p:embeddedFont>
    <p:embeddedFont>
      <p:font typeface="Barlow Thin" charset="1" panose="00000300000000000000"/>
      <p:regular r:id="rId14"/>
    </p:embeddedFont>
    <p:embeddedFont>
      <p:font typeface="Barlow Thin Italics" charset="1" panose="00000300000000000000"/>
      <p:regular r:id="rId15"/>
    </p:embeddedFont>
    <p:embeddedFont>
      <p:font typeface="Barlow Extra-Light" charset="1" panose="00000300000000000000"/>
      <p:regular r:id="rId16"/>
    </p:embeddedFont>
    <p:embeddedFont>
      <p:font typeface="Barlow Extra-Light Italics" charset="1" panose="00000300000000000000"/>
      <p:regular r:id="rId17"/>
    </p:embeddedFont>
    <p:embeddedFont>
      <p:font typeface="Barlow Light" charset="1" panose="00000400000000000000"/>
      <p:regular r:id="rId18"/>
    </p:embeddedFont>
    <p:embeddedFont>
      <p:font typeface="Barlow Light Italics" charset="1" panose="00000400000000000000"/>
      <p:regular r:id="rId19"/>
    </p:embeddedFont>
    <p:embeddedFont>
      <p:font typeface="Barlow Medium" charset="1" panose="00000600000000000000"/>
      <p:regular r:id="rId20"/>
    </p:embeddedFont>
    <p:embeddedFont>
      <p:font typeface="Barlow Medium Italics" charset="1" panose="00000600000000000000"/>
      <p:regular r:id="rId21"/>
    </p:embeddedFont>
    <p:embeddedFont>
      <p:font typeface="Barlow Semi-Bold" charset="1" panose="00000700000000000000"/>
      <p:regular r:id="rId22"/>
    </p:embeddedFont>
    <p:embeddedFont>
      <p:font typeface="Barlow Semi-Bold Italics" charset="1" panose="00000700000000000000"/>
      <p:regular r:id="rId23"/>
    </p:embeddedFont>
    <p:embeddedFont>
      <p:font typeface="Barlow Ultra-Bold" charset="1" panose="00000900000000000000"/>
      <p:regular r:id="rId24"/>
    </p:embeddedFont>
    <p:embeddedFont>
      <p:font typeface="Barlow Ultra-Bold Italics" charset="1" panose="00000900000000000000"/>
      <p:regular r:id="rId25"/>
    </p:embeddedFont>
    <p:embeddedFont>
      <p:font typeface="Barlow Heavy" charset="1" panose="00000A00000000000000"/>
      <p:regular r:id="rId26"/>
    </p:embeddedFont>
    <p:embeddedFont>
      <p:font typeface="Barlow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font" Target="fonts/font18.fntdata"/><Relationship Id="rId26" Type="http://schemas.openxmlformats.org/officeDocument/2006/relationships/font" Target="fonts/font26.fntdata"/><Relationship Id="rId21" Type="http://schemas.openxmlformats.org/officeDocument/2006/relationships/font" Target="fonts/font21.fntdata"/><Relationship Id="rId3" Type="http://schemas.openxmlformats.org/officeDocument/2006/relationships/viewProps" Target="viewProps.xml"/><Relationship Id="rId34" Type="http://schemas.openxmlformats.org/officeDocument/2006/relationships/customXml" Target="../customXml/item2.xml"/><Relationship Id="rId12" Type="http://schemas.openxmlformats.org/officeDocument/2006/relationships/font" Target="fonts/font12.fntdata"/><Relationship Id="rId17" Type="http://schemas.openxmlformats.org/officeDocument/2006/relationships/font" Target="fonts/font17.fntdata"/><Relationship Id="rId25" Type="http://schemas.openxmlformats.org/officeDocument/2006/relationships/font" Target="fonts/font25.fntdata"/><Relationship Id="rId7" Type="http://schemas.openxmlformats.org/officeDocument/2006/relationships/font" Target="fonts/font7.fntdata"/><Relationship Id="rId33" Type="http://schemas.openxmlformats.org/officeDocument/2006/relationships/customXml" Target="../customXml/item1.xml"/><Relationship Id="rId16" Type="http://schemas.openxmlformats.org/officeDocument/2006/relationships/font" Target="fonts/font16.fntdata"/><Relationship Id="rId2" Type="http://schemas.openxmlformats.org/officeDocument/2006/relationships/presProps" Target="presProps.xml"/><Relationship Id="rId20" Type="http://schemas.openxmlformats.org/officeDocument/2006/relationships/font" Target="fonts/font20.fntdata"/><Relationship Id="rId29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24" Type="http://schemas.openxmlformats.org/officeDocument/2006/relationships/font" Target="fonts/font24.fntdata"/><Relationship Id="rId32" Type="http://schemas.openxmlformats.org/officeDocument/2006/relationships/slide" Target="slides/slide5.xml"/><Relationship Id="rId6" Type="http://schemas.openxmlformats.org/officeDocument/2006/relationships/font" Target="fonts/font6.fntdata"/><Relationship Id="rId15" Type="http://schemas.openxmlformats.org/officeDocument/2006/relationships/font" Target="fonts/font15.fntdata"/><Relationship Id="rId23" Type="http://schemas.openxmlformats.org/officeDocument/2006/relationships/font" Target="fonts/font23.fntdata"/><Relationship Id="rId28" Type="http://schemas.openxmlformats.org/officeDocument/2006/relationships/slide" Target="slides/slide1.xml"/><Relationship Id="rId5" Type="http://schemas.openxmlformats.org/officeDocument/2006/relationships/tableStyles" Target="tableStyles.xml"/><Relationship Id="rId10" Type="http://schemas.openxmlformats.org/officeDocument/2006/relationships/font" Target="fonts/font10.fntdata"/><Relationship Id="rId19" Type="http://schemas.openxmlformats.org/officeDocument/2006/relationships/font" Target="fonts/font19.fntdata"/><Relationship Id="rId31" Type="http://schemas.openxmlformats.org/officeDocument/2006/relationships/slide" Target="slides/slide4.xml"/><Relationship Id="rId14" Type="http://schemas.openxmlformats.org/officeDocument/2006/relationships/font" Target="fonts/font14.fntdata"/><Relationship Id="rId22" Type="http://schemas.openxmlformats.org/officeDocument/2006/relationships/font" Target="fonts/font22.fntdata"/><Relationship Id="rId27" Type="http://schemas.openxmlformats.org/officeDocument/2006/relationships/font" Target="fonts/font27.fntdata"/><Relationship Id="rId30" Type="http://schemas.openxmlformats.org/officeDocument/2006/relationships/slide" Target="slides/slide3.xml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35" Type="http://schemas.openxmlformats.org/officeDocument/2006/relationships/customXml" Target="../customXml/item3.xml"/><Relationship Id="rId8" Type="http://schemas.openxmlformats.org/officeDocument/2006/relationships/font" Target="fonts/font8.fntdata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54195" y="-1193095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4998" y="3178750"/>
            <a:ext cx="14998005" cy="251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7"/>
              </a:lnSpc>
            </a:pPr>
            <a:r>
              <a:rPr lang="en-US" sz="15613">
                <a:solidFill>
                  <a:srgbClr val="FFFFFF"/>
                </a:solidFill>
                <a:latin typeface="Barlow Bold"/>
              </a:rPr>
              <a:t>Sistema 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16636" y="4879436"/>
            <a:ext cx="10654727" cy="1872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23"/>
              </a:lnSpc>
            </a:pPr>
            <a:r>
              <a:rPr lang="en-US" sz="11556">
                <a:solidFill>
                  <a:srgbClr val="FFFFFF"/>
                </a:solidFill>
                <a:latin typeface="Barlow Semi-Bold Italics"/>
              </a:rPr>
              <a:t>Credenciamento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14764" y="6472783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0"/>
                </a:lnTo>
                <a:lnTo>
                  <a:pt x="0" y="558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366054" y="7235732"/>
            <a:ext cx="11455856" cy="2532721"/>
            <a:chOff x="0" y="0"/>
            <a:chExt cx="3017180" cy="6670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17180" cy="667054"/>
            </a:xfrm>
            <a:custGeom>
              <a:avLst/>
              <a:gdLst/>
              <a:ahLst/>
              <a:cxnLst/>
              <a:rect r="r" b="b" t="t" l="l"/>
              <a:pathLst>
                <a:path h="667054" w="3017180">
                  <a:moveTo>
                    <a:pt x="34466" y="0"/>
                  </a:moveTo>
                  <a:lnTo>
                    <a:pt x="2982714" y="0"/>
                  </a:lnTo>
                  <a:cubicBezTo>
                    <a:pt x="2991855" y="0"/>
                    <a:pt x="3000622" y="3631"/>
                    <a:pt x="3007085" y="10095"/>
                  </a:cubicBezTo>
                  <a:cubicBezTo>
                    <a:pt x="3013549" y="16559"/>
                    <a:pt x="3017180" y="25325"/>
                    <a:pt x="3017180" y="34466"/>
                  </a:cubicBezTo>
                  <a:lnTo>
                    <a:pt x="3017180" y="632588"/>
                  </a:lnTo>
                  <a:cubicBezTo>
                    <a:pt x="3017180" y="641729"/>
                    <a:pt x="3013549" y="650496"/>
                    <a:pt x="3007085" y="656959"/>
                  </a:cubicBezTo>
                  <a:cubicBezTo>
                    <a:pt x="3000622" y="663423"/>
                    <a:pt x="2991855" y="667054"/>
                    <a:pt x="2982714" y="667054"/>
                  </a:cubicBezTo>
                  <a:lnTo>
                    <a:pt x="34466" y="667054"/>
                  </a:lnTo>
                  <a:cubicBezTo>
                    <a:pt x="25325" y="667054"/>
                    <a:pt x="16559" y="663423"/>
                    <a:pt x="10095" y="656959"/>
                  </a:cubicBezTo>
                  <a:cubicBezTo>
                    <a:pt x="3631" y="650496"/>
                    <a:pt x="0" y="641729"/>
                    <a:pt x="0" y="632588"/>
                  </a:cubicBezTo>
                  <a:lnTo>
                    <a:pt x="0" y="34466"/>
                  </a:lnTo>
                  <a:cubicBezTo>
                    <a:pt x="0" y="25325"/>
                    <a:pt x="3631" y="16559"/>
                    <a:pt x="10095" y="10095"/>
                  </a:cubicBezTo>
                  <a:cubicBezTo>
                    <a:pt x="16559" y="3631"/>
                    <a:pt x="25325" y="0"/>
                    <a:pt x="34466" y="0"/>
                  </a:cubicBezTo>
                  <a:close/>
                </a:path>
              </a:pathLst>
            </a:custGeom>
            <a:solidFill>
              <a:srgbClr val="404664"/>
            </a:solidFill>
            <a:ln w="66675" cap="rnd">
              <a:solidFill>
                <a:srgbClr val="06D0C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017180" cy="714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51423" y="7217581"/>
            <a:ext cx="8685118" cy="255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3893" spc="15">
                <a:solidFill>
                  <a:srgbClr val="FFFFFF"/>
                </a:solidFill>
                <a:latin typeface="Barlow"/>
              </a:rPr>
              <a:t>PAULO PRATES, VICTOR OLIVEIRA, THAMIRIS RODRIGUES, JOSEPH OLIVEIRA, LUCAS BICALHO, CARLA MACHACA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9575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49863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57933" y="1979999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2"/>
                </a:lnTo>
                <a:lnTo>
                  <a:pt x="0" y="632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86481" y="3937620"/>
            <a:ext cx="9115037" cy="312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Semi-Bold"/>
              </a:rPr>
              <a:t>Objetivo </a:t>
            </a:r>
          </a:p>
          <a:p>
            <a:pPr algn="ctr" marL="0" indent="0" lvl="0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Semi-Bold"/>
              </a:rPr>
              <a:t>Geral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821510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1" y="0"/>
                </a:lnTo>
                <a:lnTo>
                  <a:pt x="2019151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26387" y="3768584"/>
            <a:ext cx="1838951" cy="2749833"/>
          </a:xfrm>
          <a:custGeom>
            <a:avLst/>
            <a:gdLst/>
            <a:ahLst/>
            <a:cxnLst/>
            <a:rect r="r" b="b" t="t" l="l"/>
            <a:pathLst>
              <a:path h="2749833" w="1838951">
                <a:moveTo>
                  <a:pt x="0" y="0"/>
                </a:moveTo>
                <a:lnTo>
                  <a:pt x="1838950" y="0"/>
                </a:lnTo>
                <a:lnTo>
                  <a:pt x="1838950" y="2749832"/>
                </a:lnTo>
                <a:lnTo>
                  <a:pt x="0" y="2749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3891020"/>
            <a:ext cx="9102494" cy="294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sz="5879" spc="23">
                <a:solidFill>
                  <a:srgbClr val="353B57"/>
                </a:solidFill>
                <a:latin typeface="Barlow"/>
              </a:rPr>
              <a:t>Agilizar o processo de credenciamento e gestão de funcionários credenciados em eventos.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9575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49863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57933" y="1979999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2"/>
                </a:lnTo>
                <a:lnTo>
                  <a:pt x="0" y="632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86481" y="3937620"/>
            <a:ext cx="9115037" cy="312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Bold"/>
              </a:rPr>
              <a:t>Objetivo</a:t>
            </a:r>
          </a:p>
          <a:p>
            <a:pPr algn="ctr" marL="0" indent="0" lvl="0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Bold"/>
              </a:rPr>
              <a:t>Específico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821510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1" y="0"/>
                </a:lnTo>
                <a:lnTo>
                  <a:pt x="2019151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26387" y="3768584"/>
            <a:ext cx="1838951" cy="2749833"/>
          </a:xfrm>
          <a:custGeom>
            <a:avLst/>
            <a:gdLst/>
            <a:ahLst/>
            <a:cxnLst/>
            <a:rect r="r" b="b" t="t" l="l"/>
            <a:pathLst>
              <a:path h="2749833" w="1838951">
                <a:moveTo>
                  <a:pt x="0" y="0"/>
                </a:moveTo>
                <a:lnTo>
                  <a:pt x="1838950" y="0"/>
                </a:lnTo>
                <a:lnTo>
                  <a:pt x="1838950" y="2749832"/>
                </a:lnTo>
                <a:lnTo>
                  <a:pt x="0" y="2749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3780657"/>
            <a:ext cx="9102494" cy="317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Desenvolver um sistema web com banco de dados para pesquisa e gestão de funcionários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8462CB88297B45AC0F73B3278A062D" ma:contentTypeVersion="11" ma:contentTypeDescription="Crie um novo documento." ma:contentTypeScope="" ma:versionID="8a5f3810562691bc6308fc3f40d2a903">
  <xsd:schema xmlns:xsd="http://www.w3.org/2001/XMLSchema" xmlns:xs="http://www.w3.org/2001/XMLSchema" xmlns:p="http://schemas.microsoft.com/office/2006/metadata/properties" xmlns:ns2="836714c8-2ad4-4a89-9d05-9f190e800414" xmlns:ns3="3c0713fe-7654-4427-a8a9-8b10d333b601" targetNamespace="http://schemas.microsoft.com/office/2006/metadata/properties" ma:root="true" ma:fieldsID="f2324c8cf2ecc43aa572926f6b589e60" ns2:_="" ns3:_="">
    <xsd:import namespace="836714c8-2ad4-4a89-9d05-9f190e800414"/>
    <xsd:import namespace="3c0713fe-7654-4427-a8a9-8b10d333b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714c8-2ad4-4a89-9d05-9f190e800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713fe-7654-4427-a8a9-8b10d333b60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d31cc72-f855-4463-b197-593afde7d2ff}" ma:internalName="TaxCatchAll" ma:showField="CatchAllData" ma:web="3c0713fe-7654-4427-a8a9-8b10d333b6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0713fe-7654-4427-a8a9-8b10d333b601" xsi:nil="true"/>
    <lcf76f155ced4ddcb4097134ff3c332f xmlns="836714c8-2ad4-4a89-9d05-9f190e8004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6457CB1-1D02-4B1B-922D-123A7AA86E35}"/>
</file>

<file path=customXml/itemProps2.xml><?xml version="1.0" encoding="utf-8"?>
<ds:datastoreItem xmlns:ds="http://schemas.openxmlformats.org/officeDocument/2006/customXml" ds:itemID="{F1C7D9A0-284B-4699-BBCE-FC877CB12392}"/>
</file>

<file path=customXml/itemProps3.xml><?xml version="1.0" encoding="utf-8"?>
<ds:datastoreItem xmlns:ds="http://schemas.openxmlformats.org/officeDocument/2006/customXml" ds:itemID="{33181953-8551-4397-BB84-EAF09BCD15F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apresentacao_ptcc16_04_2024</dc:title>
  <cp:revision>1</cp:revision>
  <dcterms:created xsi:type="dcterms:W3CDTF">2006-08-16T00:00:00Z</dcterms:created>
  <dcterms:modified xsi:type="dcterms:W3CDTF">2011-08-01T06:04:30Z</dcterms:modified>
  <dc:identifier>DAGCbAfv-U4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0x0101000C8462CB88297B45AC0F73B3278A062D</vt:lpwstr>
  </property>
</Properties>
</file>