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rlow" charset="1" panose="00000500000000000000"/>
      <p:regular r:id="rId10"/>
    </p:embeddedFont>
    <p:embeddedFont>
      <p:font typeface="Barlow Bold" charset="1" panose="00000800000000000000"/>
      <p:regular r:id="rId11"/>
    </p:embeddedFont>
    <p:embeddedFont>
      <p:font typeface="Barlow Italics" charset="1" panose="00000500000000000000"/>
      <p:regular r:id="rId12"/>
    </p:embeddedFont>
    <p:embeddedFont>
      <p:font typeface="Barlow Bold Italics" charset="1" panose="00000800000000000000"/>
      <p:regular r:id="rId13"/>
    </p:embeddedFont>
    <p:embeddedFont>
      <p:font typeface="Barlow Thin" charset="1" panose="00000300000000000000"/>
      <p:regular r:id="rId14"/>
    </p:embeddedFont>
    <p:embeddedFont>
      <p:font typeface="Barlow Thin Italics" charset="1" panose="00000300000000000000"/>
      <p:regular r:id="rId15"/>
    </p:embeddedFont>
    <p:embeddedFont>
      <p:font typeface="Barlow Extra-Light" charset="1" panose="00000300000000000000"/>
      <p:regular r:id="rId16"/>
    </p:embeddedFont>
    <p:embeddedFont>
      <p:font typeface="Barlow Extra-Light Italics" charset="1" panose="00000300000000000000"/>
      <p:regular r:id="rId17"/>
    </p:embeddedFont>
    <p:embeddedFont>
      <p:font typeface="Barlow Light" charset="1" panose="00000400000000000000"/>
      <p:regular r:id="rId18"/>
    </p:embeddedFont>
    <p:embeddedFont>
      <p:font typeface="Barlow Light Italics" charset="1" panose="00000400000000000000"/>
      <p:regular r:id="rId19"/>
    </p:embeddedFont>
    <p:embeddedFont>
      <p:font typeface="Barlow Medium" charset="1" panose="00000600000000000000"/>
      <p:regular r:id="rId20"/>
    </p:embeddedFont>
    <p:embeddedFont>
      <p:font typeface="Barlow Medium Italics" charset="1" panose="00000600000000000000"/>
      <p:regular r:id="rId21"/>
    </p:embeddedFont>
    <p:embeddedFont>
      <p:font typeface="Barlow Semi-Bold" charset="1" panose="00000700000000000000"/>
      <p:regular r:id="rId22"/>
    </p:embeddedFont>
    <p:embeddedFont>
      <p:font typeface="Barlow Semi-Bold Italics" charset="1" panose="00000700000000000000"/>
      <p:regular r:id="rId23"/>
    </p:embeddedFont>
    <p:embeddedFont>
      <p:font typeface="Barlow Ultra-Bold" charset="1" panose="00000900000000000000"/>
      <p:regular r:id="rId24"/>
    </p:embeddedFont>
    <p:embeddedFont>
      <p:font typeface="Barlow Ultra-Bold Italics" charset="1" panose="00000900000000000000"/>
      <p:regular r:id="rId25"/>
    </p:embeddedFont>
    <p:embeddedFont>
      <p:font typeface="Barlow Heavy" charset="1" panose="00000A00000000000000"/>
      <p:regular r:id="rId26"/>
    </p:embeddedFont>
    <p:embeddedFont>
      <p:font typeface="Barlow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9996" y="-41740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54195" y="-1193095"/>
            <a:ext cx="7618608" cy="11480095"/>
          </a:xfrm>
          <a:custGeom>
            <a:avLst/>
            <a:gdLst/>
            <a:ahLst/>
            <a:cxnLst/>
            <a:rect r="r" b="b" t="t" l="l"/>
            <a:pathLst>
              <a:path h="11480095" w="7618608">
                <a:moveTo>
                  <a:pt x="0" y="0"/>
                </a:moveTo>
                <a:lnTo>
                  <a:pt x="7618608" y="0"/>
                </a:lnTo>
                <a:lnTo>
                  <a:pt x="7618608" y="11480095"/>
                </a:lnTo>
                <a:lnTo>
                  <a:pt x="0" y="1148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4998" y="3178750"/>
            <a:ext cx="14998005" cy="251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7"/>
              </a:lnSpc>
            </a:pPr>
            <a:r>
              <a:rPr lang="en-US" sz="15613">
                <a:solidFill>
                  <a:srgbClr val="FFFFFF"/>
                </a:solidFill>
                <a:latin typeface="Barlow Bold"/>
              </a:rPr>
              <a:t>Sistema 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16636" y="4879436"/>
            <a:ext cx="10654727" cy="1872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23"/>
              </a:lnSpc>
            </a:pPr>
            <a:r>
              <a:rPr lang="en-US" sz="11556">
                <a:solidFill>
                  <a:srgbClr val="FFFFFF"/>
                </a:solidFill>
                <a:latin typeface="Barlow Semi-Bold Italics"/>
              </a:rPr>
              <a:t>Credenciamento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14764" y="6472783"/>
            <a:ext cx="2058472" cy="558361"/>
          </a:xfrm>
          <a:custGeom>
            <a:avLst/>
            <a:gdLst/>
            <a:ahLst/>
            <a:cxnLst/>
            <a:rect r="r" b="b" t="t" l="l"/>
            <a:pathLst>
              <a:path h="558361" w="2058472">
                <a:moveTo>
                  <a:pt x="0" y="0"/>
                </a:moveTo>
                <a:lnTo>
                  <a:pt x="2058472" y="0"/>
                </a:lnTo>
                <a:lnTo>
                  <a:pt x="2058472" y="558360"/>
                </a:lnTo>
                <a:lnTo>
                  <a:pt x="0" y="558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05859">
            <a:off x="12712759" y="6578049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70323">
            <a:off x="-1829068" y="-672774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366054" y="7235732"/>
            <a:ext cx="11455856" cy="2532721"/>
            <a:chOff x="0" y="0"/>
            <a:chExt cx="3017180" cy="6670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17180" cy="667054"/>
            </a:xfrm>
            <a:custGeom>
              <a:avLst/>
              <a:gdLst/>
              <a:ahLst/>
              <a:cxnLst/>
              <a:rect r="r" b="b" t="t" l="l"/>
              <a:pathLst>
                <a:path h="667054" w="3017180">
                  <a:moveTo>
                    <a:pt x="34466" y="0"/>
                  </a:moveTo>
                  <a:lnTo>
                    <a:pt x="2982714" y="0"/>
                  </a:lnTo>
                  <a:cubicBezTo>
                    <a:pt x="2991855" y="0"/>
                    <a:pt x="3000622" y="3631"/>
                    <a:pt x="3007085" y="10095"/>
                  </a:cubicBezTo>
                  <a:cubicBezTo>
                    <a:pt x="3013549" y="16559"/>
                    <a:pt x="3017180" y="25325"/>
                    <a:pt x="3017180" y="34466"/>
                  </a:cubicBezTo>
                  <a:lnTo>
                    <a:pt x="3017180" y="632588"/>
                  </a:lnTo>
                  <a:cubicBezTo>
                    <a:pt x="3017180" y="641729"/>
                    <a:pt x="3013549" y="650496"/>
                    <a:pt x="3007085" y="656959"/>
                  </a:cubicBezTo>
                  <a:cubicBezTo>
                    <a:pt x="3000622" y="663423"/>
                    <a:pt x="2991855" y="667054"/>
                    <a:pt x="2982714" y="667054"/>
                  </a:cubicBezTo>
                  <a:lnTo>
                    <a:pt x="34466" y="667054"/>
                  </a:lnTo>
                  <a:cubicBezTo>
                    <a:pt x="25325" y="667054"/>
                    <a:pt x="16559" y="663423"/>
                    <a:pt x="10095" y="656959"/>
                  </a:cubicBezTo>
                  <a:cubicBezTo>
                    <a:pt x="3631" y="650496"/>
                    <a:pt x="0" y="641729"/>
                    <a:pt x="0" y="632588"/>
                  </a:cubicBezTo>
                  <a:lnTo>
                    <a:pt x="0" y="34466"/>
                  </a:lnTo>
                  <a:cubicBezTo>
                    <a:pt x="0" y="25325"/>
                    <a:pt x="3631" y="16559"/>
                    <a:pt x="10095" y="10095"/>
                  </a:cubicBezTo>
                  <a:cubicBezTo>
                    <a:pt x="16559" y="3631"/>
                    <a:pt x="25325" y="0"/>
                    <a:pt x="34466" y="0"/>
                  </a:cubicBezTo>
                  <a:close/>
                </a:path>
              </a:pathLst>
            </a:custGeom>
            <a:solidFill>
              <a:srgbClr val="404664"/>
            </a:solidFill>
            <a:ln w="66675" cap="rnd">
              <a:solidFill>
                <a:srgbClr val="06D0C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017180" cy="714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51423" y="7217581"/>
            <a:ext cx="8685118" cy="2550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3893" spc="15">
                <a:solidFill>
                  <a:srgbClr val="FFFFFF"/>
                </a:solidFill>
                <a:latin typeface="Barlow"/>
              </a:rPr>
              <a:t>PAULO PRATES, VICTOR OLIVEIRA, THAMIRIS RODRIGUES, JOSEPH OLIVEIRA, LUCAS BICALHO, CARLA MACHACA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9575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49863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57933" y="1979999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2"/>
                </a:lnTo>
                <a:lnTo>
                  <a:pt x="0" y="632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86481" y="3937620"/>
            <a:ext cx="9115037" cy="312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Semi-Bold"/>
              </a:rPr>
              <a:t>Objetivo </a:t>
            </a:r>
          </a:p>
          <a:p>
            <a:pPr algn="ctr" marL="0" indent="0" lvl="0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Semi-Bold"/>
              </a:rPr>
              <a:t>Geral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821510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1" y="0"/>
                </a:lnTo>
                <a:lnTo>
                  <a:pt x="2019151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26387" y="3768584"/>
            <a:ext cx="1838951" cy="2749833"/>
          </a:xfrm>
          <a:custGeom>
            <a:avLst/>
            <a:gdLst/>
            <a:ahLst/>
            <a:cxnLst/>
            <a:rect r="r" b="b" t="t" l="l"/>
            <a:pathLst>
              <a:path h="2749833" w="1838951">
                <a:moveTo>
                  <a:pt x="0" y="0"/>
                </a:moveTo>
                <a:lnTo>
                  <a:pt x="1838950" y="0"/>
                </a:lnTo>
                <a:lnTo>
                  <a:pt x="1838950" y="2749832"/>
                </a:lnTo>
                <a:lnTo>
                  <a:pt x="0" y="2749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3891020"/>
            <a:ext cx="9102494" cy="294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sz="5879" spc="23">
                <a:solidFill>
                  <a:srgbClr val="353B57"/>
                </a:solidFill>
                <a:latin typeface="Barlow"/>
              </a:rPr>
              <a:t>Desenvolver um sistema web para cadastrar e gerir funcionários credenciados em eventos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9575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49863" y="4711522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57933" y="1979999"/>
            <a:ext cx="10372134" cy="6327002"/>
          </a:xfrm>
          <a:custGeom>
            <a:avLst/>
            <a:gdLst/>
            <a:ahLst/>
            <a:cxnLst/>
            <a:rect r="r" b="b" t="t" l="l"/>
            <a:pathLst>
              <a:path h="6327002" w="10372134">
                <a:moveTo>
                  <a:pt x="0" y="0"/>
                </a:moveTo>
                <a:lnTo>
                  <a:pt x="10372134" y="0"/>
                </a:lnTo>
                <a:lnTo>
                  <a:pt x="10372134" y="6327002"/>
                </a:lnTo>
                <a:lnTo>
                  <a:pt x="0" y="632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86481" y="3937620"/>
            <a:ext cx="9115037" cy="312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Bold"/>
              </a:rPr>
              <a:t>Objetivo</a:t>
            </a:r>
          </a:p>
          <a:p>
            <a:pPr algn="ctr" marL="0" indent="0" lvl="0">
              <a:lnSpc>
                <a:spcPts val="11686"/>
              </a:lnSpc>
            </a:pPr>
            <a:r>
              <a:rPr lang="en-US" sz="14251">
                <a:solidFill>
                  <a:srgbClr val="06D0C4"/>
                </a:solidFill>
                <a:latin typeface="Barlow Bold"/>
              </a:rPr>
              <a:t>Específico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821510" y="3908545"/>
            <a:ext cx="2019152" cy="2469910"/>
          </a:xfrm>
          <a:custGeom>
            <a:avLst/>
            <a:gdLst/>
            <a:ahLst/>
            <a:cxnLst/>
            <a:rect r="r" b="b" t="t" l="l"/>
            <a:pathLst>
              <a:path h="2469910" w="2019152">
                <a:moveTo>
                  <a:pt x="0" y="0"/>
                </a:moveTo>
                <a:lnTo>
                  <a:pt x="2019151" y="0"/>
                </a:lnTo>
                <a:lnTo>
                  <a:pt x="2019151" y="2469910"/>
                </a:lnTo>
                <a:lnTo>
                  <a:pt x="0" y="2469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26387" y="3768584"/>
            <a:ext cx="1838951" cy="2749833"/>
          </a:xfrm>
          <a:custGeom>
            <a:avLst/>
            <a:gdLst/>
            <a:ahLst/>
            <a:cxnLst/>
            <a:rect r="r" b="b" t="t" l="l"/>
            <a:pathLst>
              <a:path h="2749833" w="1838951">
                <a:moveTo>
                  <a:pt x="0" y="0"/>
                </a:moveTo>
                <a:lnTo>
                  <a:pt x="1838950" y="0"/>
                </a:lnTo>
                <a:lnTo>
                  <a:pt x="1838950" y="2749832"/>
                </a:lnTo>
                <a:lnTo>
                  <a:pt x="0" y="2749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3390132"/>
            <a:ext cx="9102494" cy="395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Cadastrar e credenciar funcionários a partir de dados fornecidos pelas empresas prestadoras de serviço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3780657"/>
            <a:ext cx="9102494" cy="317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Registrar horários de entradas e saídas dos credenciados para controle interno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1302" y="2281030"/>
            <a:ext cx="10265396" cy="6051266"/>
            <a:chOff x="0" y="0"/>
            <a:chExt cx="2046526" cy="1206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6526" cy="1206390"/>
            </a:xfrm>
            <a:custGeom>
              <a:avLst/>
              <a:gdLst/>
              <a:ahLst/>
              <a:cxnLst/>
              <a:rect r="r" b="b" t="t" l="l"/>
              <a:pathLst>
                <a:path h="1206390" w="2046526">
                  <a:moveTo>
                    <a:pt x="75418" y="0"/>
                  </a:moveTo>
                  <a:lnTo>
                    <a:pt x="1971108" y="0"/>
                  </a:lnTo>
                  <a:cubicBezTo>
                    <a:pt x="2012760" y="0"/>
                    <a:pt x="2046526" y="33766"/>
                    <a:pt x="2046526" y="75418"/>
                  </a:cubicBezTo>
                  <a:lnTo>
                    <a:pt x="2046526" y="1130972"/>
                  </a:lnTo>
                  <a:cubicBezTo>
                    <a:pt x="2046526" y="1150975"/>
                    <a:pt x="2038580" y="1170157"/>
                    <a:pt x="2024437" y="1184301"/>
                  </a:cubicBezTo>
                  <a:cubicBezTo>
                    <a:pt x="2010293" y="1198444"/>
                    <a:pt x="1991110" y="1206390"/>
                    <a:pt x="1971108" y="1206390"/>
                  </a:cubicBezTo>
                  <a:lnTo>
                    <a:pt x="75418" y="1206390"/>
                  </a:lnTo>
                  <a:cubicBezTo>
                    <a:pt x="33766" y="1206390"/>
                    <a:pt x="0" y="1172624"/>
                    <a:pt x="0" y="1130972"/>
                  </a:cubicBezTo>
                  <a:lnTo>
                    <a:pt x="0" y="75418"/>
                  </a:lnTo>
                  <a:cubicBezTo>
                    <a:pt x="0" y="33766"/>
                    <a:pt x="33766" y="0"/>
                    <a:pt x="75418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>
              <a:solidFill>
                <a:srgbClr val="1B548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6526" cy="1254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92753" y="4171182"/>
            <a:ext cx="9102494" cy="239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</a:pPr>
            <a:r>
              <a:rPr lang="en-US" sz="6279" spc="25">
                <a:solidFill>
                  <a:srgbClr val="353B57"/>
                </a:solidFill>
                <a:latin typeface="Barlow"/>
              </a:rPr>
              <a:t>Gerar relatório carga horária para as empresas ao término do evento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12507" y="1255922"/>
            <a:ext cx="2668303" cy="2993889"/>
          </a:xfrm>
          <a:custGeom>
            <a:avLst/>
            <a:gdLst/>
            <a:ahLst/>
            <a:cxnLst/>
            <a:rect r="r" b="b" t="t" l="l"/>
            <a:pathLst>
              <a:path h="2993889" w="2668303">
                <a:moveTo>
                  <a:pt x="0" y="0"/>
                </a:moveTo>
                <a:lnTo>
                  <a:pt x="2668304" y="0"/>
                </a:lnTo>
                <a:lnTo>
                  <a:pt x="2668304" y="2993889"/>
                </a:lnTo>
                <a:lnTo>
                  <a:pt x="0" y="299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463187">
            <a:off x="13050465" y="-434340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3187">
            <a:off x="-1949869" y="7255075"/>
            <a:ext cx="7315200" cy="2926080"/>
          </a:xfrm>
          <a:custGeom>
            <a:avLst/>
            <a:gdLst/>
            <a:ahLst/>
            <a:cxnLst/>
            <a:rect r="r" b="b" t="t" l="l"/>
            <a:pathLst>
              <a:path h="2926080" w="7315200">
                <a:moveTo>
                  <a:pt x="0" y="0"/>
                </a:moveTo>
                <a:lnTo>
                  <a:pt x="7315200" y="0"/>
                </a:lnTo>
                <a:lnTo>
                  <a:pt x="731520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DAGCbAfv-U4</dc:identifier>
  <dcterms:modified xsi:type="dcterms:W3CDTF">2011-08-01T06:04:30Z</dcterms:modified>
  <cp:revision>1</cp:revision>
  <dc:title>pitch-tcc-ds-2a-gb</dc:title>
</cp:coreProperties>
</file>