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1" r:id="rId6"/>
    <p:sldId id="258" r:id="rId7"/>
    <p:sldId id="262" r:id="rId8"/>
    <p:sldId id="257" r:id="rId9"/>
    <p:sldId id="259" r:id="rId10"/>
    <p:sldId id="263" r:id="rId11"/>
    <p:sldId id="269" r:id="rId12"/>
    <p:sldId id="264" r:id="rId13"/>
    <p:sldId id="268" r:id="rId14"/>
    <p:sldId id="267" r:id="rId15"/>
    <p:sldId id="260" r:id="rId1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AFAA"/>
    <a:srgbClr val="FCDD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CDEF6D-F3B0-F26F-97B6-5AF58F669B9D}" v="108" dt="2022-03-04T13:59:53.8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096D494B-D676-4DCE-8A01-82DC9CACDB29}" type="datetimeFigureOut">
              <a:rPr lang="pt-BR" smtClean="0"/>
              <a:t>04/03/2022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E1DCD42-DFB2-4F73-A872-BD050E9C8538}" type="slidenum">
              <a:rPr lang="pt-BR" smtClean="0"/>
              <a:t>‹nº›</a:t>
            </a:fld>
            <a:endParaRPr lang="pt-BR"/>
          </a:p>
        </p:txBody>
      </p:sp>
    </p:spTree>
    <p:extLst>
      <p:ext uri="{BB962C8B-B14F-4D97-AF65-F5344CB8AC3E}">
        <p14:creationId xmlns:p14="http://schemas.microsoft.com/office/powerpoint/2010/main" val="131971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096D494B-D676-4DCE-8A01-82DC9CACDB29}" type="datetimeFigureOut">
              <a:rPr lang="pt-BR" smtClean="0"/>
              <a:t>04/03/2022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E1DCD42-DFB2-4F73-A872-BD050E9C8538}" type="slidenum">
              <a:rPr lang="pt-BR" smtClean="0"/>
              <a:t>‹nº›</a:t>
            </a:fld>
            <a:endParaRPr lang="pt-BR"/>
          </a:p>
        </p:txBody>
      </p:sp>
    </p:spTree>
    <p:extLst>
      <p:ext uri="{BB962C8B-B14F-4D97-AF65-F5344CB8AC3E}">
        <p14:creationId xmlns:p14="http://schemas.microsoft.com/office/powerpoint/2010/main" val="282445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096D494B-D676-4DCE-8A01-82DC9CACDB29}" type="datetimeFigureOut">
              <a:rPr lang="pt-BR" smtClean="0"/>
              <a:t>04/03/2022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E1DCD42-DFB2-4F73-A872-BD050E9C8538}" type="slidenum">
              <a:rPr lang="pt-BR" smtClean="0"/>
              <a:t>‹nº›</a:t>
            </a:fld>
            <a:endParaRPr lang="pt-BR"/>
          </a:p>
        </p:txBody>
      </p:sp>
    </p:spTree>
    <p:extLst>
      <p:ext uri="{BB962C8B-B14F-4D97-AF65-F5344CB8AC3E}">
        <p14:creationId xmlns:p14="http://schemas.microsoft.com/office/powerpoint/2010/main" val="2837695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096D494B-D676-4DCE-8A01-82DC9CACDB29}" type="datetimeFigureOut">
              <a:rPr lang="pt-BR" smtClean="0"/>
              <a:t>04/03/2022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E1DCD42-DFB2-4F73-A872-BD050E9C8538}" type="slidenum">
              <a:rPr lang="pt-BR" smtClean="0"/>
              <a:t>‹nº›</a:t>
            </a:fld>
            <a:endParaRPr lang="pt-BR"/>
          </a:p>
        </p:txBody>
      </p:sp>
    </p:spTree>
    <p:extLst>
      <p:ext uri="{BB962C8B-B14F-4D97-AF65-F5344CB8AC3E}">
        <p14:creationId xmlns:p14="http://schemas.microsoft.com/office/powerpoint/2010/main" val="2297208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096D494B-D676-4DCE-8A01-82DC9CACDB29}" type="datetimeFigureOut">
              <a:rPr lang="pt-BR" smtClean="0"/>
              <a:t>04/03/2022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E1DCD42-DFB2-4F73-A872-BD050E9C8538}" type="slidenum">
              <a:rPr lang="pt-BR" smtClean="0"/>
              <a:t>‹nº›</a:t>
            </a:fld>
            <a:endParaRPr lang="pt-BR"/>
          </a:p>
        </p:txBody>
      </p:sp>
    </p:spTree>
    <p:extLst>
      <p:ext uri="{BB962C8B-B14F-4D97-AF65-F5344CB8AC3E}">
        <p14:creationId xmlns:p14="http://schemas.microsoft.com/office/powerpoint/2010/main" val="1303053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096D494B-D676-4DCE-8A01-82DC9CACDB29}" type="datetimeFigureOut">
              <a:rPr lang="pt-BR" smtClean="0"/>
              <a:t>04/03/2022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E1DCD42-DFB2-4F73-A872-BD050E9C8538}" type="slidenum">
              <a:rPr lang="pt-BR" smtClean="0"/>
              <a:t>‹nº›</a:t>
            </a:fld>
            <a:endParaRPr lang="pt-BR"/>
          </a:p>
        </p:txBody>
      </p:sp>
    </p:spTree>
    <p:extLst>
      <p:ext uri="{BB962C8B-B14F-4D97-AF65-F5344CB8AC3E}">
        <p14:creationId xmlns:p14="http://schemas.microsoft.com/office/powerpoint/2010/main" val="313811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096D494B-D676-4DCE-8A01-82DC9CACDB29}" type="datetimeFigureOut">
              <a:rPr lang="pt-BR" smtClean="0"/>
              <a:t>04/03/2022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0E1DCD42-DFB2-4F73-A872-BD050E9C8538}" type="slidenum">
              <a:rPr lang="pt-BR" smtClean="0"/>
              <a:t>‹nº›</a:t>
            </a:fld>
            <a:endParaRPr lang="pt-BR"/>
          </a:p>
        </p:txBody>
      </p:sp>
    </p:spTree>
    <p:extLst>
      <p:ext uri="{BB962C8B-B14F-4D97-AF65-F5344CB8AC3E}">
        <p14:creationId xmlns:p14="http://schemas.microsoft.com/office/powerpoint/2010/main" val="1805965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096D494B-D676-4DCE-8A01-82DC9CACDB29}" type="datetimeFigureOut">
              <a:rPr lang="pt-BR" smtClean="0"/>
              <a:t>04/03/2022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0E1DCD42-DFB2-4F73-A872-BD050E9C8538}" type="slidenum">
              <a:rPr lang="pt-BR" smtClean="0"/>
              <a:t>‹nº›</a:t>
            </a:fld>
            <a:endParaRPr lang="pt-BR"/>
          </a:p>
        </p:txBody>
      </p:sp>
    </p:spTree>
    <p:extLst>
      <p:ext uri="{BB962C8B-B14F-4D97-AF65-F5344CB8AC3E}">
        <p14:creationId xmlns:p14="http://schemas.microsoft.com/office/powerpoint/2010/main" val="4291490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096D494B-D676-4DCE-8A01-82DC9CACDB29}" type="datetimeFigureOut">
              <a:rPr lang="pt-BR" smtClean="0"/>
              <a:t>04/03/2022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0E1DCD42-DFB2-4F73-A872-BD050E9C8538}" type="slidenum">
              <a:rPr lang="pt-BR" smtClean="0"/>
              <a:t>‹nº›</a:t>
            </a:fld>
            <a:endParaRPr lang="pt-BR"/>
          </a:p>
        </p:txBody>
      </p:sp>
    </p:spTree>
    <p:extLst>
      <p:ext uri="{BB962C8B-B14F-4D97-AF65-F5344CB8AC3E}">
        <p14:creationId xmlns:p14="http://schemas.microsoft.com/office/powerpoint/2010/main" val="1553615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096D494B-D676-4DCE-8A01-82DC9CACDB29}" type="datetimeFigureOut">
              <a:rPr lang="pt-BR" smtClean="0"/>
              <a:t>04/03/2022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E1DCD42-DFB2-4F73-A872-BD050E9C8538}" type="slidenum">
              <a:rPr lang="pt-BR" smtClean="0"/>
              <a:t>‹nº›</a:t>
            </a:fld>
            <a:endParaRPr lang="pt-BR"/>
          </a:p>
        </p:txBody>
      </p:sp>
    </p:spTree>
    <p:extLst>
      <p:ext uri="{BB962C8B-B14F-4D97-AF65-F5344CB8AC3E}">
        <p14:creationId xmlns:p14="http://schemas.microsoft.com/office/powerpoint/2010/main" val="2544120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096D494B-D676-4DCE-8A01-82DC9CACDB29}" type="datetimeFigureOut">
              <a:rPr lang="pt-BR" smtClean="0"/>
              <a:t>04/03/2022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E1DCD42-DFB2-4F73-A872-BD050E9C8538}" type="slidenum">
              <a:rPr lang="pt-BR" smtClean="0"/>
              <a:t>‹nº›</a:t>
            </a:fld>
            <a:endParaRPr lang="pt-BR"/>
          </a:p>
        </p:txBody>
      </p:sp>
    </p:spTree>
    <p:extLst>
      <p:ext uri="{BB962C8B-B14F-4D97-AF65-F5344CB8AC3E}">
        <p14:creationId xmlns:p14="http://schemas.microsoft.com/office/powerpoint/2010/main" val="81467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6D494B-D676-4DCE-8A01-82DC9CACDB29}" type="datetimeFigureOut">
              <a:rPr lang="pt-BR" smtClean="0"/>
              <a:t>04/03/2022</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1DCD42-DFB2-4F73-A872-BD050E9C8538}" type="slidenum">
              <a:rPr lang="pt-BR" smtClean="0"/>
              <a:t>‹nº›</a:t>
            </a:fld>
            <a:endParaRPr lang="pt-BR"/>
          </a:p>
        </p:txBody>
      </p:sp>
    </p:spTree>
    <p:extLst>
      <p:ext uri="{BB962C8B-B14F-4D97-AF65-F5344CB8AC3E}">
        <p14:creationId xmlns:p14="http://schemas.microsoft.com/office/powerpoint/2010/main" val="2790695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DD18"/>
        </a:solidFill>
        <a:effectLst/>
      </p:bgPr>
    </p:bg>
    <p:spTree>
      <p:nvGrpSpPr>
        <p:cNvPr id="1" name=""/>
        <p:cNvGrpSpPr/>
        <p:nvPr/>
      </p:nvGrpSpPr>
      <p:grpSpPr>
        <a:xfrm>
          <a:off x="0" y="0"/>
          <a:ext cx="0" cy="0"/>
          <a:chOff x="0" y="0"/>
          <a:chExt cx="0" cy="0"/>
        </a:xfrm>
      </p:grpSpPr>
      <p:pic>
        <p:nvPicPr>
          <p:cNvPr id="7" name="Imagem 6"/>
          <p:cNvPicPr>
            <a:picLocks noChangeAspect="1"/>
          </p:cNvPicPr>
          <p:nvPr/>
        </p:nvPicPr>
        <p:blipFill>
          <a:blip r:embed="rId2"/>
          <a:stretch>
            <a:fillRect/>
          </a:stretch>
        </p:blipFill>
        <p:spPr>
          <a:xfrm>
            <a:off x="3504243" y="1103069"/>
            <a:ext cx="5183510" cy="3966170"/>
          </a:xfrm>
          <a:prstGeom prst="rect">
            <a:avLst/>
          </a:prstGeom>
        </p:spPr>
      </p:pic>
      <p:sp>
        <p:nvSpPr>
          <p:cNvPr id="3" name="Subtítulo 2"/>
          <p:cNvSpPr>
            <a:spLocks noGrp="1"/>
          </p:cNvSpPr>
          <p:nvPr>
            <p:ph type="subTitle" idx="1"/>
          </p:nvPr>
        </p:nvSpPr>
        <p:spPr>
          <a:xfrm>
            <a:off x="2468254" y="5882526"/>
            <a:ext cx="7310908" cy="418562"/>
          </a:xfrm>
          <a:noFill/>
        </p:spPr>
        <p:txBody>
          <a:bodyPr>
            <a:normAutofit/>
          </a:bodyPr>
          <a:lstStyle/>
          <a:p>
            <a:r>
              <a:rPr lang="pt-BR" sz="2000" b="1" spc="300" dirty="0">
                <a:solidFill>
                  <a:srgbClr val="08AFAA"/>
                </a:solidFill>
                <a:latin typeface="Arial Narrow" panose="020B0606020202030204" pitchFamily="34" charset="0"/>
              </a:rPr>
              <a:t>NOME DO TUTOR</a:t>
            </a:r>
          </a:p>
        </p:txBody>
      </p:sp>
      <p:sp>
        <p:nvSpPr>
          <p:cNvPr id="8" name="Retângulo 7"/>
          <p:cNvSpPr/>
          <p:nvPr/>
        </p:nvSpPr>
        <p:spPr>
          <a:xfrm>
            <a:off x="-162232" y="6607277"/>
            <a:ext cx="12668864" cy="36871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ubtítulo 2">
            <a:extLst>
              <a:ext uri="{FF2B5EF4-FFF2-40B4-BE49-F238E27FC236}">
                <a16:creationId xmlns:a16="http://schemas.microsoft.com/office/drawing/2014/main" id="{988E80CF-86AB-4658-B02E-3B34650556BE}"/>
              </a:ext>
            </a:extLst>
          </p:cNvPr>
          <p:cNvSpPr txBox="1">
            <a:spLocks/>
          </p:cNvSpPr>
          <p:nvPr/>
        </p:nvSpPr>
        <p:spPr>
          <a:xfrm>
            <a:off x="2482104" y="5328346"/>
            <a:ext cx="7310908" cy="418562"/>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BR" sz="2000" b="1" spc="300" dirty="0">
                <a:solidFill>
                  <a:srgbClr val="08AFAA"/>
                </a:solidFill>
                <a:latin typeface="Arial Narrow" panose="020B0606020202030204" pitchFamily="34" charset="0"/>
              </a:rPr>
              <a:t>ACADÊMICO  </a:t>
            </a:r>
            <a:r>
              <a:rPr lang="pt-BR" sz="2000" spc="300" dirty="0">
                <a:solidFill>
                  <a:srgbClr val="08AFAA"/>
                </a:solidFill>
                <a:latin typeface="Arial Narrow" panose="020B0606020202030204" pitchFamily="34" charset="0"/>
              </a:rPr>
              <a:t>|  </a:t>
            </a:r>
            <a:r>
              <a:rPr lang="pt-BR" sz="2000" b="1" spc="300" dirty="0">
                <a:solidFill>
                  <a:srgbClr val="08AFAA"/>
                </a:solidFill>
                <a:latin typeface="Arial Narrow" panose="020B0606020202030204" pitchFamily="34" charset="0"/>
              </a:rPr>
              <a:t>TURMA</a:t>
            </a:r>
          </a:p>
        </p:txBody>
      </p:sp>
    </p:spTree>
    <p:extLst>
      <p:ext uri="{BB962C8B-B14F-4D97-AF65-F5344CB8AC3E}">
        <p14:creationId xmlns:p14="http://schemas.microsoft.com/office/powerpoint/2010/main" val="326650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0" y="-61175"/>
            <a:ext cx="4099675" cy="6961239"/>
          </a:xfrm>
          <a:prstGeom prst="rect">
            <a:avLst/>
          </a:prstGeom>
          <a:solidFill>
            <a:srgbClr val="FCDD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ítulo 4"/>
          <p:cNvSpPr>
            <a:spLocks noGrp="1"/>
          </p:cNvSpPr>
          <p:nvPr>
            <p:ph type="title"/>
          </p:nvPr>
        </p:nvSpPr>
        <p:spPr>
          <a:xfrm>
            <a:off x="489398" y="671798"/>
            <a:ext cx="3500711" cy="1341650"/>
          </a:xfrm>
        </p:spPr>
        <p:txBody>
          <a:bodyPr>
            <a:normAutofit/>
          </a:bodyPr>
          <a:lstStyle/>
          <a:p>
            <a:pPr>
              <a:buClr>
                <a:srgbClr val="08AFAA"/>
              </a:buClr>
            </a:pPr>
            <a:r>
              <a:rPr lang="pt-BR" sz="3600" b="1" dirty="0">
                <a:solidFill>
                  <a:srgbClr val="08AFAA"/>
                </a:solidFill>
                <a:latin typeface="Arial Narrow" panose="020B0606020202030204" pitchFamily="34" charset="0"/>
              </a:rPr>
              <a:t>CONSIDERAÇÕES FINAIS</a:t>
            </a:r>
          </a:p>
        </p:txBody>
      </p:sp>
      <p:sp>
        <p:nvSpPr>
          <p:cNvPr id="6" name="Espaço Reservado para Conteúdo 5"/>
          <p:cNvSpPr>
            <a:spLocks noGrp="1"/>
          </p:cNvSpPr>
          <p:nvPr>
            <p:ph idx="1"/>
          </p:nvPr>
        </p:nvSpPr>
        <p:spPr>
          <a:xfrm>
            <a:off x="4378817" y="457201"/>
            <a:ext cx="6124308" cy="5720880"/>
          </a:xfrm>
        </p:spPr>
        <p:txBody>
          <a:bodyPr>
            <a:normAutofit/>
          </a:bodyPr>
          <a:lstStyle/>
          <a:p>
            <a:pPr>
              <a:buClr>
                <a:srgbClr val="08AFAA"/>
              </a:buClr>
              <a:buFontTx/>
              <a:buChar char="»"/>
            </a:pPr>
            <a:endParaRPr lang="pt-BR" sz="2000" dirty="0">
              <a:latin typeface="Arial Narrow" panose="020B0606020202030204" pitchFamily="34" charset="0"/>
            </a:endParaRPr>
          </a:p>
        </p:txBody>
      </p:sp>
      <p:sp>
        <p:nvSpPr>
          <p:cNvPr id="7" name="Espaço Reservado para Texto 6"/>
          <p:cNvSpPr>
            <a:spLocks noGrp="1"/>
          </p:cNvSpPr>
          <p:nvPr>
            <p:ph type="body" sz="half" idx="2"/>
          </p:nvPr>
        </p:nvSpPr>
        <p:spPr>
          <a:xfrm>
            <a:off x="489398" y="2228046"/>
            <a:ext cx="3219718" cy="3950035"/>
          </a:xfrm>
        </p:spPr>
        <p:txBody>
          <a:bodyPr vert="horz" lIns="91440" tIns="45720" rIns="91440" bIns="45720" rtlCol="0" anchor="t">
            <a:normAutofit/>
          </a:bodyPr>
          <a:lstStyle/>
          <a:p>
            <a:pPr marL="285750" indent="-285750">
              <a:buClr>
                <a:srgbClr val="08AFAA"/>
              </a:buClr>
              <a:buFontTx/>
              <a:buChar char="»"/>
            </a:pPr>
            <a:r>
              <a:rPr lang="pt-BR" sz="1800" dirty="0">
                <a:solidFill>
                  <a:srgbClr val="FF0000"/>
                </a:solidFill>
                <a:latin typeface="Arial Narrow"/>
              </a:rPr>
              <a:t>Apresente suas principais considerações acerca da pesquisa desenvolvida em seu Projeto.</a:t>
            </a:r>
          </a:p>
        </p:txBody>
      </p:sp>
      <p:sp>
        <p:nvSpPr>
          <p:cNvPr id="4" name="Retângulo 3"/>
          <p:cNvSpPr/>
          <p:nvPr/>
        </p:nvSpPr>
        <p:spPr>
          <a:xfrm>
            <a:off x="-162232" y="6607277"/>
            <a:ext cx="12668864" cy="36871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p:cNvPicPr>
            <a:picLocks noChangeAspect="1"/>
          </p:cNvPicPr>
          <p:nvPr/>
        </p:nvPicPr>
        <p:blipFill>
          <a:blip r:embed="rId2"/>
          <a:stretch>
            <a:fillRect/>
          </a:stretch>
        </p:blipFill>
        <p:spPr>
          <a:xfrm>
            <a:off x="10704097" y="5471614"/>
            <a:ext cx="1121147" cy="857847"/>
          </a:xfrm>
          <a:prstGeom prst="rect">
            <a:avLst/>
          </a:prstGeom>
        </p:spPr>
      </p:pic>
    </p:spTree>
    <p:extLst>
      <p:ext uri="{BB962C8B-B14F-4D97-AF65-F5344CB8AC3E}">
        <p14:creationId xmlns:p14="http://schemas.microsoft.com/office/powerpoint/2010/main" val="502455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221502" y="-170415"/>
            <a:ext cx="12635005" cy="5429259"/>
          </a:xfrm>
          <a:prstGeom prst="rect">
            <a:avLst/>
          </a:prstGeom>
          <a:solidFill>
            <a:srgbClr val="FCDD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Título 11"/>
          <p:cNvSpPr>
            <a:spLocks noGrp="1"/>
          </p:cNvSpPr>
          <p:nvPr>
            <p:ph type="title"/>
          </p:nvPr>
        </p:nvSpPr>
        <p:spPr>
          <a:xfrm>
            <a:off x="839788" y="457200"/>
            <a:ext cx="10515600" cy="676141"/>
          </a:xfrm>
        </p:spPr>
        <p:txBody>
          <a:bodyPr>
            <a:normAutofit/>
          </a:bodyPr>
          <a:lstStyle/>
          <a:p>
            <a:r>
              <a:rPr lang="pt-BR" sz="3600" b="1" dirty="0">
                <a:solidFill>
                  <a:srgbClr val="08AFAA"/>
                </a:solidFill>
                <a:latin typeface="Arial Narrow" panose="020B0606020202030204" pitchFamily="34" charset="0"/>
              </a:rPr>
              <a:t>REFERÊNCIAS</a:t>
            </a:r>
          </a:p>
        </p:txBody>
      </p:sp>
      <p:sp>
        <p:nvSpPr>
          <p:cNvPr id="13" name="Espaço Reservado para Conteúdo 12"/>
          <p:cNvSpPr>
            <a:spLocks noGrp="1"/>
          </p:cNvSpPr>
          <p:nvPr>
            <p:ph idx="1"/>
          </p:nvPr>
        </p:nvSpPr>
        <p:spPr>
          <a:xfrm>
            <a:off x="839788" y="1571223"/>
            <a:ext cx="7259906" cy="4790940"/>
          </a:xfrm>
        </p:spPr>
        <p:txBody>
          <a:bodyPr>
            <a:normAutofit/>
          </a:bodyPr>
          <a:lstStyle/>
          <a:p>
            <a:pPr>
              <a:buClr>
                <a:srgbClr val="08AFAA"/>
              </a:buClr>
              <a:buFont typeface="Neo Sans Std" panose="020B0504030504040204" pitchFamily="34" charset="0"/>
              <a:buChar char="»"/>
            </a:pPr>
            <a:endParaRPr lang="pt-BR" sz="2000" dirty="0">
              <a:latin typeface="Arial Narrow" panose="020B0606020202030204" pitchFamily="34" charset="0"/>
            </a:endParaRPr>
          </a:p>
        </p:txBody>
      </p:sp>
      <p:sp>
        <p:nvSpPr>
          <p:cNvPr id="14" name="Espaço Reservado para Texto 13"/>
          <p:cNvSpPr>
            <a:spLocks noGrp="1"/>
          </p:cNvSpPr>
          <p:nvPr>
            <p:ph type="body" sz="half" idx="2"/>
          </p:nvPr>
        </p:nvSpPr>
        <p:spPr>
          <a:xfrm>
            <a:off x="8601970" y="1585261"/>
            <a:ext cx="2753418" cy="3340569"/>
          </a:xfrm>
        </p:spPr>
        <p:txBody>
          <a:bodyPr/>
          <a:lstStyle/>
          <a:p>
            <a:pPr marL="285750" indent="-285750">
              <a:buClr>
                <a:srgbClr val="08AFAA"/>
              </a:buClr>
              <a:buFont typeface="Neo Sans Std" panose="020B0504030504040204" pitchFamily="34" charset="0"/>
              <a:buChar char="»"/>
            </a:pPr>
            <a:r>
              <a:rPr lang="pt-BR" dirty="0">
                <a:solidFill>
                  <a:srgbClr val="FF0000"/>
                </a:solidFill>
                <a:latin typeface="Arial Narrow" panose="020B0606020202030204" pitchFamily="34" charset="0"/>
              </a:rPr>
              <a:t>Insira todas as referências que foram citadas nesta apresentação, conforme as normas da ABNT.</a:t>
            </a:r>
          </a:p>
        </p:txBody>
      </p:sp>
      <p:sp>
        <p:nvSpPr>
          <p:cNvPr id="6" name="Retângulo 5"/>
          <p:cNvSpPr/>
          <p:nvPr/>
        </p:nvSpPr>
        <p:spPr>
          <a:xfrm>
            <a:off x="-162232" y="6607277"/>
            <a:ext cx="12668864" cy="36871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p:cNvPicPr>
            <a:picLocks noChangeAspect="1"/>
          </p:cNvPicPr>
          <p:nvPr/>
        </p:nvPicPr>
        <p:blipFill>
          <a:blip r:embed="rId2"/>
          <a:stretch>
            <a:fillRect/>
          </a:stretch>
        </p:blipFill>
        <p:spPr>
          <a:xfrm>
            <a:off x="10704097" y="5471614"/>
            <a:ext cx="1121147" cy="857847"/>
          </a:xfrm>
          <a:prstGeom prst="rect">
            <a:avLst/>
          </a:prstGeom>
        </p:spPr>
      </p:pic>
    </p:spTree>
    <p:extLst>
      <p:ext uri="{BB962C8B-B14F-4D97-AF65-F5344CB8AC3E}">
        <p14:creationId xmlns:p14="http://schemas.microsoft.com/office/powerpoint/2010/main" val="1723622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p:cNvSpPr/>
          <p:nvPr/>
        </p:nvSpPr>
        <p:spPr>
          <a:xfrm>
            <a:off x="2058071" y="590819"/>
            <a:ext cx="8075859" cy="5315755"/>
          </a:xfrm>
          <a:prstGeom prst="rect">
            <a:avLst/>
          </a:prstGeom>
          <a:solidFill>
            <a:srgbClr val="FCDD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p:cNvSpPr/>
          <p:nvPr/>
        </p:nvSpPr>
        <p:spPr>
          <a:xfrm>
            <a:off x="-162232" y="6607277"/>
            <a:ext cx="12668864" cy="36871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Título 6"/>
          <p:cNvSpPr>
            <a:spLocks noGrp="1"/>
          </p:cNvSpPr>
          <p:nvPr>
            <p:ph type="title"/>
          </p:nvPr>
        </p:nvSpPr>
        <p:spPr>
          <a:xfrm>
            <a:off x="3506407" y="2201326"/>
            <a:ext cx="5179185" cy="2094740"/>
          </a:xfrm>
        </p:spPr>
        <p:txBody>
          <a:bodyPr/>
          <a:lstStyle/>
          <a:p>
            <a:pPr algn="ctr"/>
            <a:endParaRPr lang="pt-BR" b="1" i="1" dirty="0">
              <a:latin typeface="Arial Narrow" panose="020B0606020202030204" pitchFamily="34" charset="0"/>
            </a:endParaRPr>
          </a:p>
        </p:txBody>
      </p:sp>
      <p:sp>
        <p:nvSpPr>
          <p:cNvPr id="8" name="Título 1"/>
          <p:cNvSpPr txBox="1">
            <a:spLocks/>
          </p:cNvSpPr>
          <p:nvPr/>
        </p:nvSpPr>
        <p:spPr>
          <a:xfrm>
            <a:off x="1670497" y="202273"/>
            <a:ext cx="1090411" cy="238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19900" b="1" dirty="0">
                <a:solidFill>
                  <a:srgbClr val="08AFAA"/>
                </a:solidFill>
                <a:latin typeface="Arial Narrow" panose="020B0606020202030204" pitchFamily="34" charset="0"/>
              </a:rPr>
              <a:t>“</a:t>
            </a:r>
          </a:p>
        </p:txBody>
      </p:sp>
      <p:pic>
        <p:nvPicPr>
          <p:cNvPr id="9" name="Imagem 8"/>
          <p:cNvPicPr>
            <a:picLocks noChangeAspect="1"/>
          </p:cNvPicPr>
          <p:nvPr/>
        </p:nvPicPr>
        <p:blipFill>
          <a:blip r:embed="rId2"/>
          <a:stretch>
            <a:fillRect/>
          </a:stretch>
        </p:blipFill>
        <p:spPr>
          <a:xfrm>
            <a:off x="10704097" y="5471614"/>
            <a:ext cx="1121147" cy="857847"/>
          </a:xfrm>
          <a:prstGeom prst="rect">
            <a:avLst/>
          </a:prstGeom>
        </p:spPr>
      </p:pic>
      <p:sp>
        <p:nvSpPr>
          <p:cNvPr id="10" name="Espaço Reservado para Texto 13">
            <a:extLst>
              <a:ext uri="{FF2B5EF4-FFF2-40B4-BE49-F238E27FC236}">
                <a16:creationId xmlns:a16="http://schemas.microsoft.com/office/drawing/2014/main" id="{34E21925-A0A6-4E3B-B651-C2A9E3C10171}"/>
              </a:ext>
            </a:extLst>
          </p:cNvPr>
          <p:cNvSpPr txBox="1">
            <a:spLocks/>
          </p:cNvSpPr>
          <p:nvPr/>
        </p:nvSpPr>
        <p:spPr>
          <a:xfrm>
            <a:off x="10133928" y="1019847"/>
            <a:ext cx="1970247" cy="3340569"/>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lr>
                <a:srgbClr val="08AFAA"/>
              </a:buClr>
              <a:buFont typeface="Neo Sans Std" panose="020B0504030504040204" pitchFamily="34" charset="0"/>
              <a:buChar char="»"/>
            </a:pPr>
            <a:r>
              <a:rPr lang="pt-BR" sz="1800" dirty="0">
                <a:solidFill>
                  <a:srgbClr val="FF0000"/>
                </a:solidFill>
                <a:latin typeface="Arial Narrow"/>
              </a:rPr>
              <a:t>Utilize esse espaço para inserir alguma citação interessante relacionada ao seu trabalho.</a:t>
            </a:r>
            <a:endParaRPr lang="pt-BR" dirty="0">
              <a:solidFill>
                <a:srgbClr val="FF0000"/>
              </a:solidFill>
              <a:latin typeface="Arial Narrow"/>
            </a:endParaRPr>
          </a:p>
        </p:txBody>
      </p:sp>
    </p:spTree>
    <p:extLst>
      <p:ext uri="{BB962C8B-B14F-4D97-AF65-F5344CB8AC3E}">
        <p14:creationId xmlns:p14="http://schemas.microsoft.com/office/powerpoint/2010/main" val="313680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DD18"/>
        </a:solidFill>
        <a:effectLst/>
      </p:bgPr>
    </p:bg>
    <p:spTree>
      <p:nvGrpSpPr>
        <p:cNvPr id="1" name=""/>
        <p:cNvGrpSpPr/>
        <p:nvPr/>
      </p:nvGrpSpPr>
      <p:grpSpPr>
        <a:xfrm>
          <a:off x="0" y="0"/>
          <a:ext cx="0" cy="0"/>
          <a:chOff x="0" y="0"/>
          <a:chExt cx="0" cy="0"/>
        </a:xfrm>
      </p:grpSpPr>
      <p:sp>
        <p:nvSpPr>
          <p:cNvPr id="5" name="Retângulo 4"/>
          <p:cNvSpPr/>
          <p:nvPr/>
        </p:nvSpPr>
        <p:spPr>
          <a:xfrm>
            <a:off x="-162232" y="6607277"/>
            <a:ext cx="12668864" cy="36871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58853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839789" y="457200"/>
            <a:ext cx="9052148" cy="861911"/>
          </a:xfrm>
        </p:spPr>
        <p:txBody>
          <a:bodyPr>
            <a:normAutofit/>
          </a:bodyPr>
          <a:lstStyle/>
          <a:p>
            <a:r>
              <a:rPr lang="pt-BR" sz="3600" b="1" dirty="0">
                <a:solidFill>
                  <a:srgbClr val="08AFAA"/>
                </a:solidFill>
                <a:latin typeface="Arial Narrow" panose="020B0606020202030204" pitchFamily="34" charset="0"/>
              </a:rPr>
              <a:t>APRESENTAÇÃO</a:t>
            </a:r>
          </a:p>
        </p:txBody>
      </p:sp>
      <p:sp>
        <p:nvSpPr>
          <p:cNvPr id="8" name="Espaço Reservado para Conteúdo 7"/>
          <p:cNvSpPr>
            <a:spLocks noGrp="1"/>
          </p:cNvSpPr>
          <p:nvPr>
            <p:ph idx="1"/>
          </p:nvPr>
        </p:nvSpPr>
        <p:spPr>
          <a:xfrm>
            <a:off x="839789" y="1710594"/>
            <a:ext cx="7061200" cy="4618868"/>
          </a:xfrm>
        </p:spPr>
        <p:txBody>
          <a:bodyPr vert="horz" lIns="91440" tIns="45720" rIns="91440" bIns="45720" rtlCol="0" anchor="t">
            <a:normAutofit/>
          </a:bodyPr>
          <a:lstStyle/>
          <a:p>
            <a:pPr>
              <a:buClr>
                <a:srgbClr val="08AFAA"/>
              </a:buClr>
              <a:buFont typeface="Arial Narrow" panose="020B0606020202030204" pitchFamily="34" charset="0"/>
              <a:buChar char="»"/>
            </a:pPr>
            <a:r>
              <a:rPr lang="pt-BR" sz="2400" dirty="0">
                <a:latin typeface="Arial Narrow" panose="020B0606020202030204" pitchFamily="34" charset="0"/>
              </a:rPr>
              <a:t>Acadêmico:</a:t>
            </a:r>
          </a:p>
          <a:p>
            <a:pPr>
              <a:buClr>
                <a:srgbClr val="08AFAA"/>
              </a:buClr>
              <a:buFont typeface="Arial" panose="020B0606020202030204" pitchFamily="34" charset="0"/>
              <a:buChar char="•"/>
            </a:pPr>
            <a:r>
              <a:rPr lang="pt-BR" sz="2400" dirty="0">
                <a:latin typeface="Arial Narrow"/>
              </a:rPr>
              <a:t>Disciplina:</a:t>
            </a:r>
            <a:r>
              <a:rPr lang="pt-BR" sz="2400" dirty="0">
                <a:latin typeface="Arial Narrow"/>
                <a:ea typeface="+mn-lt"/>
                <a:cs typeface="+mn-lt"/>
              </a:rPr>
              <a:t> </a:t>
            </a:r>
            <a:r>
              <a:rPr lang="pt-BR" sz="2400" dirty="0">
                <a:ea typeface="+mn-lt"/>
                <a:cs typeface="+mn-lt"/>
              </a:rPr>
              <a:t>Projeto I - Aplicação de Métodos de Aprendizagem de Máquina (19370)</a:t>
            </a:r>
          </a:p>
          <a:p>
            <a:pPr>
              <a:buClr>
                <a:srgbClr val="08AFAA"/>
              </a:buClr>
              <a:buFont typeface="Arial Narrow" panose="020B0606020202030204" pitchFamily="34" charset="0"/>
              <a:buChar char="»"/>
            </a:pPr>
            <a:r>
              <a:rPr lang="pt-BR" sz="2400" dirty="0">
                <a:latin typeface="Arial Narrow"/>
              </a:rPr>
              <a:t>Tema:</a:t>
            </a:r>
          </a:p>
        </p:txBody>
      </p:sp>
      <p:sp>
        <p:nvSpPr>
          <p:cNvPr id="4" name="Retângulo 3"/>
          <p:cNvSpPr/>
          <p:nvPr/>
        </p:nvSpPr>
        <p:spPr>
          <a:xfrm>
            <a:off x="10303099" y="-61175"/>
            <a:ext cx="1923145" cy="6961239"/>
          </a:xfrm>
          <a:prstGeom prst="rect">
            <a:avLst/>
          </a:prstGeom>
          <a:solidFill>
            <a:srgbClr val="FCDD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p:cNvSpPr/>
          <p:nvPr/>
        </p:nvSpPr>
        <p:spPr>
          <a:xfrm>
            <a:off x="-162232" y="6607277"/>
            <a:ext cx="12668864" cy="36871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p:cNvPicPr>
            <a:picLocks noChangeAspect="1"/>
          </p:cNvPicPr>
          <p:nvPr/>
        </p:nvPicPr>
        <p:blipFill>
          <a:blip r:embed="rId2"/>
          <a:stretch>
            <a:fillRect/>
          </a:stretch>
        </p:blipFill>
        <p:spPr>
          <a:xfrm>
            <a:off x="10704097" y="5471614"/>
            <a:ext cx="1121147" cy="857847"/>
          </a:xfrm>
          <a:prstGeom prst="rect">
            <a:avLst/>
          </a:prstGeom>
        </p:spPr>
      </p:pic>
      <p:sp>
        <p:nvSpPr>
          <p:cNvPr id="10" name="Espaço Reservado para Texto 8">
            <a:extLst>
              <a:ext uri="{FF2B5EF4-FFF2-40B4-BE49-F238E27FC236}">
                <a16:creationId xmlns:a16="http://schemas.microsoft.com/office/drawing/2014/main" id="{3F5828B5-3B47-43E4-9EC2-8F38F024FA6C}"/>
              </a:ext>
            </a:extLst>
          </p:cNvPr>
          <p:cNvSpPr>
            <a:spLocks noGrp="1"/>
          </p:cNvSpPr>
          <p:nvPr>
            <p:ph type="body" sz="half" idx="2"/>
          </p:nvPr>
        </p:nvSpPr>
        <p:spPr>
          <a:xfrm>
            <a:off x="7698237" y="1104719"/>
            <a:ext cx="2559503" cy="4629450"/>
          </a:xfrm>
        </p:spPr>
        <p:txBody>
          <a:bodyPr>
            <a:normAutofit fontScale="92500" lnSpcReduction="20000"/>
          </a:bodyPr>
          <a:lstStyle/>
          <a:p>
            <a:pPr marL="285750" indent="-285750">
              <a:buClr>
                <a:srgbClr val="08AFAA"/>
              </a:buClr>
              <a:buFont typeface="Arial Narrow" panose="020B0606020202030204" pitchFamily="34" charset="0"/>
              <a:buChar char="»"/>
            </a:pPr>
            <a:r>
              <a:rPr lang="pt-BR" sz="1800" dirty="0">
                <a:solidFill>
                  <a:srgbClr val="FF0000"/>
                </a:solidFill>
                <a:latin typeface="Arial Narrow" panose="020B0606020202030204" pitchFamily="34" charset="0"/>
              </a:rPr>
              <a:t>Acadêmico! Seja conciso e objetivo no texto que você vai escrever nos slides. Lembre-se de que os slides de uma apresentação são um guia, uma orientação para você seguir durante sua explanação. Assim, não escreva textos longos nos slides, apenas tópicos. Neste modelo, você vai encontrar dicas em vermelho, como esta. Antes de postar seu arquivo em Produção Acadêmica, lembre-se de excluir essas orientações.</a:t>
            </a:r>
          </a:p>
          <a:p>
            <a:pPr marL="285750" indent="-285750">
              <a:buClr>
                <a:srgbClr val="08AFAA"/>
              </a:buClr>
              <a:buFont typeface="Arial Narrow" panose="020B0606020202030204" pitchFamily="34" charset="0"/>
              <a:buChar char="»"/>
            </a:pPr>
            <a:r>
              <a:rPr lang="pt-BR" sz="1800" dirty="0">
                <a:solidFill>
                  <a:srgbClr val="FF0000"/>
                </a:solidFill>
                <a:latin typeface="Arial Narrow" panose="020B0606020202030204" pitchFamily="34" charset="0"/>
              </a:rPr>
              <a:t>Programe sua apresentação conforme o tempo estipulado pelo tutor externo.</a:t>
            </a:r>
          </a:p>
        </p:txBody>
      </p:sp>
    </p:spTree>
    <p:extLst>
      <p:ext uri="{BB962C8B-B14F-4D97-AF65-F5344CB8AC3E}">
        <p14:creationId xmlns:p14="http://schemas.microsoft.com/office/powerpoint/2010/main" val="3306615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839789" y="457200"/>
            <a:ext cx="9052148" cy="861911"/>
          </a:xfrm>
        </p:spPr>
        <p:txBody>
          <a:bodyPr>
            <a:normAutofit/>
          </a:bodyPr>
          <a:lstStyle/>
          <a:p>
            <a:r>
              <a:rPr lang="pt-BR" sz="3600" b="1" dirty="0">
                <a:solidFill>
                  <a:srgbClr val="08AFAA"/>
                </a:solidFill>
                <a:latin typeface="Arial Narrow"/>
              </a:rPr>
              <a:t>DESCRIÇÃO DO TEMA</a:t>
            </a:r>
          </a:p>
        </p:txBody>
      </p:sp>
      <p:sp>
        <p:nvSpPr>
          <p:cNvPr id="8" name="Espaço Reservado para Conteúdo 7"/>
          <p:cNvSpPr>
            <a:spLocks noGrp="1"/>
          </p:cNvSpPr>
          <p:nvPr>
            <p:ph idx="1"/>
          </p:nvPr>
        </p:nvSpPr>
        <p:spPr>
          <a:xfrm>
            <a:off x="839789" y="1700011"/>
            <a:ext cx="6172200" cy="4629451"/>
          </a:xfrm>
        </p:spPr>
        <p:txBody>
          <a:bodyPr>
            <a:normAutofit/>
          </a:bodyPr>
          <a:lstStyle/>
          <a:p>
            <a:pPr>
              <a:buClr>
                <a:srgbClr val="08AFAA"/>
              </a:buClr>
              <a:buFont typeface="Arial Narrow" panose="020B0606020202030204" pitchFamily="34" charset="0"/>
              <a:buChar char="»"/>
            </a:pPr>
            <a:r>
              <a:rPr lang="pt-BR" sz="2400" dirty="0">
                <a:latin typeface="Arial Narrow" panose="020B0606020202030204" pitchFamily="34" charset="0"/>
              </a:rPr>
              <a:t>Texto</a:t>
            </a:r>
          </a:p>
        </p:txBody>
      </p:sp>
      <p:sp>
        <p:nvSpPr>
          <p:cNvPr id="9" name="Espaço Reservado para Texto 8"/>
          <p:cNvSpPr>
            <a:spLocks noGrp="1"/>
          </p:cNvSpPr>
          <p:nvPr>
            <p:ph type="body" sz="half" idx="2"/>
          </p:nvPr>
        </p:nvSpPr>
        <p:spPr>
          <a:xfrm>
            <a:off x="7332434" y="1700011"/>
            <a:ext cx="2559503" cy="4629450"/>
          </a:xfrm>
        </p:spPr>
        <p:txBody>
          <a:bodyPr>
            <a:normAutofit/>
          </a:bodyPr>
          <a:lstStyle/>
          <a:p>
            <a:pPr marL="285750" indent="-285750">
              <a:buClr>
                <a:srgbClr val="08AFAA"/>
              </a:buClr>
              <a:buFont typeface="Arial Narrow" panose="020B0606020202030204" pitchFamily="34" charset="0"/>
              <a:buChar char="»"/>
            </a:pPr>
            <a:r>
              <a:rPr lang="pt-BR" sz="1800" dirty="0">
                <a:solidFill>
                  <a:srgbClr val="FF0000"/>
                </a:solidFill>
                <a:latin typeface="Arial Narrow" panose="020B0606020202030204" pitchFamily="34" charset="0"/>
              </a:rPr>
              <a:t>Acadêmico! Insira aqui os principais aspectos que justificam a realização da sua pesquisa.</a:t>
            </a:r>
          </a:p>
        </p:txBody>
      </p:sp>
      <p:sp>
        <p:nvSpPr>
          <p:cNvPr id="4" name="Retângulo 3"/>
          <p:cNvSpPr/>
          <p:nvPr/>
        </p:nvSpPr>
        <p:spPr>
          <a:xfrm>
            <a:off x="10303099" y="-61175"/>
            <a:ext cx="1923145" cy="6961239"/>
          </a:xfrm>
          <a:prstGeom prst="rect">
            <a:avLst/>
          </a:prstGeom>
          <a:solidFill>
            <a:srgbClr val="FCDD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p:cNvSpPr/>
          <p:nvPr/>
        </p:nvSpPr>
        <p:spPr>
          <a:xfrm>
            <a:off x="-162232" y="6607277"/>
            <a:ext cx="12668864" cy="36871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p:cNvPicPr>
            <a:picLocks noChangeAspect="1"/>
          </p:cNvPicPr>
          <p:nvPr/>
        </p:nvPicPr>
        <p:blipFill>
          <a:blip r:embed="rId2"/>
          <a:stretch>
            <a:fillRect/>
          </a:stretch>
        </p:blipFill>
        <p:spPr>
          <a:xfrm>
            <a:off x="10704097" y="5471614"/>
            <a:ext cx="1121147" cy="857847"/>
          </a:xfrm>
          <a:prstGeom prst="rect">
            <a:avLst/>
          </a:prstGeom>
        </p:spPr>
      </p:pic>
    </p:spTree>
    <p:extLst>
      <p:ext uri="{BB962C8B-B14F-4D97-AF65-F5344CB8AC3E}">
        <p14:creationId xmlns:p14="http://schemas.microsoft.com/office/powerpoint/2010/main" val="1450858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0" y="-61175"/>
            <a:ext cx="4099675" cy="6961239"/>
          </a:xfrm>
          <a:prstGeom prst="rect">
            <a:avLst/>
          </a:prstGeom>
          <a:solidFill>
            <a:srgbClr val="FCDD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ítulo 4"/>
          <p:cNvSpPr>
            <a:spLocks noGrp="1"/>
          </p:cNvSpPr>
          <p:nvPr>
            <p:ph type="title"/>
          </p:nvPr>
        </p:nvSpPr>
        <p:spPr>
          <a:xfrm>
            <a:off x="489398" y="547354"/>
            <a:ext cx="3219718" cy="1341650"/>
          </a:xfrm>
        </p:spPr>
        <p:txBody>
          <a:bodyPr>
            <a:normAutofit/>
          </a:bodyPr>
          <a:lstStyle/>
          <a:p>
            <a:pPr>
              <a:buClr>
                <a:srgbClr val="08AFAA"/>
              </a:buClr>
            </a:pPr>
            <a:r>
              <a:rPr lang="pt-BR" sz="3600" b="1" dirty="0">
                <a:solidFill>
                  <a:srgbClr val="08AFAA"/>
                </a:solidFill>
                <a:latin typeface="Arial Narrow" panose="020B0606020202030204" pitchFamily="34" charset="0"/>
              </a:rPr>
              <a:t>OBJETIVOS</a:t>
            </a:r>
          </a:p>
        </p:txBody>
      </p:sp>
      <p:sp>
        <p:nvSpPr>
          <p:cNvPr id="6" name="Espaço Reservado para Conteúdo 5"/>
          <p:cNvSpPr>
            <a:spLocks noGrp="1"/>
          </p:cNvSpPr>
          <p:nvPr>
            <p:ph idx="1"/>
          </p:nvPr>
        </p:nvSpPr>
        <p:spPr>
          <a:xfrm>
            <a:off x="4378817" y="457201"/>
            <a:ext cx="6124308" cy="5720880"/>
          </a:xfrm>
        </p:spPr>
        <p:txBody>
          <a:bodyPr>
            <a:normAutofit/>
          </a:bodyPr>
          <a:lstStyle/>
          <a:p>
            <a:pPr>
              <a:buClr>
                <a:srgbClr val="08AFAA"/>
              </a:buClr>
              <a:buFontTx/>
              <a:buChar char="»"/>
            </a:pPr>
            <a:endParaRPr lang="pt-BR" sz="2000" dirty="0">
              <a:latin typeface="Arial Narrow" panose="020B0606020202030204" pitchFamily="34" charset="0"/>
            </a:endParaRPr>
          </a:p>
        </p:txBody>
      </p:sp>
      <p:sp>
        <p:nvSpPr>
          <p:cNvPr id="7" name="Espaço Reservado para Texto 6"/>
          <p:cNvSpPr>
            <a:spLocks noGrp="1"/>
          </p:cNvSpPr>
          <p:nvPr>
            <p:ph type="body" sz="half" idx="2"/>
          </p:nvPr>
        </p:nvSpPr>
        <p:spPr>
          <a:xfrm>
            <a:off x="489398" y="2228046"/>
            <a:ext cx="3219718" cy="3950035"/>
          </a:xfrm>
        </p:spPr>
        <p:txBody>
          <a:bodyPr vert="horz" lIns="91440" tIns="45720" rIns="91440" bIns="45720" rtlCol="0" anchor="t">
            <a:normAutofit/>
          </a:bodyPr>
          <a:lstStyle/>
          <a:p>
            <a:pPr marL="285750" indent="-285750">
              <a:buClr>
                <a:srgbClr val="08AFAA"/>
              </a:buClr>
              <a:buFontTx/>
              <a:buChar char="»"/>
            </a:pPr>
            <a:r>
              <a:rPr lang="pt-BR" sz="2000" dirty="0">
                <a:solidFill>
                  <a:srgbClr val="FF0000"/>
                </a:solidFill>
              </a:rPr>
              <a:t>Apresente aqui os objetivos que você estipulou para seu projeto  de acordo com as atividades que realizou. Inicie seus objetivos sempre com um verbo no infinitivo. Veja alguns exemplos: identificar, descrever, compreender, refletir, formular, comparar, analisar, empregar etc.</a:t>
            </a:r>
            <a:endParaRPr lang="pt-BR" sz="1800" dirty="0">
              <a:solidFill>
                <a:srgbClr val="FF0000"/>
              </a:solidFill>
              <a:latin typeface="Arial Narrow" panose="020B0606020202030204" pitchFamily="34" charset="0"/>
            </a:endParaRPr>
          </a:p>
        </p:txBody>
      </p:sp>
      <p:sp>
        <p:nvSpPr>
          <p:cNvPr id="4" name="Retângulo 3"/>
          <p:cNvSpPr/>
          <p:nvPr/>
        </p:nvSpPr>
        <p:spPr>
          <a:xfrm>
            <a:off x="-162232" y="6607277"/>
            <a:ext cx="12668864" cy="36871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p:cNvPicPr>
            <a:picLocks noChangeAspect="1"/>
          </p:cNvPicPr>
          <p:nvPr/>
        </p:nvPicPr>
        <p:blipFill>
          <a:blip r:embed="rId2"/>
          <a:stretch>
            <a:fillRect/>
          </a:stretch>
        </p:blipFill>
        <p:spPr>
          <a:xfrm>
            <a:off x="10704097" y="5471614"/>
            <a:ext cx="1121147" cy="857847"/>
          </a:xfrm>
          <a:prstGeom prst="rect">
            <a:avLst/>
          </a:prstGeom>
        </p:spPr>
      </p:pic>
    </p:spTree>
    <p:extLst>
      <p:ext uri="{BB962C8B-B14F-4D97-AF65-F5344CB8AC3E}">
        <p14:creationId xmlns:p14="http://schemas.microsoft.com/office/powerpoint/2010/main" val="1222285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221502" y="-156560"/>
            <a:ext cx="12635005" cy="6763837"/>
          </a:xfrm>
          <a:prstGeom prst="rect">
            <a:avLst/>
          </a:prstGeom>
          <a:solidFill>
            <a:srgbClr val="FCDD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Título 11"/>
          <p:cNvSpPr>
            <a:spLocks noGrp="1"/>
          </p:cNvSpPr>
          <p:nvPr>
            <p:ph type="title"/>
          </p:nvPr>
        </p:nvSpPr>
        <p:spPr>
          <a:xfrm>
            <a:off x="839788" y="457200"/>
            <a:ext cx="10515600" cy="676141"/>
          </a:xfrm>
        </p:spPr>
        <p:txBody>
          <a:bodyPr>
            <a:normAutofit/>
          </a:bodyPr>
          <a:lstStyle/>
          <a:p>
            <a:r>
              <a:rPr lang="pt-BR" sz="3600" b="1" dirty="0">
                <a:solidFill>
                  <a:srgbClr val="08AFAA"/>
                </a:solidFill>
                <a:latin typeface="Arial Narrow"/>
              </a:rPr>
              <a:t>ESPECIFICAÇÃO TÉCNICA</a:t>
            </a:r>
          </a:p>
        </p:txBody>
      </p:sp>
      <p:sp>
        <p:nvSpPr>
          <p:cNvPr id="13" name="Espaço Reservado para Conteúdo 12"/>
          <p:cNvSpPr>
            <a:spLocks noGrp="1"/>
          </p:cNvSpPr>
          <p:nvPr>
            <p:ph idx="1"/>
          </p:nvPr>
        </p:nvSpPr>
        <p:spPr>
          <a:xfrm>
            <a:off x="839788" y="1571223"/>
            <a:ext cx="7259906" cy="4790940"/>
          </a:xfrm>
        </p:spPr>
        <p:txBody>
          <a:bodyPr>
            <a:normAutofit/>
          </a:bodyPr>
          <a:lstStyle/>
          <a:p>
            <a:pPr>
              <a:buClr>
                <a:srgbClr val="08AFAA"/>
              </a:buClr>
              <a:buFont typeface="Neo Sans Std" panose="020B0504030504040204" pitchFamily="34" charset="0"/>
              <a:buChar char="»"/>
            </a:pPr>
            <a:endParaRPr lang="pt-BR" sz="2000" dirty="0">
              <a:latin typeface="Arial Narrow" panose="020B0606020202030204" pitchFamily="34" charset="0"/>
            </a:endParaRPr>
          </a:p>
        </p:txBody>
      </p:sp>
      <p:sp>
        <p:nvSpPr>
          <p:cNvPr id="14" name="Espaço Reservado para Texto 13"/>
          <p:cNvSpPr>
            <a:spLocks noGrp="1"/>
          </p:cNvSpPr>
          <p:nvPr>
            <p:ph type="body" sz="half" idx="2"/>
          </p:nvPr>
        </p:nvSpPr>
        <p:spPr>
          <a:xfrm>
            <a:off x="8601970" y="1585261"/>
            <a:ext cx="2753418" cy="3340569"/>
          </a:xfrm>
        </p:spPr>
        <p:txBody>
          <a:bodyPr vert="horz" lIns="91440" tIns="45720" rIns="91440" bIns="45720" rtlCol="0" anchor="t">
            <a:normAutofit/>
          </a:bodyPr>
          <a:lstStyle/>
          <a:p>
            <a:pPr marL="285750" indent="-285750">
              <a:buClr>
                <a:srgbClr val="08AFAA"/>
              </a:buClr>
              <a:buFont typeface="Neo Sans Std" panose="020B0504030504040204" pitchFamily="34" charset="0"/>
              <a:buChar char="»"/>
            </a:pPr>
            <a:r>
              <a:rPr lang="pt-BR" dirty="0">
                <a:solidFill>
                  <a:srgbClr val="FF0000"/>
                </a:solidFill>
                <a:latin typeface="Arial Narrow"/>
              </a:rPr>
              <a:t>De maneira resumida,</a:t>
            </a:r>
            <a:r>
              <a:rPr lang="pt-BR" dirty="0">
                <a:solidFill>
                  <a:srgbClr val="FF0000"/>
                </a:solidFill>
                <a:latin typeface="Arial Narrow"/>
                <a:ea typeface="+mn-lt"/>
                <a:cs typeface="+mn-lt"/>
              </a:rPr>
              <a:t> d</a:t>
            </a:r>
            <a:r>
              <a:rPr lang="pt-BR" dirty="0">
                <a:solidFill>
                  <a:srgbClr val="FF0000"/>
                </a:solidFill>
                <a:ea typeface="+mn-lt"/>
                <a:cs typeface="+mn-lt"/>
              </a:rPr>
              <a:t>escrever em detalhes os campos da base de dados, os tipos de dados que serão trabalhados, quais os métodos de </a:t>
            </a:r>
            <a:r>
              <a:rPr lang="pt-BR" dirty="0" err="1">
                <a:solidFill>
                  <a:srgbClr val="FF0000"/>
                </a:solidFill>
                <a:ea typeface="+mn-lt"/>
                <a:cs typeface="+mn-lt"/>
              </a:rPr>
              <a:t>machine</a:t>
            </a:r>
            <a:r>
              <a:rPr lang="pt-BR" dirty="0">
                <a:solidFill>
                  <a:srgbClr val="FF0000"/>
                </a:solidFill>
                <a:ea typeface="+mn-lt"/>
                <a:cs typeface="+mn-lt"/>
              </a:rPr>
              <a:t> </a:t>
            </a:r>
            <a:r>
              <a:rPr lang="pt-BR" dirty="0" err="1">
                <a:solidFill>
                  <a:srgbClr val="FF0000"/>
                </a:solidFill>
                <a:ea typeface="+mn-lt"/>
                <a:cs typeface="+mn-lt"/>
              </a:rPr>
              <a:t>learning</a:t>
            </a:r>
            <a:r>
              <a:rPr lang="pt-BR" dirty="0">
                <a:solidFill>
                  <a:srgbClr val="FF0000"/>
                </a:solidFill>
                <a:ea typeface="+mn-lt"/>
                <a:cs typeface="+mn-lt"/>
              </a:rPr>
              <a:t> que serão utilizados, como a base de dados será dividida e as métricas de avaliação que serão utilizadas. </a:t>
            </a:r>
            <a:endParaRPr lang="pt-BR" dirty="0">
              <a:solidFill>
                <a:srgbClr val="FF0000"/>
              </a:solidFill>
              <a:latin typeface="Arial Narrow"/>
            </a:endParaRPr>
          </a:p>
        </p:txBody>
      </p:sp>
      <p:sp>
        <p:nvSpPr>
          <p:cNvPr id="6" name="Retângulo 5"/>
          <p:cNvSpPr/>
          <p:nvPr/>
        </p:nvSpPr>
        <p:spPr>
          <a:xfrm>
            <a:off x="-162232" y="6607277"/>
            <a:ext cx="12668864" cy="36871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p:cNvPicPr>
            <a:picLocks noChangeAspect="1"/>
          </p:cNvPicPr>
          <p:nvPr/>
        </p:nvPicPr>
        <p:blipFill>
          <a:blip r:embed="rId2"/>
          <a:stretch>
            <a:fillRect/>
          </a:stretch>
        </p:blipFill>
        <p:spPr>
          <a:xfrm>
            <a:off x="10704097" y="5471614"/>
            <a:ext cx="1121147" cy="857847"/>
          </a:xfrm>
          <a:prstGeom prst="rect">
            <a:avLst/>
          </a:prstGeom>
        </p:spPr>
      </p:pic>
    </p:spTree>
    <p:extLst>
      <p:ext uri="{BB962C8B-B14F-4D97-AF65-F5344CB8AC3E}">
        <p14:creationId xmlns:p14="http://schemas.microsoft.com/office/powerpoint/2010/main" val="2468084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221502" y="-170415"/>
            <a:ext cx="12635005" cy="6777692"/>
          </a:xfrm>
          <a:prstGeom prst="rect">
            <a:avLst/>
          </a:prstGeom>
          <a:solidFill>
            <a:srgbClr val="FCDD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Título 11"/>
          <p:cNvSpPr>
            <a:spLocks noGrp="1"/>
          </p:cNvSpPr>
          <p:nvPr>
            <p:ph type="title"/>
          </p:nvPr>
        </p:nvSpPr>
        <p:spPr>
          <a:xfrm>
            <a:off x="839788" y="457200"/>
            <a:ext cx="10515600" cy="676141"/>
          </a:xfrm>
        </p:spPr>
        <p:txBody>
          <a:bodyPr>
            <a:normAutofit/>
          </a:bodyPr>
          <a:lstStyle/>
          <a:p>
            <a:r>
              <a:rPr lang="pt-BR" sz="3600" b="1" dirty="0">
                <a:solidFill>
                  <a:srgbClr val="08AFAA"/>
                </a:solidFill>
                <a:latin typeface="Arial Narrow"/>
              </a:rPr>
              <a:t>PREPARAÇÃO DOS DADOS</a:t>
            </a:r>
            <a:endParaRPr lang="pt-BR" dirty="0"/>
          </a:p>
        </p:txBody>
      </p:sp>
      <p:sp>
        <p:nvSpPr>
          <p:cNvPr id="13" name="Espaço Reservado para Conteúdo 12"/>
          <p:cNvSpPr>
            <a:spLocks noGrp="1"/>
          </p:cNvSpPr>
          <p:nvPr>
            <p:ph idx="1"/>
          </p:nvPr>
        </p:nvSpPr>
        <p:spPr>
          <a:xfrm>
            <a:off x="839788" y="1571223"/>
            <a:ext cx="7259906" cy="4790940"/>
          </a:xfrm>
        </p:spPr>
        <p:txBody>
          <a:bodyPr>
            <a:normAutofit/>
          </a:bodyPr>
          <a:lstStyle/>
          <a:p>
            <a:pPr>
              <a:buClr>
                <a:srgbClr val="08AFAA"/>
              </a:buClr>
              <a:buFont typeface="Neo Sans Std" panose="020B0504030504040204" pitchFamily="34" charset="0"/>
              <a:buChar char="»"/>
            </a:pPr>
            <a:endParaRPr lang="pt-BR" sz="2000" dirty="0">
              <a:latin typeface="Arial Narrow" panose="020B0606020202030204" pitchFamily="34" charset="0"/>
            </a:endParaRPr>
          </a:p>
        </p:txBody>
      </p:sp>
      <p:sp>
        <p:nvSpPr>
          <p:cNvPr id="14" name="Espaço Reservado para Texto 13"/>
          <p:cNvSpPr>
            <a:spLocks noGrp="1"/>
          </p:cNvSpPr>
          <p:nvPr>
            <p:ph type="body" sz="half" idx="2"/>
          </p:nvPr>
        </p:nvSpPr>
        <p:spPr>
          <a:xfrm>
            <a:off x="8601970" y="1585261"/>
            <a:ext cx="2753418" cy="3340569"/>
          </a:xfrm>
        </p:spPr>
        <p:txBody>
          <a:bodyPr vert="horz" lIns="91440" tIns="45720" rIns="91440" bIns="45720" rtlCol="0" anchor="t">
            <a:normAutofit/>
          </a:bodyPr>
          <a:lstStyle/>
          <a:p>
            <a:pPr marL="285750" indent="-285750">
              <a:buClr>
                <a:srgbClr val="08AFAA"/>
              </a:buClr>
              <a:buFont typeface="Neo Sans Std" panose="020B0504030504040204" pitchFamily="34" charset="0"/>
              <a:buChar char="»"/>
            </a:pPr>
            <a:r>
              <a:rPr lang="pt-BR" dirty="0">
                <a:solidFill>
                  <a:srgbClr val="FF0000"/>
                </a:solidFill>
                <a:latin typeface="Arial Narrow"/>
              </a:rPr>
              <a:t>Descreva como foram </a:t>
            </a:r>
            <a:r>
              <a:rPr lang="pt-BR" dirty="0">
                <a:solidFill>
                  <a:srgbClr val="FF0000"/>
                </a:solidFill>
                <a:latin typeface="Calibri"/>
                <a:cs typeface="Calibri"/>
              </a:rPr>
              <a:t>aplicados</a:t>
            </a:r>
            <a:r>
              <a:rPr lang="pt-BR" dirty="0">
                <a:solidFill>
                  <a:srgbClr val="FF0000"/>
                </a:solidFill>
                <a:ea typeface="+mn-lt"/>
                <a:cs typeface="+mn-lt"/>
              </a:rPr>
              <a:t> os métodos de pré-processamento na base de dados utilizada, realizar a distribuição dos dados utilizando treino/teste e </a:t>
            </a:r>
            <a:r>
              <a:rPr lang="pt-BR" dirty="0" err="1">
                <a:solidFill>
                  <a:srgbClr val="FF0000"/>
                </a:solidFill>
                <a:ea typeface="+mn-lt"/>
                <a:cs typeface="+mn-lt"/>
              </a:rPr>
              <a:t>cross-validation</a:t>
            </a:r>
            <a:r>
              <a:rPr lang="pt-BR" dirty="0">
                <a:solidFill>
                  <a:srgbClr val="FF0000"/>
                </a:solidFill>
                <a:ea typeface="+mn-lt"/>
                <a:cs typeface="+mn-lt"/>
              </a:rPr>
              <a:t>, bem como testar e treinar em ao menos um método.</a:t>
            </a:r>
          </a:p>
        </p:txBody>
      </p:sp>
      <p:sp>
        <p:nvSpPr>
          <p:cNvPr id="6" name="Retângulo 5"/>
          <p:cNvSpPr/>
          <p:nvPr/>
        </p:nvSpPr>
        <p:spPr>
          <a:xfrm>
            <a:off x="-162232" y="6607277"/>
            <a:ext cx="12668864" cy="36871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p:cNvPicPr>
            <a:picLocks noChangeAspect="1"/>
          </p:cNvPicPr>
          <p:nvPr/>
        </p:nvPicPr>
        <p:blipFill>
          <a:blip r:embed="rId2"/>
          <a:stretch>
            <a:fillRect/>
          </a:stretch>
        </p:blipFill>
        <p:spPr>
          <a:xfrm>
            <a:off x="10704097" y="5471614"/>
            <a:ext cx="1121147" cy="857847"/>
          </a:xfrm>
          <a:prstGeom prst="rect">
            <a:avLst/>
          </a:prstGeom>
        </p:spPr>
      </p:pic>
    </p:spTree>
    <p:extLst>
      <p:ext uri="{BB962C8B-B14F-4D97-AF65-F5344CB8AC3E}">
        <p14:creationId xmlns:p14="http://schemas.microsoft.com/office/powerpoint/2010/main" val="1035527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221502" y="-170415"/>
            <a:ext cx="12635005" cy="6777692"/>
          </a:xfrm>
          <a:prstGeom prst="rect">
            <a:avLst/>
          </a:prstGeom>
          <a:solidFill>
            <a:srgbClr val="FCDD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Título 11"/>
          <p:cNvSpPr>
            <a:spLocks noGrp="1"/>
          </p:cNvSpPr>
          <p:nvPr>
            <p:ph type="title"/>
          </p:nvPr>
        </p:nvSpPr>
        <p:spPr>
          <a:xfrm>
            <a:off x="839788" y="457200"/>
            <a:ext cx="10515600" cy="676141"/>
          </a:xfrm>
        </p:spPr>
        <p:txBody>
          <a:bodyPr>
            <a:normAutofit/>
          </a:bodyPr>
          <a:lstStyle/>
          <a:p>
            <a:r>
              <a:rPr lang="pt-BR" sz="3600" b="1" dirty="0">
                <a:solidFill>
                  <a:srgbClr val="08AFAA"/>
                </a:solidFill>
                <a:latin typeface="Arial Narrow"/>
              </a:rPr>
              <a:t>MÉTODOS DE MACHINE LEARNING</a:t>
            </a:r>
            <a:endParaRPr lang="pt-BR" dirty="0"/>
          </a:p>
        </p:txBody>
      </p:sp>
      <p:sp>
        <p:nvSpPr>
          <p:cNvPr id="13" name="Espaço Reservado para Conteúdo 12"/>
          <p:cNvSpPr>
            <a:spLocks noGrp="1"/>
          </p:cNvSpPr>
          <p:nvPr>
            <p:ph idx="1"/>
          </p:nvPr>
        </p:nvSpPr>
        <p:spPr>
          <a:xfrm>
            <a:off x="839788" y="1571223"/>
            <a:ext cx="7259906" cy="4790940"/>
          </a:xfrm>
        </p:spPr>
        <p:txBody>
          <a:bodyPr>
            <a:normAutofit/>
          </a:bodyPr>
          <a:lstStyle/>
          <a:p>
            <a:pPr>
              <a:buClr>
                <a:srgbClr val="08AFAA"/>
              </a:buClr>
              <a:buFont typeface="Neo Sans Std" panose="020B0504030504040204" pitchFamily="34" charset="0"/>
              <a:buChar char="»"/>
            </a:pPr>
            <a:endParaRPr lang="pt-BR" sz="2000" dirty="0">
              <a:latin typeface="Arial Narrow" panose="020B0606020202030204" pitchFamily="34" charset="0"/>
            </a:endParaRPr>
          </a:p>
        </p:txBody>
      </p:sp>
      <p:sp>
        <p:nvSpPr>
          <p:cNvPr id="14" name="Espaço Reservado para Texto 13"/>
          <p:cNvSpPr>
            <a:spLocks noGrp="1"/>
          </p:cNvSpPr>
          <p:nvPr>
            <p:ph type="body" sz="half" idx="2"/>
          </p:nvPr>
        </p:nvSpPr>
        <p:spPr>
          <a:xfrm>
            <a:off x="8601970" y="1585261"/>
            <a:ext cx="2753418" cy="3340569"/>
          </a:xfrm>
        </p:spPr>
        <p:txBody>
          <a:bodyPr vert="horz" lIns="91440" tIns="45720" rIns="91440" bIns="45720" rtlCol="0" anchor="t">
            <a:normAutofit/>
          </a:bodyPr>
          <a:lstStyle/>
          <a:p>
            <a:pPr marL="285750" indent="-285750">
              <a:buClr>
                <a:srgbClr val="08AFAA"/>
              </a:buClr>
              <a:buFont typeface="Neo Sans Std" panose="020B0504030504040204" pitchFamily="34" charset="0"/>
              <a:buChar char="»"/>
            </a:pPr>
            <a:r>
              <a:rPr lang="pt-BR" dirty="0">
                <a:solidFill>
                  <a:srgbClr val="FF0000"/>
                </a:solidFill>
                <a:latin typeface="Arial Narrow"/>
              </a:rPr>
              <a:t>Descreva quais métodos de </a:t>
            </a:r>
            <a:r>
              <a:rPr lang="pt-BR" dirty="0" err="1">
                <a:solidFill>
                  <a:srgbClr val="FF0000"/>
                </a:solidFill>
                <a:latin typeface="Arial Narrow"/>
              </a:rPr>
              <a:t>machine</a:t>
            </a:r>
            <a:r>
              <a:rPr lang="pt-BR" dirty="0">
                <a:solidFill>
                  <a:srgbClr val="FF0000"/>
                </a:solidFill>
                <a:latin typeface="Arial Narrow"/>
              </a:rPr>
              <a:t> </a:t>
            </a:r>
            <a:r>
              <a:rPr lang="pt-BR" dirty="0" err="1">
                <a:solidFill>
                  <a:srgbClr val="FF0000"/>
                </a:solidFill>
                <a:latin typeface="Arial Narrow"/>
              </a:rPr>
              <a:t>learning</a:t>
            </a:r>
            <a:r>
              <a:rPr lang="pt-BR" dirty="0">
                <a:solidFill>
                  <a:srgbClr val="FF0000"/>
                </a:solidFill>
                <a:latin typeface="Arial Narrow"/>
              </a:rPr>
              <a:t> foram aplicados</a:t>
            </a:r>
            <a:endParaRPr lang="pt-BR" dirty="0">
              <a:solidFill>
                <a:srgbClr val="FF0000"/>
              </a:solidFill>
              <a:ea typeface="+mn-lt"/>
              <a:cs typeface="+mn-lt"/>
            </a:endParaRPr>
          </a:p>
        </p:txBody>
      </p:sp>
      <p:sp>
        <p:nvSpPr>
          <p:cNvPr id="6" name="Retângulo 5"/>
          <p:cNvSpPr/>
          <p:nvPr/>
        </p:nvSpPr>
        <p:spPr>
          <a:xfrm>
            <a:off x="-162232" y="6607277"/>
            <a:ext cx="12668864" cy="36871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p:cNvPicPr>
            <a:picLocks noChangeAspect="1"/>
          </p:cNvPicPr>
          <p:nvPr/>
        </p:nvPicPr>
        <p:blipFill>
          <a:blip r:embed="rId2"/>
          <a:stretch>
            <a:fillRect/>
          </a:stretch>
        </p:blipFill>
        <p:spPr>
          <a:xfrm>
            <a:off x="10704097" y="5471614"/>
            <a:ext cx="1121147" cy="857847"/>
          </a:xfrm>
          <a:prstGeom prst="rect">
            <a:avLst/>
          </a:prstGeom>
        </p:spPr>
      </p:pic>
    </p:spTree>
    <p:extLst>
      <p:ext uri="{BB962C8B-B14F-4D97-AF65-F5344CB8AC3E}">
        <p14:creationId xmlns:p14="http://schemas.microsoft.com/office/powerpoint/2010/main" val="3225355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ângulo 10"/>
          <p:cNvSpPr/>
          <p:nvPr/>
        </p:nvSpPr>
        <p:spPr>
          <a:xfrm>
            <a:off x="0" y="-61175"/>
            <a:ext cx="4099675" cy="6961239"/>
          </a:xfrm>
          <a:prstGeom prst="rect">
            <a:avLst/>
          </a:prstGeom>
          <a:solidFill>
            <a:srgbClr val="FCDD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ítulo 4"/>
          <p:cNvSpPr>
            <a:spLocks noGrp="1"/>
          </p:cNvSpPr>
          <p:nvPr>
            <p:ph type="title"/>
          </p:nvPr>
        </p:nvSpPr>
        <p:spPr>
          <a:xfrm>
            <a:off x="489398" y="547354"/>
            <a:ext cx="3219718" cy="1341650"/>
          </a:xfrm>
        </p:spPr>
        <p:txBody>
          <a:bodyPr>
            <a:normAutofit/>
          </a:bodyPr>
          <a:lstStyle/>
          <a:p>
            <a:pPr>
              <a:buClr>
                <a:srgbClr val="08AFAA"/>
              </a:buClr>
            </a:pPr>
            <a:r>
              <a:rPr lang="pt-BR" sz="3600" b="1" dirty="0">
                <a:solidFill>
                  <a:srgbClr val="08AFAA"/>
                </a:solidFill>
                <a:latin typeface="Arial Narrow" panose="020B0606020202030204" pitchFamily="34" charset="0"/>
              </a:rPr>
              <a:t>RESULTADOS E DISCUSSÃO</a:t>
            </a:r>
          </a:p>
        </p:txBody>
      </p:sp>
      <p:sp>
        <p:nvSpPr>
          <p:cNvPr id="6" name="Espaço Reservado para Conteúdo 5"/>
          <p:cNvSpPr>
            <a:spLocks noGrp="1"/>
          </p:cNvSpPr>
          <p:nvPr>
            <p:ph idx="1"/>
          </p:nvPr>
        </p:nvSpPr>
        <p:spPr>
          <a:xfrm>
            <a:off x="4378817" y="457201"/>
            <a:ext cx="6124308" cy="5720880"/>
          </a:xfrm>
        </p:spPr>
        <p:txBody>
          <a:bodyPr>
            <a:normAutofit/>
          </a:bodyPr>
          <a:lstStyle/>
          <a:p>
            <a:pPr>
              <a:buClr>
                <a:srgbClr val="08AFAA"/>
              </a:buClr>
              <a:buFontTx/>
              <a:buChar char="»"/>
            </a:pPr>
            <a:endParaRPr lang="pt-BR" sz="2000" dirty="0">
              <a:latin typeface="Arial Narrow" panose="020B0606020202030204" pitchFamily="34" charset="0"/>
            </a:endParaRPr>
          </a:p>
        </p:txBody>
      </p:sp>
      <p:sp>
        <p:nvSpPr>
          <p:cNvPr id="7" name="Espaço Reservado para Texto 6"/>
          <p:cNvSpPr>
            <a:spLocks noGrp="1"/>
          </p:cNvSpPr>
          <p:nvPr>
            <p:ph type="body" sz="half" idx="2"/>
          </p:nvPr>
        </p:nvSpPr>
        <p:spPr>
          <a:xfrm>
            <a:off x="489398" y="2228046"/>
            <a:ext cx="3219718" cy="3950035"/>
          </a:xfrm>
        </p:spPr>
        <p:txBody>
          <a:bodyPr vert="horz" lIns="91440" tIns="45720" rIns="91440" bIns="45720" rtlCol="0" anchor="t">
            <a:normAutofit/>
          </a:bodyPr>
          <a:lstStyle/>
          <a:p>
            <a:pPr marL="285750" indent="-285750">
              <a:buClr>
                <a:srgbClr val="08AFAA"/>
              </a:buClr>
              <a:buFont typeface="Arial"/>
              <a:buChar char="•"/>
            </a:pPr>
            <a:r>
              <a:rPr lang="pt-BR" sz="1800" dirty="0">
                <a:solidFill>
                  <a:srgbClr val="FF0000"/>
                </a:solidFill>
                <a:ea typeface="+mn-lt"/>
                <a:cs typeface="+mn-lt"/>
              </a:rPr>
              <a:t>Avaliar ao menos 3 métodos de </a:t>
            </a:r>
            <a:r>
              <a:rPr lang="pt-BR" sz="1800" dirty="0" err="1">
                <a:solidFill>
                  <a:srgbClr val="FF0000"/>
                </a:solidFill>
                <a:ea typeface="+mn-lt"/>
                <a:cs typeface="+mn-lt"/>
              </a:rPr>
              <a:t>machine</a:t>
            </a:r>
            <a:r>
              <a:rPr lang="pt-BR" sz="1800" dirty="0">
                <a:solidFill>
                  <a:srgbClr val="FF0000"/>
                </a:solidFill>
                <a:ea typeface="+mn-lt"/>
                <a:cs typeface="+mn-lt"/>
              </a:rPr>
              <a:t> </a:t>
            </a:r>
            <a:r>
              <a:rPr lang="pt-BR" sz="1800" dirty="0" err="1">
                <a:solidFill>
                  <a:srgbClr val="FF0000"/>
                </a:solidFill>
                <a:ea typeface="+mn-lt"/>
                <a:cs typeface="+mn-lt"/>
              </a:rPr>
              <a:t>learning</a:t>
            </a:r>
            <a:r>
              <a:rPr lang="pt-BR" sz="1800" dirty="0">
                <a:solidFill>
                  <a:srgbClr val="FF0000"/>
                </a:solidFill>
                <a:ea typeface="+mn-lt"/>
                <a:cs typeface="+mn-lt"/>
              </a:rPr>
              <a:t> e implementar o que obtiver o melhor resultado baseando-se na métrica escolhida.</a:t>
            </a:r>
            <a:endParaRPr lang="pt-BR" dirty="0">
              <a:solidFill>
                <a:srgbClr val="FF0000"/>
              </a:solidFill>
              <a:ea typeface="+mn-lt"/>
              <a:cs typeface="+mn-lt"/>
            </a:endParaRPr>
          </a:p>
        </p:txBody>
      </p:sp>
      <p:sp>
        <p:nvSpPr>
          <p:cNvPr id="4" name="Retângulo 3"/>
          <p:cNvSpPr/>
          <p:nvPr/>
        </p:nvSpPr>
        <p:spPr>
          <a:xfrm>
            <a:off x="-162232" y="6607277"/>
            <a:ext cx="12668864" cy="368710"/>
          </a:xfrm>
          <a:prstGeom prst="rect">
            <a:avLst/>
          </a:prstGeom>
          <a:solidFill>
            <a:srgbClr val="08A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p:cNvPicPr>
            <a:picLocks noChangeAspect="1"/>
          </p:cNvPicPr>
          <p:nvPr/>
        </p:nvPicPr>
        <p:blipFill>
          <a:blip r:embed="rId2"/>
          <a:stretch>
            <a:fillRect/>
          </a:stretch>
        </p:blipFill>
        <p:spPr>
          <a:xfrm>
            <a:off x="10704097" y="5471614"/>
            <a:ext cx="1121147" cy="857847"/>
          </a:xfrm>
          <a:prstGeom prst="rect">
            <a:avLst/>
          </a:prstGeom>
        </p:spPr>
      </p:pic>
    </p:spTree>
    <p:extLst>
      <p:ext uri="{BB962C8B-B14F-4D97-AF65-F5344CB8AC3E}">
        <p14:creationId xmlns:p14="http://schemas.microsoft.com/office/powerpoint/2010/main" val="239505189"/>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384AA5EED26CF4B8275710064AF227B" ma:contentTypeVersion="13" ma:contentTypeDescription="Create a new document." ma:contentTypeScope="" ma:versionID="a1a8a6a755350c6bf83667deb7951d76">
  <xsd:schema xmlns:xsd="http://www.w3.org/2001/XMLSchema" xmlns:xs="http://www.w3.org/2001/XMLSchema" xmlns:p="http://schemas.microsoft.com/office/2006/metadata/properties" xmlns:ns3="f83190a3-0fb8-4c78-a5e2-ed6aef2d9ad5" xmlns:ns4="0c9ed440-292a-4a8c-bf02-d1c489e7bf23" targetNamespace="http://schemas.microsoft.com/office/2006/metadata/properties" ma:root="true" ma:fieldsID="8176e687ae2b81c92f0487cdd692548c" ns3:_="" ns4:_="">
    <xsd:import namespace="f83190a3-0fb8-4c78-a5e2-ed6aef2d9ad5"/>
    <xsd:import namespace="0c9ed440-292a-4a8c-bf02-d1c489e7bf2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3190a3-0fb8-4c78-a5e2-ed6aef2d9ad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c9ed440-292a-4a8c-bf02-d1c489e7bf23"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9876B7-00BB-481E-87D1-4E95CDA60443}">
  <ds:schemaRefs>
    <ds:schemaRef ds:uri="http://schemas.microsoft.com/sharepoint/v3/contenttype/forms"/>
  </ds:schemaRefs>
</ds:datastoreItem>
</file>

<file path=customXml/itemProps2.xml><?xml version="1.0" encoding="utf-8"?>
<ds:datastoreItem xmlns:ds="http://schemas.openxmlformats.org/officeDocument/2006/customXml" ds:itemID="{1F22D2AB-B34D-42AB-B0A5-FB7267340D29}">
  <ds:schemaRefs>
    <ds:schemaRef ds:uri="http://purl.org/dc/terms/"/>
    <ds:schemaRef ds:uri="f83190a3-0fb8-4c78-a5e2-ed6aef2d9ad5"/>
    <ds:schemaRef ds:uri="http://purl.org/dc/elements/1.1/"/>
    <ds:schemaRef ds:uri="http://schemas.microsoft.com/office/2006/documentManagement/types"/>
    <ds:schemaRef ds:uri="http://schemas.microsoft.com/office/2006/metadata/properties"/>
    <ds:schemaRef ds:uri="http://schemas.microsoft.com/office/infopath/2007/PartnerControls"/>
    <ds:schemaRef ds:uri="0c9ed440-292a-4a8c-bf02-d1c489e7bf23"/>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177959C-1AE8-43E2-801C-60A743618E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3190a3-0fb8-4c78-a5e2-ed6aef2d9ad5"/>
    <ds:schemaRef ds:uri="0c9ed440-292a-4a8c-bf02-d1c489e7bf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173</TotalTime>
  <Words>337</Words>
  <Application>Microsoft Office PowerPoint</Application>
  <PresentationFormat>Widescreen</PresentationFormat>
  <Paragraphs>30</Paragraphs>
  <Slides>12</Slides>
  <Notes>0</Notes>
  <HiddenSlides>0</HiddenSlides>
  <MMClips>0</MMClips>
  <ScaleCrop>false</ScaleCrop>
  <HeadingPairs>
    <vt:vector size="4" baseType="variant">
      <vt:variant>
        <vt:lpstr>Tema</vt:lpstr>
      </vt:variant>
      <vt:variant>
        <vt:i4>1</vt:i4>
      </vt:variant>
      <vt:variant>
        <vt:lpstr>Títulos de slides</vt:lpstr>
      </vt:variant>
      <vt:variant>
        <vt:i4>12</vt:i4>
      </vt:variant>
    </vt:vector>
  </HeadingPairs>
  <TitlesOfParts>
    <vt:vector size="13" baseType="lpstr">
      <vt:lpstr>Tema do Office</vt:lpstr>
      <vt:lpstr>Apresentação do PowerPoint</vt:lpstr>
      <vt:lpstr>Apresentação do PowerPoint</vt:lpstr>
      <vt:lpstr>APRESENTAÇÃO</vt:lpstr>
      <vt:lpstr>DESCRIÇÃO DO TEMA</vt:lpstr>
      <vt:lpstr>OBJETIVOS</vt:lpstr>
      <vt:lpstr>ESPECIFICAÇÃO TÉCNICA</vt:lpstr>
      <vt:lpstr>PREPARAÇÃO DOS DADOS</vt:lpstr>
      <vt:lpstr>MÉTODOS DE MACHINE LEARNING</vt:lpstr>
      <vt:lpstr>RESULTADOS E DISCUSSÃO</vt:lpstr>
      <vt:lpstr>CONSIDERAÇÕES FINAIS</vt:lpstr>
      <vt:lpstr>REFERÊNCIAS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NOME DO TUTOR</dc:title>
  <dc:creator>Gabriela Souza</dc:creator>
  <cp:lastModifiedBy>Taíse Ceolin</cp:lastModifiedBy>
  <cp:revision>59</cp:revision>
  <dcterms:created xsi:type="dcterms:W3CDTF">2020-03-30T12:49:31Z</dcterms:created>
  <dcterms:modified xsi:type="dcterms:W3CDTF">2022-03-04T14:00:28Z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0x010100B384AA5EED26CF4B8275710064AF227B</vt:lpwstr>
  </property>
</Properties>
</file>