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2"/>
  </p:notesMasterIdLst>
  <p:handoutMasterIdLst>
    <p:handoutMasterId r:id="rId13"/>
  </p:handoutMasterIdLst>
  <p:sldIdLst>
    <p:sldId id="302" r:id="rId3"/>
    <p:sldId id="284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 varScale="1">
        <p:scale>
          <a:sx n="72" d="100"/>
          <a:sy n="72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B0D5-F732-4021-9B8F-C728F30C95CA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FFDC-BA13-46EC-8142-878AD0D43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78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6D28F-2137-4748-BC0B-F58D2F8FE999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09F14-0C04-4F21-87F2-AF91AC82D6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36542-440A-457C-94FC-D058925C348E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4DF35-F53C-471D-A272-0343A89827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096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DCC5-FF9D-41C6-B3A9-8C4DD13E7550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9B49E-D1B7-4DC6-BBCB-278BC95C5F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49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260D5-F1D2-4DCC-BE52-F2782EF25929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D1A5-883E-4F26-9BAF-6F5AD64C4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67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C51F-A258-45BB-8471-E3BF50CF0AC4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43DC3-44F7-4CD7-80B8-C7FA842840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89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C736-F73C-4FE1-BCC9-274050E68AFE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2D66-5F01-4284-AC1A-BA649E9757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76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D196-A2FD-4DD2-B365-10F500A3FCC1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5B7D-92DB-4E99-A317-F275B2128F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08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C83D-0821-4600-9E66-DB5D1E0D0D50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ECC2F-1864-4231-ABDD-0ACA987D7F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93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1FD4-4B03-4A4F-8807-27A3EC2D75FA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7BB-9A28-4534-A019-0D2EA39982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1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7368E-0A3E-43A2-AFF0-CB3CDB39390C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34D7-EAFE-45D8-9BB1-A18ADF73A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5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- 2016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62428CC-8ADE-4A9A-9696-80020B87B3D3}" type="datetimeFigureOut">
              <a:rPr lang="pt-BR"/>
              <a:pPr>
                <a:defRPr/>
              </a:pPr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EF1858-D3A4-4208-AEBC-8B541AB5AE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Jogo Educativo Utilizando HTML5, CSS3 e JavaScript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2016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Maximillian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Correia Gomes de Oliveira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Paulo Renato Moreira Paschoal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 Geral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Jogo educativo para Computadores e Dispositivos Móveis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Objetivos Específicos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060848"/>
            <a:ext cx="8001000" cy="4032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Criar personagens carismáticos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 desafios inteligentes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Ferramenta de amplo teor pedagógico para várias matérias do ensino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 desafios empolgantes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Justificativa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916832"/>
            <a:ext cx="7962900" cy="41764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Conhecimento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Recompensas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Internet para vários dispositivos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Inovações Tecnológicas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784"/>
            <a:ext cx="7962900" cy="45365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Mercado de Jogo eletrônico no Brasil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err="1">
                <a:latin typeface="Arial" pitchFamily="34" charset="0"/>
                <a:cs typeface="Arial" pitchFamily="34" charset="0"/>
              </a:rPr>
              <a:t>Nitendo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WII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err="1">
                <a:latin typeface="Arial" pitchFamily="34" charset="0"/>
                <a:cs typeface="Arial" pitchFamily="34" charset="0"/>
              </a:rPr>
              <a:t>Assassin´s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Creed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Guardiões da Floresta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err="1">
                <a:latin typeface="Arial" pitchFamily="34" charset="0"/>
                <a:cs typeface="Arial" pitchFamily="34" charset="0"/>
              </a:rPr>
              <a:t>Triade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World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kern="0" dirty="0" err="1">
                <a:latin typeface="Arial" pitchFamily="34" charset="0"/>
                <a:cs typeface="Arial" pitchFamily="34" charset="0"/>
              </a:rPr>
              <a:t>Warcraft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 err="1">
                <a:latin typeface="Arial" pitchFamily="34" charset="0"/>
                <a:cs typeface="Arial" pitchFamily="34" charset="0"/>
              </a:rPr>
              <a:t>Schawartz</a:t>
            </a:r>
            <a:r>
              <a:rPr lang="pt-BR" sz="1800" kern="0" dirty="0">
                <a:latin typeface="Arial" pitchFamily="34" charset="0"/>
                <a:cs typeface="Arial" pitchFamily="34" charset="0"/>
              </a:rPr>
              <a:t> (2013), principais preconceitos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O Jogo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kern="0" dirty="0">
                <a:latin typeface="Arial" pitchFamily="34" charset="0"/>
                <a:cs typeface="Arial" pitchFamily="34" charset="0"/>
              </a:rPr>
              <a:t>Fases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16442" y="116632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784"/>
            <a:ext cx="7962900" cy="4896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Jogo eletrônico na Educação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GitHub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Visual Studio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Photo</a:t>
            </a:r>
            <a:r>
              <a:rPr lang="pt-BR" kern="0" dirty="0">
                <a:latin typeface="Arial" pitchFamily="34" charset="0"/>
                <a:cs typeface="Arial" pitchFamily="34" charset="0"/>
              </a:rPr>
              <a:t> Shop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Adobe </a:t>
            </a:r>
            <a:r>
              <a:rPr lang="pt-BR" kern="0" dirty="0" err="1">
                <a:latin typeface="Arial" pitchFamily="34" charset="0"/>
                <a:cs typeface="Arial" pitchFamily="34" charset="0"/>
              </a:rPr>
              <a:t>Ilustrator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HTML5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Java Script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CSS3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72816"/>
            <a:ext cx="7962900" cy="44644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Contexto da pesquisa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Participantes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Entrevistas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Questionários on-line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Cronograma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0135"/>
              </p:ext>
            </p:extLst>
          </p:nvPr>
        </p:nvGraphicFramePr>
        <p:xfrm>
          <a:off x="683566" y="1264609"/>
          <a:ext cx="8352929" cy="5284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426">
                  <a:extLst>
                    <a:ext uri="{9D8B030D-6E8A-4147-A177-3AD203B41FA5}">
                      <a16:colId xmlns:a16="http://schemas.microsoft.com/office/drawing/2014/main" val="381234529"/>
                    </a:ext>
                  </a:extLst>
                </a:gridCol>
                <a:gridCol w="447927">
                  <a:extLst>
                    <a:ext uri="{9D8B030D-6E8A-4147-A177-3AD203B41FA5}">
                      <a16:colId xmlns:a16="http://schemas.microsoft.com/office/drawing/2014/main" val="678605157"/>
                    </a:ext>
                  </a:extLst>
                </a:gridCol>
                <a:gridCol w="363966">
                  <a:extLst>
                    <a:ext uri="{9D8B030D-6E8A-4147-A177-3AD203B41FA5}">
                      <a16:colId xmlns:a16="http://schemas.microsoft.com/office/drawing/2014/main" val="109986822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2500041074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410242676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71409365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17197220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1986092557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3364947660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25271345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2573128910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3811180913"/>
                    </a:ext>
                  </a:extLst>
                </a:gridCol>
                <a:gridCol w="372461">
                  <a:extLst>
                    <a:ext uri="{9D8B030D-6E8A-4147-A177-3AD203B41FA5}">
                      <a16:colId xmlns:a16="http://schemas.microsoft.com/office/drawing/2014/main" val="80315783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Atividades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Jan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Fev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Mar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Abr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Mai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Jun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Jul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Ago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Set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Out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Nov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Dez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712177357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Escolha do tema do trabalho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40767978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Procura por material bibliográfico 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595612696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Escrever a Introdução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264668793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Escrever sobre a Justificativa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0950386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Escrever sobre os Objetivos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861451137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2645134569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Primeira entrega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2365884859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Criação do quadro Teórico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237216421"/>
                  </a:ext>
                </a:extLst>
              </a:tr>
              <a:tr h="13824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Segunda entrega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3512246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Criação do quadro Metodológico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506069099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Terceira Entrega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26249183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Continuação do quadro Metodológico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824668737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Escolha do tipo de pesquisa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80497824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Entrega do Projeto para a Banca avaliativa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889994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Apresentação do projeto para a banca avaliadora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5524036"/>
                  </a:ext>
                </a:extLst>
              </a:tr>
              <a:tr h="344553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Reunião para definição dos personagens e cenários do protótipo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0293218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Começo da implementação do protótipo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3169786839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Preparação do protótipo para a banca avaliadora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125652050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Finalização do protótipo para apresentação na banca final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##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 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 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2" marR="50382" marT="0" marB="0" anchor="ctr"/>
                </a:tc>
                <a:extLst>
                  <a:ext uri="{0D108BD9-81ED-4DB2-BD59-A6C34878D82A}">
                    <a16:rowId xmlns:a16="http://schemas.microsoft.com/office/drawing/2014/main" val="259545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Referências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Naum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naum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naum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255</Words>
  <Application>Microsoft Office PowerPoint</Application>
  <PresentationFormat>Apresentação na tela (4:3)</PresentationFormat>
  <Paragraphs>314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Metodologia</vt:lpstr>
      <vt:lpstr>Cronograma</vt:lpstr>
      <vt:lpstr>Referências</vt:lpstr>
    </vt:vector>
  </TitlesOfParts>
  <Company>Infotech Informática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Paulo Paschoal</cp:lastModifiedBy>
  <cp:revision>49</cp:revision>
  <dcterms:created xsi:type="dcterms:W3CDTF">2002-05-11T17:07:14Z</dcterms:created>
  <dcterms:modified xsi:type="dcterms:W3CDTF">2016-05-10T00:10:27Z</dcterms:modified>
</cp:coreProperties>
</file>