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3"/>
  </p:notesMasterIdLst>
  <p:handoutMasterIdLst>
    <p:handoutMasterId r:id="rId14"/>
  </p:handoutMasterIdLst>
  <p:sldIdLst>
    <p:sldId id="302" r:id="rId3"/>
    <p:sldId id="305" r:id="rId4"/>
    <p:sldId id="284" r:id="rId5"/>
    <p:sldId id="303" r:id="rId6"/>
    <p:sldId id="304" r:id="rId7"/>
    <p:sldId id="306" r:id="rId8"/>
    <p:sldId id="307" r:id="rId9"/>
    <p:sldId id="310" r:id="rId10"/>
    <p:sldId id="308" r:id="rId11"/>
    <p:sldId id="309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488" autoAdjust="0"/>
    <p:restoredTop sz="90929"/>
  </p:normalViewPr>
  <p:slideViewPr>
    <p:cSldViewPr>
      <p:cViewPr varScale="1">
        <p:scale>
          <a:sx n="72" d="100"/>
          <a:sy n="72" d="100"/>
        </p:scale>
        <p:origin x="17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00E3313-5F5D-4428-9A3C-10AA83E50494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2011B75-3519-484F-8E83-B024A4168C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48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4A9C240-6532-4546-9C5C-E5FB440A2297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D66FEC6-0AC2-444E-A69E-044D5700E9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1AF087-44D2-4A79-A4CD-FFA74FDE2C03}" type="slidenum">
              <a:rPr lang="pt-BR" altLang="pt-BR" smtClean="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17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6579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09767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06511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09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11615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9831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25733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07866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EB0D5-F732-4021-9B8F-C728F30C95CA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FFDC-BA13-46EC-8142-878AD0D433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378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6D28F-2137-4748-BC0B-F58D2F8FE999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09F14-0C04-4F21-87F2-AF91AC82D6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26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66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36542-440A-457C-94FC-D058925C348E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4DF35-F53C-471D-A272-0343A89827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096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1DCC5-FF9D-41C6-B3A9-8C4DD13E7550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9B49E-D1B7-4DC6-BBCB-278BC95C5F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949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260D5-F1D2-4DCC-BE52-F2782EF25929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AD1A5-883E-4F26-9BAF-6F5AD64C4B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167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EC51F-A258-45BB-8471-E3BF50CF0AC4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43DC3-44F7-4CD7-80B8-C7FA842840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889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5C736-F73C-4FE1-BCC9-274050E68AFE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02D66-5F01-4284-AC1A-BA649E9757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076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6D196-A2FD-4DD2-B365-10F500A3FCC1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B5B7D-92DB-4E99-A317-F275B2128F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4081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C83D-0821-4600-9E66-DB5D1E0D0D50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ECC2F-1864-4231-ABDD-0ACA987D7F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8934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11FD4-4B03-4A4F-8807-27A3EC2D75FA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687BB-9A28-4534-A019-0D2EA39982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818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7368E-0A3E-43A2-AFF0-CB3CDB39390C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C34D7-EAFE-45D8-9BB1-A18ADF73AB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55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9589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4173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031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6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056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6549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8707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683794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>
                <a:solidFill>
                  <a:schemeClr val="bg1"/>
                </a:solidFill>
                <a:latin typeface="Verdana" pitchFamily="34" charset="0"/>
              </a:rPr>
              <a:t>TCC - Sistemas de Informação - 2016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62428CC-8ADE-4A9A-9696-80020B87B3D3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5EF1858-D3A4-4208-AEBC-8B541AB5AE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pt-br/library/52f3sw5c(v=vs.90).aspx" TargetMode="External"/><Relationship Id="rId2" Type="http://schemas.openxmlformats.org/officeDocument/2006/relationships/hyperlink" Target="http://educacao.uol.com.br/noticias/2012/08/24/jogos-eletronicos-podem-auxiliar-nos-estudos-mas-nao-devem-ser-muito-didatico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chtudo.com.br/tudo-sobre/adobe-illustrator.html,%202012.%20Acesso%20em%2022/02/20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 bwMode="auto">
          <a:xfrm>
            <a:off x="747713" y="2924175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Jogo Educativo Utilizando HTML5, CSS3 e JavaScript</a:t>
            </a:r>
            <a:b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</a:br>
            <a:endParaRPr lang="pt-BR" sz="3600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2016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Maximillian</a:t>
            </a:r>
            <a:r>
              <a:rPr lang="pt-BR" altLang="pt-BR" kern="0" dirty="0">
                <a:solidFill>
                  <a:srgbClr val="000000"/>
                </a:solidFill>
                <a:latin typeface="Arial" charset="0"/>
                <a:cs typeface="Arial" charset="0"/>
              </a:rPr>
              <a:t> Correia Gomes de Oliveira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kern="0" dirty="0">
                <a:solidFill>
                  <a:srgbClr val="000000"/>
                </a:solidFill>
                <a:latin typeface="Arial" charset="0"/>
                <a:cs typeface="Arial" charset="0"/>
              </a:rPr>
              <a:t>Paulo Renato Moreira Paschoal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Referências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268760"/>
            <a:ext cx="7962900" cy="51845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dirty="0"/>
              <a:t>SMOSINSKI. </a:t>
            </a:r>
            <a:r>
              <a:rPr lang="pt-BR" sz="1800" b="1" dirty="0"/>
              <a:t>Jogos eletrônicos pode auxiliar nos estudos, mas não devem ser muitos didáticos</a:t>
            </a:r>
            <a:r>
              <a:rPr lang="pt-BR" sz="1800" dirty="0"/>
              <a:t>. Disponível em: </a:t>
            </a:r>
            <a:r>
              <a:rPr lang="pt-BR" sz="1800" dirty="0">
                <a:hlinkClick r:id="rId2"/>
              </a:rPr>
              <a:t>http://educacao.uol.com.br/noticias/2012/08/24/jogos-eletronicos-podem-auxiliar-nos-estudos-mas-nao-devem-ser-muito-didaticos.htm</a:t>
            </a:r>
            <a:r>
              <a:rPr lang="pt-BR" sz="1800" dirty="0"/>
              <a:t> . UOL, São Paulo, 2012. Acesso em 23/03/2016.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dirty="0"/>
              <a:t>BONATTI. Desenvolvimento de Jogos em HTML5</a:t>
            </a:r>
            <a:r>
              <a:rPr lang="pt-BR" sz="1800" b="1" dirty="0"/>
              <a:t>. De quais programas eu preciso para desenvolver um jogo em HTML5? </a:t>
            </a:r>
            <a:r>
              <a:rPr lang="pt-BR" sz="1800" dirty="0"/>
              <a:t>Rio de Janeiro, P.03, 2014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dirty="0"/>
              <a:t>MICROSOFT, </a:t>
            </a:r>
            <a:r>
              <a:rPr lang="pt-BR" sz="1800" b="1" dirty="0"/>
              <a:t>Visual Studio. </a:t>
            </a:r>
            <a:r>
              <a:rPr lang="pt-BR" sz="1800" dirty="0"/>
              <a:t>Disponível em: </a:t>
            </a:r>
            <a:r>
              <a:rPr lang="pt-BR" sz="1800" dirty="0">
                <a:hlinkClick r:id="rId3"/>
              </a:rPr>
              <a:t>https://msdn.microsoft.com/pt-br/library/52f3sw5c(v=vs.90).aspx</a:t>
            </a:r>
            <a:r>
              <a:rPr lang="pt-BR" sz="1800" dirty="0"/>
              <a:t>. Acesso em: 20/03/2016.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dirty="0"/>
              <a:t>TECHTUDO, </a:t>
            </a:r>
            <a:r>
              <a:rPr lang="pt-BR" sz="1800" b="1" dirty="0"/>
              <a:t>Adobe </a:t>
            </a:r>
            <a:r>
              <a:rPr lang="pt-BR" sz="1800" b="1" dirty="0" err="1"/>
              <a:t>Ilustrator</a:t>
            </a:r>
            <a:r>
              <a:rPr lang="pt-BR" sz="1800" b="1" dirty="0"/>
              <a:t> CC traz ferramentas poderosas e recursos funcionais. </a:t>
            </a:r>
            <a:r>
              <a:rPr lang="pt-BR" sz="1800" dirty="0"/>
              <a:t>Disponível em: </a:t>
            </a:r>
            <a:r>
              <a:rPr lang="pt-BR" sz="1800" dirty="0">
                <a:hlinkClick r:id="rId4"/>
              </a:rPr>
              <a:t>http://www.techtudo.com.br/tudo-sobre/adobe-illustrator.html, 2012. Acesso em 22/02/2016</a:t>
            </a:r>
            <a:r>
              <a:rPr lang="pt-BR" sz="1800" dirty="0"/>
              <a:t>.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1600" dirty="0"/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Introdução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84784"/>
            <a:ext cx="7962900" cy="45365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Mercado de Jogo eletrônico no Brasil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Exemplos de Jogos </a:t>
            </a: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kern="0" dirty="0" err="1">
                <a:latin typeface="Arial" pitchFamily="34" charset="0"/>
                <a:cs typeface="Arial" pitchFamily="34" charset="0"/>
              </a:rPr>
              <a:t>Nitendo</a:t>
            </a:r>
            <a:r>
              <a:rPr lang="pt-BR" kern="0" dirty="0">
                <a:latin typeface="Arial" pitchFamily="34" charset="0"/>
                <a:cs typeface="Arial" pitchFamily="34" charset="0"/>
              </a:rPr>
              <a:t> WII, </a:t>
            </a:r>
            <a:r>
              <a:rPr lang="pt-BR" kern="0" dirty="0" err="1">
                <a:latin typeface="Arial" pitchFamily="34" charset="0"/>
                <a:cs typeface="Arial" pitchFamily="34" charset="0"/>
              </a:rPr>
              <a:t>Assassin´s</a:t>
            </a:r>
            <a:r>
              <a:rPr lang="pt-BR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kern="0" dirty="0" err="1">
                <a:latin typeface="Arial" pitchFamily="34" charset="0"/>
                <a:cs typeface="Arial" pitchFamily="34" charset="0"/>
              </a:rPr>
              <a:t>Creed</a:t>
            </a:r>
            <a:r>
              <a:rPr lang="pt-BR" kern="0" dirty="0">
                <a:latin typeface="Arial" pitchFamily="34" charset="0"/>
                <a:cs typeface="Arial" pitchFamily="34" charset="0"/>
              </a:rPr>
              <a:t>, Guardiões da </a:t>
            </a:r>
            <a:r>
              <a:rPr lang="pt-BR" kern="0" dirty="0" err="1">
                <a:latin typeface="Arial" pitchFamily="34" charset="0"/>
                <a:cs typeface="Arial" pitchFamily="34" charset="0"/>
              </a:rPr>
              <a:t>Floresta,Triade</a:t>
            </a:r>
            <a:r>
              <a:rPr lang="pt-BR" kern="0" dirty="0">
                <a:latin typeface="Arial" pitchFamily="34" charset="0"/>
                <a:cs typeface="Arial" pitchFamily="34" charset="0"/>
              </a:rPr>
              <a:t> e World </a:t>
            </a:r>
            <a:r>
              <a:rPr lang="pt-BR" kern="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kern="0" dirty="0" err="1">
                <a:latin typeface="Arial" pitchFamily="34" charset="0"/>
                <a:cs typeface="Arial" pitchFamily="34" charset="0"/>
              </a:rPr>
              <a:t>Warcraft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Principais preconceitos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O Jogo 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Fases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Objetivo Geral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2420938"/>
            <a:ext cx="7962900" cy="2508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Jogo educativo para Computadores e Dispositivos Móveis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Objetivos Específicos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2060848"/>
            <a:ext cx="8001000" cy="4032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Criar personagens carismáticos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Desenvolver desafios inteligentes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Ferramenta de amplo teor pedagógico 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Desenvolver desafios empolgantes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Justificativa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916832"/>
            <a:ext cx="7962900" cy="41764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Conhecimento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Recompensas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Internet para vários dispositivos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Inovações Tecnológicas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16442" y="116632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Quadro Teórico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84784"/>
            <a:ext cx="7962900" cy="48965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Jogo eletrônico na Educação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000" dirty="0"/>
              <a:t>Os jogos eletrônicos, devem evitar o tom muito didático, pois isso pode afastar o interesse dos alunos (SMOSINSKI, 2012).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000" dirty="0"/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Ferramentas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GitHub, Visual Studio, </a:t>
            </a:r>
            <a:r>
              <a:rPr lang="pt-BR" sz="2000" kern="0" dirty="0" err="1">
                <a:latin typeface="Arial" pitchFamily="34" charset="0"/>
                <a:cs typeface="Arial" pitchFamily="34" charset="0"/>
              </a:rPr>
              <a:t>Photo</a:t>
            </a:r>
            <a:r>
              <a:rPr lang="pt-BR" sz="2000" kern="0" dirty="0">
                <a:latin typeface="Arial" pitchFamily="34" charset="0"/>
                <a:cs typeface="Arial" pitchFamily="34" charset="0"/>
              </a:rPr>
              <a:t> Shop, Adobe </a:t>
            </a:r>
            <a:r>
              <a:rPr lang="pt-BR" sz="2000" kern="0" dirty="0" err="1">
                <a:latin typeface="Arial" pitchFamily="34" charset="0"/>
                <a:cs typeface="Arial" pitchFamily="34" charset="0"/>
              </a:rPr>
              <a:t>Ilustrator</a:t>
            </a:r>
            <a:r>
              <a:rPr lang="pt-BR" sz="2000" kern="0" dirty="0">
                <a:latin typeface="Arial" pitchFamily="34" charset="0"/>
                <a:cs typeface="Arial" pitchFamily="34" charset="0"/>
              </a:rPr>
              <a:t>, HTML5, Java Script, CSS3, </a:t>
            </a:r>
            <a:r>
              <a:rPr lang="pt-BR" sz="2000" kern="0" dirty="0" err="1">
                <a:latin typeface="Arial" pitchFamily="34" charset="0"/>
                <a:cs typeface="Arial" pitchFamily="34" charset="0"/>
              </a:rPr>
              <a:t>Hammer</a:t>
            </a:r>
            <a:endParaRPr lang="pt-B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Metodologia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1268760"/>
            <a:ext cx="8164510" cy="51845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b="1" kern="0" dirty="0">
                <a:latin typeface="Arial" pitchFamily="34" charset="0"/>
                <a:cs typeface="Arial" pitchFamily="34" charset="0"/>
              </a:rPr>
              <a:t>Tipo de Pesquisa</a:t>
            </a: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   </a:t>
            </a:r>
            <a:r>
              <a:rPr lang="pt-BR" kern="0" dirty="0">
                <a:latin typeface="Arial" pitchFamily="34" charset="0"/>
                <a:cs typeface="Arial" pitchFamily="34" charset="0"/>
              </a:rPr>
              <a:t>Pesquisa Aplicada.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b="1" kern="0" dirty="0">
                <a:latin typeface="Arial" pitchFamily="34" charset="0"/>
                <a:cs typeface="Arial" pitchFamily="34" charset="0"/>
              </a:rPr>
              <a:t>Contexto da pesquisa</a:t>
            </a: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Ferramenta que auxilia a aprendizagem dos alunos.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b="1" kern="0" dirty="0">
                <a:latin typeface="Arial" pitchFamily="34" charset="0"/>
                <a:cs typeface="Arial" pitchFamily="34" charset="0"/>
              </a:rPr>
              <a:t>Participantes</a:t>
            </a: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kern="0" dirty="0">
                <a:latin typeface="Arial" pitchFamily="34" charset="0"/>
                <a:cs typeface="Arial" pitchFamily="34" charset="0"/>
              </a:rPr>
              <a:t>Orientador, alunos, desenvolvedores e a população.</a:t>
            </a:r>
          </a:p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pt-BR" b="1" kern="0" dirty="0">
                <a:latin typeface="Arial" pitchFamily="34" charset="0"/>
                <a:cs typeface="Arial" pitchFamily="34" charset="0"/>
              </a:rPr>
              <a:t>Instrumentos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Entrevistas e questionário on-line.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19872" y="152400"/>
            <a:ext cx="5419328" cy="914400"/>
          </a:xfrm>
        </p:spPr>
        <p:txBody>
          <a:bodyPr/>
          <a:lstStyle/>
          <a:p>
            <a:pPr algn="ctr"/>
            <a:r>
              <a:rPr lang="pt-BR" sz="4400" b="0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54596" y="1628800"/>
            <a:ext cx="7962900" cy="38884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b="1" kern="0" dirty="0">
                <a:latin typeface="Arial" pitchFamily="34" charset="0"/>
                <a:cs typeface="Arial" pitchFamily="34" charset="0"/>
              </a:rPr>
              <a:t>Procedimentos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Entrevistas, questionário, enredo, enredo pedagógico, criação dos personagens, Digitalização, Criação dos </a:t>
            </a:r>
            <a:r>
              <a:rPr lang="pt-BR" kern="0" dirty="0" err="1">
                <a:latin typeface="Arial" pitchFamily="34" charset="0"/>
                <a:cs typeface="Arial" pitchFamily="34" charset="0"/>
              </a:rPr>
              <a:t>Sprites</a:t>
            </a:r>
            <a:r>
              <a:rPr lang="pt-BR" kern="0" dirty="0">
                <a:latin typeface="Arial" pitchFamily="34" charset="0"/>
                <a:cs typeface="Arial" pitchFamily="34" charset="0"/>
              </a:rPr>
              <a:t>, Codificação, Revisão e Apresentação.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Cronograma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2420938"/>
            <a:ext cx="7962900" cy="2508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43047"/>
              </p:ext>
            </p:extLst>
          </p:nvPr>
        </p:nvGraphicFramePr>
        <p:xfrm>
          <a:off x="765889" y="1628800"/>
          <a:ext cx="8090439" cy="3951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2410">
                  <a:extLst>
                    <a:ext uri="{9D8B030D-6E8A-4147-A177-3AD203B41FA5}">
                      <a16:colId xmlns:a16="http://schemas.microsoft.com/office/drawing/2014/main" val="381234529"/>
                    </a:ext>
                  </a:extLst>
                </a:gridCol>
                <a:gridCol w="346827">
                  <a:extLst>
                    <a:ext uri="{9D8B030D-6E8A-4147-A177-3AD203B41FA5}">
                      <a16:colId xmlns:a16="http://schemas.microsoft.com/office/drawing/2014/main" val="678605157"/>
                    </a:ext>
                  </a:extLst>
                </a:gridCol>
                <a:gridCol w="351589">
                  <a:extLst>
                    <a:ext uri="{9D8B030D-6E8A-4147-A177-3AD203B41FA5}">
                      <a16:colId xmlns:a16="http://schemas.microsoft.com/office/drawing/2014/main" val="1099868223"/>
                    </a:ext>
                  </a:extLst>
                </a:gridCol>
                <a:gridCol w="367464">
                  <a:extLst>
                    <a:ext uri="{9D8B030D-6E8A-4147-A177-3AD203B41FA5}">
                      <a16:colId xmlns:a16="http://schemas.microsoft.com/office/drawing/2014/main" val="2500041074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4102426763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71409365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171972203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1986092557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3364947660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252713453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2573128910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3811180913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8031578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Atividades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Jan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 err="1">
                          <a:effectLst/>
                        </a:rPr>
                        <a:t>Fev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Mar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 err="1">
                          <a:effectLst/>
                        </a:rPr>
                        <a:t>Abr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Mai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 err="1">
                          <a:effectLst/>
                        </a:rPr>
                        <a:t>Jun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 err="1">
                          <a:effectLst/>
                        </a:rPr>
                        <a:t>Jul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 err="1">
                          <a:effectLst/>
                        </a:rPr>
                        <a:t>Ago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Set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Out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 err="1">
                          <a:effectLst/>
                        </a:rPr>
                        <a:t>Nov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Dez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171217735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+mn-lt"/>
                          <a:ea typeface="+mn-ea"/>
                          <a:cs typeface="+mn-cs"/>
                        </a:rPr>
                        <a:t>Escolha</a:t>
                      </a:r>
                      <a:r>
                        <a:rPr lang="pt-BR" sz="8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do tema do projeto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##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159561269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Procura</a:t>
                      </a:r>
                      <a:r>
                        <a:rPr lang="pt-BR" sz="800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material bibliográfico</a:t>
                      </a:r>
                      <a:r>
                        <a:rPr lang="pt-BR" sz="8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##</a:t>
                      </a: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14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Criação do quadro Teórico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##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##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123721642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Criação do quadro Metodológico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##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##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1506069099"/>
                  </a:ext>
                </a:extLst>
              </a:tr>
              <a:tr h="32256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Escolha do tipo de pesquisa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1804978243"/>
                  </a:ext>
                </a:extLst>
              </a:tr>
              <a:tr h="32256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Entrega do Projeto para a Banca avaliativa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3188999493"/>
                  </a:ext>
                </a:extLst>
              </a:tr>
              <a:tr h="32256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Apresentação do projeto para a banca avaliadora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##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315524036"/>
                  </a:ext>
                </a:extLst>
              </a:tr>
              <a:tr h="40199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Reunião para definição dos personagens e cenários do protótipo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##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##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##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##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3102932188"/>
                  </a:ext>
                </a:extLst>
              </a:tr>
              <a:tr h="32256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Começo da implementação do protótipo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##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3169786839"/>
                  </a:ext>
                </a:extLst>
              </a:tr>
              <a:tr h="32256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Preparação do protótipo para a banca avaliadora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##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1256520501"/>
                  </a:ext>
                </a:extLst>
              </a:tr>
              <a:tr h="32256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Finalização do protótipo para apresentação na banca final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##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##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##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259545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404</Words>
  <Application>Microsoft Office PowerPoint</Application>
  <PresentationFormat>Apresentação na tela (4:3)</PresentationFormat>
  <Paragraphs>203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Default Design</vt:lpstr>
      <vt:lpstr>Personalizar design</vt:lpstr>
      <vt:lpstr>Apresentação do PowerPoint</vt:lpstr>
      <vt:lpstr>Introdução</vt:lpstr>
      <vt:lpstr>Objetivo Geral</vt:lpstr>
      <vt:lpstr>Objetivos Específicos</vt:lpstr>
      <vt:lpstr>Justificativa</vt:lpstr>
      <vt:lpstr>Quadro Teórico</vt:lpstr>
      <vt:lpstr>Metodologia</vt:lpstr>
      <vt:lpstr>Metodologia</vt:lpstr>
      <vt:lpstr>Cronograma</vt:lpstr>
      <vt:lpstr>Referências</vt:lpstr>
    </vt:vector>
  </TitlesOfParts>
  <Company>Infotech Informática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Paulo Paschoal</cp:lastModifiedBy>
  <cp:revision>65</cp:revision>
  <dcterms:created xsi:type="dcterms:W3CDTF">2002-05-11T17:07:14Z</dcterms:created>
  <dcterms:modified xsi:type="dcterms:W3CDTF">2016-05-17T03:08:02Z</dcterms:modified>
</cp:coreProperties>
</file>