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72" r:id="rId7"/>
    <p:sldId id="260" r:id="rId8"/>
    <p:sldId id="262" r:id="rId9"/>
    <p:sldId id="267" r:id="rId10"/>
    <p:sldId id="261" r:id="rId11"/>
    <p:sldId id="264" r:id="rId12"/>
    <p:sldId id="265" r:id="rId13"/>
    <p:sldId id="268" r:id="rId14"/>
    <p:sldId id="266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Vitor" initials="PV" lastIdx="2" clrIdx="0">
    <p:extLst>
      <p:ext uri="{19B8F6BF-5375-455C-9EA6-DF929625EA0E}">
        <p15:presenceInfo xmlns:p15="http://schemas.microsoft.com/office/powerpoint/2012/main" userId="a98746d5754543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7A3"/>
    <a:srgbClr val="D0ECD3"/>
    <a:srgbClr val="4CB957"/>
    <a:srgbClr val="E0F0E1"/>
    <a:srgbClr val="CF3034"/>
    <a:srgbClr val="3FA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DB5B6-2099-4182-8370-BE40CE79ECA1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E0661-4272-4153-97FE-1982868DE7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48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55D72AE1-6C8C-4085-A188-02BA3FC2446C}"/>
              </a:ext>
            </a:extLst>
          </p:cNvPr>
          <p:cNvSpPr/>
          <p:nvPr userDrawn="1"/>
        </p:nvSpPr>
        <p:spPr>
          <a:xfrm>
            <a:off x="0" y="0"/>
            <a:ext cx="12192000" cy="1792718"/>
          </a:xfrm>
          <a:prstGeom prst="rect">
            <a:avLst/>
          </a:prstGeom>
          <a:gradFill flip="none" rotWithShape="1">
            <a:gsLst>
              <a:gs pos="0">
                <a:srgbClr val="3FA14C">
                  <a:tint val="66000"/>
                  <a:satMod val="160000"/>
                </a:srgbClr>
              </a:gs>
              <a:gs pos="50000">
                <a:srgbClr val="3FA14C">
                  <a:tint val="44500"/>
                  <a:satMod val="160000"/>
                </a:srgbClr>
              </a:gs>
              <a:gs pos="100000">
                <a:srgbClr val="3FA14C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C4EB8E-B916-44F4-997F-78B64BCB6D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17525"/>
            <a:ext cx="9144000" cy="365125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B0836E-1FFF-4925-B159-461F94E53B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28005"/>
            <a:ext cx="9144000" cy="99744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Título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AD7056C-15B7-4497-9079-CBC307A430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846" y="256921"/>
            <a:ext cx="2012092" cy="134993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B9A5923-4AF1-4124-905F-9B25BC7C8129}"/>
              </a:ext>
            </a:extLst>
          </p:cNvPr>
          <p:cNvSpPr txBox="1"/>
          <p:nvPr userDrawn="1"/>
        </p:nvSpPr>
        <p:spPr>
          <a:xfrm>
            <a:off x="1524000" y="254817"/>
            <a:ext cx="10560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INSTITUTO FEDERAL DE EDUCAÇÃO, CIÊNCIA E TECNOLOGIA DO RIO GRANDE DO NORTE - </a:t>
            </a:r>
            <a:r>
              <a:rPr lang="pt-BR" sz="2400" b="1" i="1" dirty="0"/>
              <a:t>Campus</a:t>
            </a:r>
            <a:r>
              <a:rPr lang="pt-BR" sz="2400" b="1" dirty="0"/>
              <a:t> </a:t>
            </a:r>
            <a:r>
              <a:rPr lang="pt-BR" sz="2400" b="1" i="1" dirty="0"/>
              <a:t>Santa Cruz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B99778-D8D3-4355-82DE-D898DA811068}"/>
              </a:ext>
            </a:extLst>
          </p:cNvPr>
          <p:cNvSpPr txBox="1"/>
          <p:nvPr userDrawn="1"/>
        </p:nvSpPr>
        <p:spPr>
          <a:xfrm>
            <a:off x="1524000" y="1145190"/>
            <a:ext cx="1032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Projeto Integrador em (Curso Técnico Integrado em Informática)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96C9CCA0-1B0F-419D-8429-723F662D23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62800" y="4027108"/>
            <a:ext cx="4687330" cy="129039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Componentes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610F6053-75D7-44D1-AC95-5614DA703A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2243" y="5527733"/>
            <a:ext cx="4687887" cy="5715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pt-BR" dirty="0"/>
              <a:t>Orientador(a)</a:t>
            </a:r>
          </a:p>
        </p:txBody>
      </p:sp>
      <p:sp>
        <p:nvSpPr>
          <p:cNvPr id="24" name="Espaço Reservado para Conteúdo 23">
            <a:extLst>
              <a:ext uri="{FF2B5EF4-FFF2-40B4-BE49-F238E27FC236}">
                <a16:creationId xmlns:a16="http://schemas.microsoft.com/office/drawing/2014/main" id="{DFC7BD2B-8B8B-448F-AE94-73A5B006D50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38600" y="6420620"/>
            <a:ext cx="4114800" cy="365125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MÊS/ANO</a:t>
            </a:r>
          </a:p>
        </p:txBody>
      </p:sp>
    </p:spTree>
    <p:extLst>
      <p:ext uri="{BB962C8B-B14F-4D97-AF65-F5344CB8AC3E}">
        <p14:creationId xmlns:p14="http://schemas.microsoft.com/office/powerpoint/2010/main" val="304564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4E219-2BFF-4E15-A430-565966F3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38F75-D156-4C3B-A820-D84CB89D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AF7392-6B26-47F6-B0CF-43FF69A1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A389-483A-4E9F-9AAB-6D6A3D56DCF6}" type="datetime1">
              <a:rPr lang="pt-BR" smtClean="0"/>
              <a:t>23/04/2019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52775-D4B6-430F-9DAB-411D3448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06CD1-7BAA-49C5-B6EE-9D5D25C4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33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BC7F80-A3F8-42B1-AE88-020A8B832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3E8111-3AC8-4DBB-B762-622B5F42B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55DDAC-41F2-4850-B934-3A1A3BB5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126-5AE9-4104-BD84-FF9EDB02A973}" type="datetime1">
              <a:rPr lang="pt-BR" smtClean="0"/>
              <a:t>23/04/2019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4930AB-CC7B-4A04-96B0-A1D46981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42326-780E-4E6C-BC0E-033A8B4A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13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C61C3-1494-4240-A056-C64211C1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8FD29-E9CB-48F6-B082-35577E33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E3E3-2072-42D8-AE5D-F06D0424005B}" type="datetime1">
              <a:rPr lang="pt-BR" smtClean="0"/>
              <a:t>23/04/2019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95C43A-580B-4F73-9C15-78DE21F7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856BCD-685C-4B97-806B-91A8AB07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CBB334-6205-492F-9410-6332D321FA39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Espaço Reservado para Título 1">
            <a:extLst>
              <a:ext uri="{FF2B5EF4-FFF2-40B4-BE49-F238E27FC236}">
                <a16:creationId xmlns:a16="http://schemas.microsoft.com/office/drawing/2014/main" id="{9DD86BEE-5613-41DC-8357-76890209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2125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79A5A-6EC5-4234-8312-9911F87B53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85E990-F8CD-4E96-ADD4-3CAFFC11875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0D8F7-454B-4F14-8DC0-F9BA4723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2350-4C2B-4882-8B71-1D519621A934}" type="datetime1">
              <a:rPr lang="pt-BR" smtClean="0"/>
              <a:t>23/04/2019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8FE43-C707-4BF6-BE65-FF5CE3E3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521690-056F-47A6-B2EB-C0184F02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  <p:pic>
        <p:nvPicPr>
          <p:cNvPr id="1026" name="Picture 2" descr="Resultado de imagem para DÃVIDA png">
            <a:extLst>
              <a:ext uri="{FF2B5EF4-FFF2-40B4-BE49-F238E27FC236}">
                <a16:creationId xmlns:a16="http://schemas.microsoft.com/office/drawing/2014/main" id="{C1F454CC-FF5C-4022-8E9C-71FB4E1C1F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250031"/>
            <a:ext cx="470535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78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E5A2F-C33C-4B70-B531-E32351E8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2E612-502C-4C7F-83D3-56F9BBE4D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DE0C4-ACF4-49B0-BE06-CFE1E5C5E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A91A5B-7C66-41D1-968A-50CA34CB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AA8-89AE-4E7D-A200-C08DFE01393F}" type="datetime1">
              <a:rPr lang="pt-BR" smtClean="0"/>
              <a:t>23/04/2019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26D347-7F5B-4355-836F-D5EB991B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31D83-6F45-4A53-A9C6-B8ED0267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07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68995-2C6B-47B3-8157-C5C486BB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8913"/>
            <a:ext cx="10515600" cy="96026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94B38A-7BA7-45CA-81BB-BA497B0F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52118A-F6DD-4AA2-8C52-9522979CD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C4DCA9-7D17-4A8C-BFAA-07D84332A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74519F-17FC-431A-96AA-44D5D6D88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11E2F1-58BA-4588-833E-9FECA953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FE0E-9767-4588-A361-7E006DEE2CC4}" type="datetime1">
              <a:rPr lang="pt-BR" smtClean="0"/>
              <a:t>23/04/2019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FE85FF-CAE2-439D-83B1-0E3993C9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5C4F7C-F407-46C3-BF3D-5694CDBB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47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B1650-6D26-4B26-9462-5A0FC732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69F5D6-C7D3-4178-8DCF-09514574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57F0-A892-42D8-9C26-D1730EC81330}" type="datetime1">
              <a:rPr lang="pt-BR" smtClean="0"/>
              <a:t>23/04/2019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5B6C19-4107-45C1-9898-9FE717B8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CBB870-BA93-40AF-919D-38EF91BB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41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040783-2961-49FB-B8D5-2D046525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2C2A-9C12-4B5C-8BB0-8A51A2CBCCE7}" type="datetime1">
              <a:rPr lang="pt-BR" smtClean="0"/>
              <a:t>23/04/2019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E6A36A-45EE-470E-9B00-A3A506A2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32CA9B-2836-4EFA-B907-9CDD9B8D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ACDA8-098D-46C7-AA50-5D194109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3B141-6D7B-4902-BC8C-F0C8CE61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FE1632-9889-464C-85D9-11E9DAC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EA64D2-674B-41E5-98F3-F378B9A0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7DD-BDC6-4187-96EB-482D6E26C5A4}" type="datetime1">
              <a:rPr lang="pt-BR" smtClean="0"/>
              <a:t>23/04/2019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C85146-F4CD-457E-8800-1D62977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5F158D-3A11-43A4-8D72-DFCFF9D1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59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DFC82-FA0D-44E7-AFDC-4488DE29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83067F-412C-475B-A4E0-33E2AB6C8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DD8CD7-E1F3-47FF-8593-52A4FD7D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207ABB-6EDC-45EC-9890-BFBC47C7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D6E7-6296-4A22-98F7-939D137D1CF6}" type="datetime1">
              <a:rPr lang="pt-BR" smtClean="0"/>
              <a:t>23/04/2019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314480-AF9F-4778-B796-CF620D99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D52C9B-78A0-46BC-A47C-1F330C7B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E227EE6-C4CE-42FF-B553-BF983A26C5DD}"/>
              </a:ext>
            </a:extLst>
          </p:cNvPr>
          <p:cNvSpPr/>
          <p:nvPr userDrawn="1"/>
        </p:nvSpPr>
        <p:spPr>
          <a:xfrm>
            <a:off x="154459" y="5358519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31D5E07-658E-4402-B46A-6E8AC983D0A7}"/>
              </a:ext>
            </a:extLst>
          </p:cNvPr>
          <p:cNvSpPr/>
          <p:nvPr userDrawn="1"/>
        </p:nvSpPr>
        <p:spPr>
          <a:xfrm>
            <a:off x="154458" y="6070600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5E06467-600F-4EEE-93F8-BC420A19AC3B}"/>
              </a:ext>
            </a:extLst>
          </p:cNvPr>
          <p:cNvSpPr/>
          <p:nvPr userDrawn="1"/>
        </p:nvSpPr>
        <p:spPr>
          <a:xfrm>
            <a:off x="148278" y="4646438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4CF7C79-48F1-4053-A91F-D795505EED21}"/>
              </a:ext>
            </a:extLst>
          </p:cNvPr>
          <p:cNvSpPr/>
          <p:nvPr userDrawn="1"/>
        </p:nvSpPr>
        <p:spPr>
          <a:xfrm>
            <a:off x="838200" y="5358519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3AE120D-2D82-4DBC-AE00-7212527C4481}"/>
              </a:ext>
            </a:extLst>
          </p:cNvPr>
          <p:cNvSpPr/>
          <p:nvPr userDrawn="1"/>
        </p:nvSpPr>
        <p:spPr>
          <a:xfrm>
            <a:off x="832021" y="6107982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DC19753-B143-484C-B0CD-FB6931F79CDE}"/>
              </a:ext>
            </a:extLst>
          </p:cNvPr>
          <p:cNvSpPr/>
          <p:nvPr userDrawn="1"/>
        </p:nvSpPr>
        <p:spPr>
          <a:xfrm>
            <a:off x="1509584" y="6099233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97EA049-D03D-479E-A1E0-396F8DA674F7}"/>
              </a:ext>
            </a:extLst>
          </p:cNvPr>
          <p:cNvSpPr/>
          <p:nvPr userDrawn="1"/>
        </p:nvSpPr>
        <p:spPr>
          <a:xfrm>
            <a:off x="0" y="0"/>
            <a:ext cx="12192000" cy="1297459"/>
          </a:xfrm>
          <a:prstGeom prst="rect">
            <a:avLst/>
          </a:prstGeom>
          <a:gradFill flip="none" rotWithShape="1">
            <a:gsLst>
              <a:gs pos="0">
                <a:srgbClr val="3FA14C">
                  <a:tint val="66000"/>
                  <a:satMod val="160000"/>
                </a:srgbClr>
              </a:gs>
              <a:gs pos="50000">
                <a:srgbClr val="3FA14C">
                  <a:tint val="44500"/>
                  <a:satMod val="160000"/>
                </a:srgbClr>
              </a:gs>
              <a:gs pos="100000">
                <a:srgbClr val="3FA14C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DCB8A1-536B-479C-9B8F-71E74653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55FE1C-7B4F-4AFD-93CB-4EE2D127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E3E0AE-489D-4534-B7AE-BA47A757A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7BB8-E30A-4046-95CD-0643E512C401}" type="datetime1">
              <a:rPr lang="pt-BR" smtClean="0"/>
              <a:t>23/04/2019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BC4566-378E-4FE9-9514-2E0453C35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3D87B4-3ED3-4ECC-B18B-76FD62F25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B334-6205-492F-9410-6332D321FA39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1382F4A-E91C-48DF-841C-AD21F393895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2" y="201928"/>
            <a:ext cx="1428235" cy="9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C9D0F21B-9081-4AFE-AC57-8495046AF6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782303"/>
            <a:ext cx="6096000" cy="3685781"/>
          </a:xfrm>
          <a:prstGeom prst="rect">
            <a:avLst/>
          </a:prstGeom>
        </p:spPr>
      </p:pic>
      <p:sp>
        <p:nvSpPr>
          <p:cNvPr id="2" name="Subtítulo 1">
            <a:extLst>
              <a:ext uri="{FF2B5EF4-FFF2-40B4-BE49-F238E27FC236}">
                <a16:creationId xmlns:a16="http://schemas.microsoft.com/office/drawing/2014/main" id="{7DB1E536-87A9-4FBF-9B44-CC8C81BC3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4004" y="3458973"/>
            <a:ext cx="4568131" cy="365125"/>
          </a:xfrm>
        </p:spPr>
        <p:txBody>
          <a:bodyPr>
            <a:noAutofit/>
          </a:bodyPr>
          <a:lstStyle/>
          <a:p>
            <a:pPr algn="r"/>
            <a:r>
              <a:rPr lang="pt-BR" sz="3600" dirty="0"/>
              <a:t>Visão Computacional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E4CAA41-D4E0-46BF-8B02-806CA7556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985" y="2459515"/>
            <a:ext cx="6145879" cy="969485"/>
          </a:xfrm>
        </p:spPr>
        <p:txBody>
          <a:bodyPr>
            <a:normAutofit fontScale="90000"/>
          </a:bodyPr>
          <a:lstStyle/>
          <a:p>
            <a:pPr algn="r"/>
            <a:r>
              <a:rPr lang="pt-BR" sz="6600" dirty="0"/>
              <a:t>Byakugan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4B2B5B-29D9-45D5-9F3E-8FAC361E43B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38600" y="6392667"/>
            <a:ext cx="4114800" cy="365125"/>
          </a:xfrm>
        </p:spPr>
        <p:txBody>
          <a:bodyPr/>
          <a:lstStyle/>
          <a:p>
            <a:r>
              <a:rPr lang="pt-BR" dirty="0"/>
              <a:t>ABRIL/2019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0A51D4C-2F1D-4769-9281-3B9C8F2EEE13}"/>
              </a:ext>
            </a:extLst>
          </p:cNvPr>
          <p:cNvCxnSpPr>
            <a:cxnSpLocks/>
          </p:cNvCxnSpPr>
          <p:nvPr/>
        </p:nvCxnSpPr>
        <p:spPr>
          <a:xfrm>
            <a:off x="9222014" y="2166425"/>
            <a:ext cx="0" cy="21382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Imagem 24" descr="Uma imagem contendo sentado, branco&#10;&#10;Descrição gerada automaticamente">
            <a:extLst>
              <a:ext uri="{FF2B5EF4-FFF2-40B4-BE49-F238E27FC236}">
                <a16:creationId xmlns:a16="http://schemas.microsoft.com/office/drawing/2014/main" id="{4D217611-C2F7-438B-A56E-C5F2CEDD80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416" y="5068299"/>
            <a:ext cx="1625242" cy="1506930"/>
          </a:xfrm>
          <a:prstGeom prst="rect">
            <a:avLst/>
          </a:prstGeom>
        </p:spPr>
      </p:pic>
      <p:sp>
        <p:nvSpPr>
          <p:cNvPr id="28" name="Subtítulo 1">
            <a:extLst>
              <a:ext uri="{FF2B5EF4-FFF2-40B4-BE49-F238E27FC236}">
                <a16:creationId xmlns:a16="http://schemas.microsoft.com/office/drawing/2014/main" id="{70796903-4A9B-401B-ABCE-25DE740134BB}"/>
              </a:ext>
            </a:extLst>
          </p:cNvPr>
          <p:cNvSpPr txBox="1">
            <a:spLocks/>
          </p:cNvSpPr>
          <p:nvPr/>
        </p:nvSpPr>
        <p:spPr>
          <a:xfrm>
            <a:off x="9457971" y="3246437"/>
            <a:ext cx="2485499" cy="128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pt-BR" dirty="0"/>
              <a:t>白眼</a:t>
            </a:r>
            <a:r>
              <a:rPr lang="es-MX" altLang="ja-JP" dirty="0"/>
              <a:t>,</a:t>
            </a:r>
            <a:endParaRPr lang="pt-BR" altLang="ja-JP" dirty="0"/>
          </a:p>
          <a:p>
            <a:pPr algn="l"/>
            <a:r>
              <a:rPr lang="pt-BR" altLang="ja-JP" sz="2000" dirty="0"/>
              <a:t>“O olho que tudo vê”</a:t>
            </a:r>
            <a:r>
              <a:rPr lang="es-MX" altLang="ja-JP" sz="2000" dirty="0"/>
              <a:t> </a:t>
            </a:r>
          </a:p>
        </p:txBody>
      </p:sp>
      <p:pic>
        <p:nvPicPr>
          <p:cNvPr id="11" name="Picture 2" descr="Resultado de imagem para BYAKUGAN PNG">
            <a:extLst>
              <a:ext uri="{FF2B5EF4-FFF2-40B4-BE49-F238E27FC236}">
                <a16:creationId xmlns:a16="http://schemas.microsoft.com/office/drawing/2014/main" id="{C470A618-787A-4139-977D-24A69002F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045" y="2382569"/>
            <a:ext cx="675371" cy="65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42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TECNOLÓGICA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1026" name="Picture 2" descr="Resultado de imagem para cÃ¢mera raspberry pi">
            <a:extLst>
              <a:ext uri="{FF2B5EF4-FFF2-40B4-BE49-F238E27FC236}">
                <a16:creationId xmlns:a16="http://schemas.microsoft.com/office/drawing/2014/main" id="{2591D967-106E-4D53-9A5B-158108D04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9" t="16195" r="14697" b="9279"/>
          <a:stretch/>
        </p:blipFill>
        <p:spPr bwMode="auto">
          <a:xfrm>
            <a:off x="362946" y="2926064"/>
            <a:ext cx="1564708" cy="16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raspberry pi 3">
            <a:extLst>
              <a:ext uri="{FF2B5EF4-FFF2-40B4-BE49-F238E27FC236}">
                <a16:creationId xmlns:a16="http://schemas.microsoft.com/office/drawing/2014/main" id="{6AC74F63-38B3-46E8-93F0-31D4C730B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61" y="3198092"/>
            <a:ext cx="2427623" cy="135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rduino mega">
            <a:extLst>
              <a:ext uri="{FF2B5EF4-FFF2-40B4-BE49-F238E27FC236}">
                <a16:creationId xmlns:a16="http://schemas.microsoft.com/office/drawing/2014/main" id="{6D98D3E5-00D2-4B8B-BC4B-29D6965F4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3" t="18055" r="7863" b="18822"/>
          <a:stretch/>
        </p:blipFill>
        <p:spPr bwMode="auto">
          <a:xfrm>
            <a:off x="5741769" y="2888274"/>
            <a:ext cx="2452796" cy="183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DDDA774-3276-4C09-824F-5A98E1CF1398}"/>
              </a:ext>
            </a:extLst>
          </p:cNvPr>
          <p:cNvSpPr txBox="1"/>
          <p:nvPr/>
        </p:nvSpPr>
        <p:spPr>
          <a:xfrm>
            <a:off x="238555" y="4682123"/>
            <a:ext cx="1689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Raspberry Pi Camera Module V2</a:t>
            </a:r>
            <a:endParaRPr lang="pt-BR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B73B2C6-DC36-49AA-8370-6306E9DF0F44}"/>
              </a:ext>
            </a:extLst>
          </p:cNvPr>
          <p:cNvSpPr txBox="1"/>
          <p:nvPr/>
        </p:nvSpPr>
        <p:spPr>
          <a:xfrm>
            <a:off x="2979681" y="4774456"/>
            <a:ext cx="16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Raspberry PI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50EF629-467E-482A-8CB1-B214A2221EDF}"/>
              </a:ext>
            </a:extLst>
          </p:cNvPr>
          <p:cNvSpPr txBox="1"/>
          <p:nvPr/>
        </p:nvSpPr>
        <p:spPr>
          <a:xfrm>
            <a:off x="6096000" y="4713537"/>
            <a:ext cx="168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Arduino Mega 2560</a:t>
            </a:r>
            <a:endParaRPr lang="pt-BR" b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0863D6E-CC48-49B4-AF70-5A479FC659CF}"/>
              </a:ext>
            </a:extLst>
          </p:cNvPr>
          <p:cNvSpPr txBox="1"/>
          <p:nvPr/>
        </p:nvSpPr>
        <p:spPr>
          <a:xfrm>
            <a:off x="9892311" y="4667370"/>
            <a:ext cx="16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Robô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91E90-5BB0-4231-96F6-BEDB7BB4638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58" b="97183" l="9976" r="96837">
                        <a14:foregroundMark x1="52433" y1="84507" x2="52433" y2="84507"/>
                        <a14:foregroundMark x1="51460" y1="74648" x2="53771" y2="74245"/>
                        <a14:foregroundMark x1="68248" y1="78873" x2="54988" y2="72636"/>
                        <a14:foregroundMark x1="54988" y1="72636" x2="64355" y2="81288"/>
                        <a14:foregroundMark x1="84550" y1="81891" x2="82238" y2="83501"/>
                        <a14:foregroundMark x1="92092" y1="81891" x2="92214" y2="74044"/>
                        <a14:foregroundMark x1="95012" y1="70423" x2="96837" y2="84708"/>
                        <a14:foregroundMark x1="48297" y1="97183" x2="43917" y2="96579"/>
                        <a14:foregroundMark x1="55961" y1="40241" x2="57056" y2="42857"/>
                        <a14:backgroundMark x1="67153" y1="32596" x2="67153" y2="32596"/>
                        <a14:backgroundMark x1="66180" y1="31388" x2="66180" y2="31388"/>
                        <a14:backgroundMark x1="69830" y1="27364" x2="65815" y2="36217"/>
                        <a14:backgroundMark x1="64842" y1="31187" x2="64842" y2="33602"/>
                        <a14:backgroundMark x1="71776" y1="33400" x2="70316" y2="28773"/>
                        <a14:backgroundMark x1="71776" y1="29175" x2="66302" y2="51509"/>
                        <a14:backgroundMark x1="66302" y1="51509" x2="62774" y2="46076"/>
                        <a14:backgroundMark x1="33698" y1="30584" x2="33333" y2="38632"/>
                        <a14:backgroundMark x1="34428" y1="34205" x2="31022" y2="41449"/>
                        <a14:backgroundMark x1="39173" y1="34608" x2="30414" y2="40644"/>
                        <a14:backgroundMark x1="37956" y1="36821" x2="32968" y2="39839"/>
                        <a14:backgroundMark x1="31873" y1="40241" x2="36496" y2="41650"/>
                        <a14:backgroundMark x1="57166" y1="42747" x2="57178" y2="43058"/>
                        <a14:backgroundMark x1="54015" y1="29175" x2="59976" y2="23541"/>
                        <a14:backgroundMark x1="52555" y1="32596" x2="42579" y2="20322"/>
                        <a14:backgroundMark x1="72141" y1="47887" x2="68248" y2="53320"/>
                        <a14:backgroundMark x1="66910" y1="53521" x2="65937" y2="55533"/>
                        <a14:backgroundMark x1="73236" y1="57746" x2="73236" y2="57746"/>
                        <a14:backgroundMark x1="74088" y1="56740" x2="74088" y2="56740"/>
                        <a14:backgroundMark x1="75182" y1="60161" x2="74574" y2="601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98552" y="2399553"/>
            <a:ext cx="3557261" cy="2150801"/>
          </a:xfrm>
          <a:prstGeom prst="rect">
            <a:avLst/>
          </a:prstGeom>
        </p:spPr>
      </p:pic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C65D3A23-469A-430E-934C-5FECF7D74EFB}"/>
              </a:ext>
            </a:extLst>
          </p:cNvPr>
          <p:cNvCxnSpPr>
            <a:cxnSpLocks/>
          </p:cNvCxnSpPr>
          <p:nvPr/>
        </p:nvCxnSpPr>
        <p:spPr>
          <a:xfrm>
            <a:off x="1681183" y="2862553"/>
            <a:ext cx="2150689" cy="237198"/>
          </a:xfrm>
          <a:prstGeom prst="curvedConnector2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521D0EA-665C-46DE-9D4F-1C335004403A}"/>
              </a:ext>
            </a:extLst>
          </p:cNvPr>
          <p:cNvSpPr txBox="1"/>
          <p:nvPr/>
        </p:nvSpPr>
        <p:spPr>
          <a:xfrm>
            <a:off x="1914817" y="2399553"/>
            <a:ext cx="16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Imagem</a:t>
            </a:r>
            <a:endParaRPr lang="pt-BR" dirty="0"/>
          </a:p>
        </p:txBody>
      </p: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47CCC499-10CA-4EBD-A2C3-A593AF0BEE4B}"/>
              </a:ext>
            </a:extLst>
          </p:cNvPr>
          <p:cNvCxnSpPr>
            <a:cxnSpLocks/>
          </p:cNvCxnSpPr>
          <p:nvPr/>
        </p:nvCxnSpPr>
        <p:spPr>
          <a:xfrm>
            <a:off x="4599841" y="2844921"/>
            <a:ext cx="2150689" cy="237198"/>
          </a:xfrm>
          <a:prstGeom prst="curvedConnector2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76D24BD-9CC6-4DDD-9959-D475B9989A13}"/>
              </a:ext>
            </a:extLst>
          </p:cNvPr>
          <p:cNvSpPr txBox="1"/>
          <p:nvPr/>
        </p:nvSpPr>
        <p:spPr>
          <a:xfrm>
            <a:off x="4830635" y="2374722"/>
            <a:ext cx="16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Coordenadas</a:t>
            </a:r>
          </a:p>
        </p:txBody>
      </p:sp>
      <p:cxnSp>
        <p:nvCxnSpPr>
          <p:cNvPr id="30" name="Conector: Curvo 29">
            <a:extLst>
              <a:ext uri="{FF2B5EF4-FFF2-40B4-BE49-F238E27FC236}">
                <a16:creationId xmlns:a16="http://schemas.microsoft.com/office/drawing/2014/main" id="{37E73A21-6B49-4E6B-B4BF-400D936EADEF}"/>
              </a:ext>
            </a:extLst>
          </p:cNvPr>
          <p:cNvCxnSpPr>
            <a:cxnSpLocks/>
          </p:cNvCxnSpPr>
          <p:nvPr/>
        </p:nvCxnSpPr>
        <p:spPr>
          <a:xfrm>
            <a:off x="7812466" y="2862553"/>
            <a:ext cx="2150689" cy="237198"/>
          </a:xfrm>
          <a:prstGeom prst="curvedConnector2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A309C53-BBBF-400E-8D73-D48E73E216C0}"/>
              </a:ext>
            </a:extLst>
          </p:cNvPr>
          <p:cNvSpPr txBox="1"/>
          <p:nvPr/>
        </p:nvSpPr>
        <p:spPr>
          <a:xfrm>
            <a:off x="8043260" y="2392354"/>
            <a:ext cx="16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Controle</a:t>
            </a:r>
          </a:p>
        </p:txBody>
      </p:sp>
    </p:spTree>
    <p:extLst>
      <p:ext uri="{BB962C8B-B14F-4D97-AF65-F5344CB8AC3E}">
        <p14:creationId xmlns:p14="http://schemas.microsoft.com/office/powerpoint/2010/main" val="363445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11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4F94FFFF-61D9-4F43-9091-C9BCC0CB9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917679"/>
              </p:ext>
            </p:extLst>
          </p:nvPr>
        </p:nvGraphicFramePr>
        <p:xfrm>
          <a:off x="2500814" y="1656553"/>
          <a:ext cx="7190372" cy="42033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221555">
                  <a:extLst>
                    <a:ext uri="{9D8B030D-6E8A-4147-A177-3AD203B41FA5}">
                      <a16:colId xmlns:a16="http://schemas.microsoft.com/office/drawing/2014/main" val="677313054"/>
                    </a:ext>
                  </a:extLst>
                </a:gridCol>
                <a:gridCol w="497447">
                  <a:extLst>
                    <a:ext uri="{9D8B030D-6E8A-4147-A177-3AD203B41FA5}">
                      <a16:colId xmlns:a16="http://schemas.microsoft.com/office/drawing/2014/main" val="1132947826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val="2032633657"/>
                    </a:ext>
                  </a:extLst>
                </a:gridCol>
                <a:gridCol w="497447">
                  <a:extLst>
                    <a:ext uri="{9D8B030D-6E8A-4147-A177-3AD203B41FA5}">
                      <a16:colId xmlns:a16="http://schemas.microsoft.com/office/drawing/2014/main" val="175179053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414182500"/>
                    </a:ext>
                  </a:extLst>
                </a:gridCol>
                <a:gridCol w="474835">
                  <a:extLst>
                    <a:ext uri="{9D8B030D-6E8A-4147-A177-3AD203B41FA5}">
                      <a16:colId xmlns:a16="http://schemas.microsoft.com/office/drawing/2014/main" val="3098590984"/>
                    </a:ext>
                  </a:extLst>
                </a:gridCol>
                <a:gridCol w="407002">
                  <a:extLst>
                    <a:ext uri="{9D8B030D-6E8A-4147-A177-3AD203B41FA5}">
                      <a16:colId xmlns:a16="http://schemas.microsoft.com/office/drawing/2014/main" val="1093812535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val="2338911336"/>
                    </a:ext>
                  </a:extLst>
                </a:gridCol>
                <a:gridCol w="457877">
                  <a:extLst>
                    <a:ext uri="{9D8B030D-6E8A-4147-A177-3AD203B41FA5}">
                      <a16:colId xmlns:a16="http://schemas.microsoft.com/office/drawing/2014/main" val="186020786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596381772"/>
                    </a:ext>
                  </a:extLst>
                </a:gridCol>
                <a:gridCol w="542671">
                  <a:extLst>
                    <a:ext uri="{9D8B030D-6E8A-4147-A177-3AD203B41FA5}">
                      <a16:colId xmlns:a16="http://schemas.microsoft.com/office/drawing/2014/main" val="2064262300"/>
                    </a:ext>
                  </a:extLst>
                </a:gridCol>
              </a:tblGrid>
              <a:tr h="4203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Atividade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Fev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Mar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Abr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Mai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Jun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Jul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Ago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Set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Out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Nov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966569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Estudo Tecnologias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365848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Com. Arduino/PC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4655381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Apresentação 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704585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Ident. Vítimas/Área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978269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Acoplam. Cam/Rob.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2170998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Apresentação 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557617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Resgate da Vítima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37477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Competição OBR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538370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Expotec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15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630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43" y="1512473"/>
            <a:ext cx="10515600" cy="4712962"/>
          </a:xfrm>
        </p:spPr>
        <p:txBody>
          <a:bodyPr>
            <a:normAutofit fontScale="92500"/>
          </a:bodyPr>
          <a:lstStyle/>
          <a:p>
            <a:r>
              <a:rPr lang="pt-BR" sz="2700" dirty="0"/>
              <a:t>EDNO, Francisco. </a:t>
            </a:r>
            <a:r>
              <a:rPr lang="pt-BR" sz="2700" b="1" dirty="0"/>
              <a:t>Tutoriais sobre ROS</a:t>
            </a:r>
            <a:r>
              <a:rPr lang="pt-BR" sz="2700" dirty="0"/>
              <a:t>. [</a:t>
            </a:r>
            <a:r>
              <a:rPr lang="pt-BR" sz="2700" i="1" dirty="0"/>
              <a:t>S. l.</a:t>
            </a:r>
            <a:r>
              <a:rPr lang="pt-BR" sz="2700" dirty="0"/>
              <a:t>], 14 dez. 2014. Disponível em: http://wiki.ros.org/</a:t>
            </a:r>
            <a:r>
              <a:rPr lang="pt-BR" sz="2700" dirty="0" err="1"/>
              <a:t>pt_BR</a:t>
            </a:r>
            <a:r>
              <a:rPr lang="pt-BR" sz="2700" dirty="0"/>
              <a:t>/ROS/</a:t>
            </a:r>
            <a:r>
              <a:rPr lang="pt-BR" sz="2700" dirty="0" err="1"/>
              <a:t>Tutorials</a:t>
            </a:r>
            <a:r>
              <a:rPr lang="pt-BR" sz="2700" dirty="0"/>
              <a:t>. Acesso em: 15 mar. 2019.</a:t>
            </a:r>
          </a:p>
          <a:p>
            <a:r>
              <a:rPr lang="pt-BR" sz="2700" dirty="0"/>
              <a:t>OPENCV DEV TEAM. </a:t>
            </a:r>
            <a:r>
              <a:rPr lang="pt-BR" sz="2700" b="1" dirty="0" err="1"/>
              <a:t>OpenCV</a:t>
            </a:r>
            <a:r>
              <a:rPr lang="pt-BR" sz="2700" b="1" dirty="0"/>
              <a:t> 2.4.13.7 </a:t>
            </a:r>
            <a:r>
              <a:rPr lang="pt-BR" sz="2700" b="1" dirty="0" err="1"/>
              <a:t>documentation</a:t>
            </a:r>
            <a:r>
              <a:rPr lang="pt-BR" sz="2700" dirty="0"/>
              <a:t>. [</a:t>
            </a:r>
            <a:r>
              <a:rPr lang="pt-BR" sz="2700" i="1" dirty="0"/>
              <a:t>S. l.</a:t>
            </a:r>
            <a:r>
              <a:rPr lang="pt-BR" sz="2700" dirty="0"/>
              <a:t>], 12 jul. 2018. Disponível em: https://docs.opencv.org/2.4.13.7/. Acesso em: 15 mar. 2019.</a:t>
            </a:r>
          </a:p>
          <a:p>
            <a:r>
              <a:rPr lang="pt-BR" sz="2700" dirty="0"/>
              <a:t>AMORIM, Junior Aguilar </a:t>
            </a:r>
            <a:r>
              <a:rPr lang="pt-BR" sz="2700" i="1" dirty="0"/>
              <a:t>et al</a:t>
            </a:r>
            <a:r>
              <a:rPr lang="pt-BR" sz="2700" b="1" dirty="0"/>
              <a:t>. Implementação de um robô para competição baseado em visão computacional</a:t>
            </a:r>
            <a:r>
              <a:rPr lang="pt-BR" sz="2700" dirty="0"/>
              <a:t>. Anais da Mostra Nacional de Robótica, http://www.mnr.org.br/, 2018.</a:t>
            </a:r>
          </a:p>
          <a:p>
            <a:r>
              <a:rPr lang="pt-BR" dirty="0"/>
              <a:t>MARINATO, Gabriela P. ; SOARES, Joyce A. P.; AMARAL, Eduardo M. A. </a:t>
            </a:r>
            <a:r>
              <a:rPr lang="pt-BR" b="1" dirty="0"/>
              <a:t>Sistema de detecção e resgate de vítima para um robô autônomo seguidor de linha baseado em visão computacional</a:t>
            </a:r>
            <a:r>
              <a:rPr lang="pt-BR" dirty="0"/>
              <a:t>. Mostra Nacional de Robótica (MNR) , Serra - ES - Brasil, 2017. Disponível em: http://sistemaolimpo.org. Acesso em: 16 abr. 2019.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12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80868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43" y="1512473"/>
            <a:ext cx="10515600" cy="4712962"/>
          </a:xfrm>
        </p:spPr>
        <p:txBody>
          <a:bodyPr>
            <a:normAutofit/>
          </a:bodyPr>
          <a:lstStyle/>
          <a:p>
            <a:r>
              <a:rPr lang="pt-BR" dirty="0"/>
              <a:t>ORGANIZAÇÃO OBR. </a:t>
            </a:r>
            <a:r>
              <a:rPr lang="pt-BR" b="1" dirty="0"/>
              <a:t>Modalidade Prática 2019 Regras e Instruções - Etapa Regional/Estadual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: </a:t>
            </a:r>
            <a:r>
              <a:rPr lang="pt-BR" i="1" dirty="0"/>
              <a:t>s. n.</a:t>
            </a:r>
            <a:r>
              <a:rPr lang="pt-BR" dirty="0"/>
              <a:t>], 2019. Disponível em: http://www.obr.org.br/. Acesso em: 16 abr. 2019.</a:t>
            </a:r>
          </a:p>
          <a:p>
            <a:r>
              <a:rPr lang="pt-BR" dirty="0"/>
              <a:t>ORGANIZAÇÃO OBR. </a:t>
            </a:r>
            <a:r>
              <a:rPr lang="pt-BR" b="1" dirty="0"/>
              <a:t>Modalidade Prática 2018 Regras e Instruções - Etapa Nacional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: </a:t>
            </a:r>
            <a:r>
              <a:rPr lang="pt-BR" i="1" dirty="0"/>
              <a:t>s. n.</a:t>
            </a:r>
            <a:r>
              <a:rPr lang="pt-BR" dirty="0"/>
              <a:t>], 2018. Disponível em: http://www.obr.org.br/. Acesso em: 16 abr. 2019.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13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712755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EC68-33B8-4F9F-9DA2-C4FED814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736726"/>
            <a:ext cx="10515600" cy="2852737"/>
          </a:xfrm>
        </p:spPr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B7C030-87C3-41B0-B989-544FF795F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0FFCFC-B7AE-45EF-91D7-6D61DC06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4B4557-4598-437D-8DBD-CF350357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65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C9D0F21B-9081-4AFE-AC57-8495046AF6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782303"/>
            <a:ext cx="6096000" cy="3685781"/>
          </a:xfrm>
          <a:prstGeom prst="rect">
            <a:avLst/>
          </a:prstGeom>
        </p:spPr>
      </p:pic>
      <p:sp>
        <p:nvSpPr>
          <p:cNvPr id="2" name="Subtítulo 1">
            <a:extLst>
              <a:ext uri="{FF2B5EF4-FFF2-40B4-BE49-F238E27FC236}">
                <a16:creationId xmlns:a16="http://schemas.microsoft.com/office/drawing/2014/main" id="{7DB1E536-87A9-4FBF-9B44-CC8C81BC3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1104" y="3194716"/>
            <a:ext cx="3259850" cy="365125"/>
          </a:xfrm>
        </p:spPr>
        <p:txBody>
          <a:bodyPr>
            <a:noAutofit/>
          </a:bodyPr>
          <a:lstStyle/>
          <a:p>
            <a:pPr algn="r"/>
            <a:r>
              <a:rPr lang="pt-BR" dirty="0"/>
              <a:t>Visão Computacional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E4CAA41-D4E0-46BF-8B02-806CA7556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2285" y="2225231"/>
            <a:ext cx="2464538" cy="969485"/>
          </a:xfrm>
        </p:spPr>
        <p:txBody>
          <a:bodyPr>
            <a:normAutofit fontScale="90000"/>
          </a:bodyPr>
          <a:lstStyle/>
          <a:p>
            <a:pPr algn="r"/>
            <a:r>
              <a:rPr lang="pt-BR" sz="5300" dirty="0"/>
              <a:t>Byakugan</a:t>
            </a:r>
            <a:r>
              <a:rPr lang="pt-BR" sz="6600" dirty="0"/>
              <a:t>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4B2B5B-29D9-45D5-9F3E-8FAC361E43B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38600" y="6392667"/>
            <a:ext cx="4114800" cy="365125"/>
          </a:xfrm>
        </p:spPr>
        <p:txBody>
          <a:bodyPr/>
          <a:lstStyle/>
          <a:p>
            <a:r>
              <a:rPr lang="pt-BR" dirty="0"/>
              <a:t>ABRIL/2019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0A51D4C-2F1D-4769-9281-3B9C8F2EEE13}"/>
              </a:ext>
            </a:extLst>
          </p:cNvPr>
          <p:cNvCxnSpPr>
            <a:cxnSpLocks/>
          </p:cNvCxnSpPr>
          <p:nvPr/>
        </p:nvCxnSpPr>
        <p:spPr>
          <a:xfrm>
            <a:off x="9222014" y="2166425"/>
            <a:ext cx="0" cy="29018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Imagem 24" descr="Uma imagem contendo sentado, branco&#10;&#10;Descrição gerada automaticamente">
            <a:extLst>
              <a:ext uri="{FF2B5EF4-FFF2-40B4-BE49-F238E27FC236}">
                <a16:creationId xmlns:a16="http://schemas.microsoft.com/office/drawing/2014/main" id="{4D217611-C2F7-438B-A56E-C5F2CEDD80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416" y="5068299"/>
            <a:ext cx="1625242" cy="1506930"/>
          </a:xfrm>
          <a:prstGeom prst="rect">
            <a:avLst/>
          </a:prstGeom>
        </p:spPr>
      </p:pic>
      <p:sp>
        <p:nvSpPr>
          <p:cNvPr id="28" name="Subtítulo 1">
            <a:extLst>
              <a:ext uri="{FF2B5EF4-FFF2-40B4-BE49-F238E27FC236}">
                <a16:creationId xmlns:a16="http://schemas.microsoft.com/office/drawing/2014/main" id="{70796903-4A9B-401B-ABCE-25DE740134BB}"/>
              </a:ext>
            </a:extLst>
          </p:cNvPr>
          <p:cNvSpPr txBox="1">
            <a:spLocks/>
          </p:cNvSpPr>
          <p:nvPr/>
        </p:nvSpPr>
        <p:spPr>
          <a:xfrm>
            <a:off x="9457971" y="3246437"/>
            <a:ext cx="2485499" cy="128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pt-BR" dirty="0"/>
              <a:t>白眼</a:t>
            </a:r>
            <a:r>
              <a:rPr lang="es-MX" altLang="ja-JP" dirty="0"/>
              <a:t>,</a:t>
            </a:r>
            <a:endParaRPr lang="pt-BR" altLang="ja-JP" dirty="0"/>
          </a:p>
          <a:p>
            <a:pPr algn="l"/>
            <a:r>
              <a:rPr lang="pt-BR" altLang="ja-JP" sz="2000" dirty="0"/>
              <a:t>“O olho que tudo vê”</a:t>
            </a:r>
            <a:r>
              <a:rPr lang="es-MX" altLang="ja-JP" sz="2000" dirty="0"/>
              <a:t> </a:t>
            </a:r>
          </a:p>
        </p:txBody>
      </p:sp>
      <p:pic>
        <p:nvPicPr>
          <p:cNvPr id="11" name="Picture 2" descr="Resultado de imagem para BYAKUGAN PNG">
            <a:extLst>
              <a:ext uri="{FF2B5EF4-FFF2-40B4-BE49-F238E27FC236}">
                <a16:creationId xmlns:a16="http://schemas.microsoft.com/office/drawing/2014/main" id="{C470A618-787A-4139-977D-24A69002F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045" y="2382569"/>
            <a:ext cx="675371" cy="65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1">
            <a:extLst>
              <a:ext uri="{FF2B5EF4-FFF2-40B4-BE49-F238E27FC236}">
                <a16:creationId xmlns:a16="http://schemas.microsoft.com/office/drawing/2014/main" id="{4729B9B2-F926-45C8-AACC-A4798CF07F39}"/>
              </a:ext>
            </a:extLst>
          </p:cNvPr>
          <p:cNvSpPr txBox="1">
            <a:spLocks/>
          </p:cNvSpPr>
          <p:nvPr/>
        </p:nvSpPr>
        <p:spPr>
          <a:xfrm>
            <a:off x="6119876" y="4251432"/>
            <a:ext cx="3102138" cy="816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ja-JP" sz="2000" b="1" dirty="0"/>
              <a:t>Contato:</a:t>
            </a:r>
          </a:p>
          <a:p>
            <a:pPr algn="l"/>
            <a:r>
              <a:rPr lang="pt-BR" altLang="ja-JP" sz="2000" u="sng" dirty="0"/>
              <a:t>byakugan.pi@gmail.com</a:t>
            </a:r>
            <a:r>
              <a:rPr lang="es-MX" altLang="ja-JP" sz="2000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546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3E308E-B716-4475-936C-9409F2C4C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Orientandos:</a:t>
            </a:r>
          </a:p>
          <a:p>
            <a:pPr lvl="1"/>
            <a:r>
              <a:rPr lang="pt-BR" dirty="0"/>
              <a:t>Douglas Gabriel da Silva Araújo;</a:t>
            </a:r>
          </a:p>
          <a:p>
            <a:pPr lvl="1"/>
            <a:r>
              <a:rPr lang="pt-BR" dirty="0"/>
              <a:t>Isaac Marlon da Silva Lourenço;</a:t>
            </a:r>
          </a:p>
          <a:p>
            <a:pPr lvl="1"/>
            <a:r>
              <a:rPr lang="pt-BR" dirty="0"/>
              <a:t>Paulo Vitor Lima Borges.</a:t>
            </a:r>
          </a:p>
          <a:p>
            <a:pPr lvl="1"/>
            <a:endParaRPr lang="pt-BR" dirty="0"/>
          </a:p>
          <a:p>
            <a:r>
              <a:rPr lang="pt-BR" b="1" dirty="0"/>
              <a:t>Orientador:</a:t>
            </a:r>
          </a:p>
          <a:p>
            <a:pPr lvl="1"/>
            <a:r>
              <a:rPr lang="pt-BR" dirty="0" err="1"/>
              <a:t>Lennedy</a:t>
            </a:r>
            <a:r>
              <a:rPr lang="pt-BR" dirty="0"/>
              <a:t> Campos Soares.</a:t>
            </a:r>
          </a:p>
          <a:p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38F878-0199-4A27-8D5D-DF78E055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Byakugan</a:t>
            </a:r>
            <a:r>
              <a:rPr lang="pt-BR" dirty="0"/>
              <a:t>: Visão Computacional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4ECA3D-7CE0-424E-B59A-BAA07FAB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2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3E01A7A-83E2-4EBC-A6B1-ACCAA584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</p:spTree>
    <p:extLst>
      <p:ext uri="{BB962C8B-B14F-4D97-AF65-F5344CB8AC3E}">
        <p14:creationId xmlns:p14="http://schemas.microsoft.com/office/powerpoint/2010/main" val="103630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48EA-106F-4CEC-9E59-448519D5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47264"/>
            <a:ext cx="9426146" cy="926627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E1866-0E61-4F9F-8ED4-25B77FAE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Introdução e Problemática;</a:t>
            </a:r>
          </a:p>
          <a:p>
            <a:r>
              <a:rPr lang="pt-BR" dirty="0"/>
              <a:t>Objetivos;</a:t>
            </a:r>
          </a:p>
          <a:p>
            <a:r>
              <a:rPr lang="pt-BR" dirty="0"/>
              <a:t>Soluções Similares;</a:t>
            </a:r>
          </a:p>
          <a:p>
            <a:r>
              <a:rPr lang="pt-BR" dirty="0"/>
              <a:t>Tecnologias Utilizadas; </a:t>
            </a:r>
          </a:p>
          <a:p>
            <a:r>
              <a:rPr lang="pt-BR" dirty="0"/>
              <a:t>Disciplinas Integradas;</a:t>
            </a:r>
          </a:p>
          <a:p>
            <a:r>
              <a:rPr lang="pt-BR" dirty="0"/>
              <a:t>Solução Tecnológica;</a:t>
            </a:r>
          </a:p>
          <a:p>
            <a:r>
              <a:rPr lang="pt-BR" dirty="0"/>
              <a:t>Experimentos;</a:t>
            </a:r>
          </a:p>
          <a:p>
            <a:r>
              <a:rPr lang="pt-BR" dirty="0"/>
              <a:t>Cronograma;</a:t>
            </a:r>
          </a:p>
          <a:p>
            <a:r>
              <a:rPr lang="pt-BR" dirty="0"/>
              <a:t>Referências.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647858-B57D-4A5F-831D-57136AB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39A65-F474-49ED-95CC-436FFEE5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56FF7E9-A22B-45EE-877E-6A967CA3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8" b="97183" l="9976" r="96837">
                        <a14:foregroundMark x1="52433" y1="84507" x2="52433" y2="84507"/>
                        <a14:foregroundMark x1="51460" y1="74648" x2="53771" y2="74245"/>
                        <a14:foregroundMark x1="68248" y1="78873" x2="54988" y2="72636"/>
                        <a14:foregroundMark x1="54988" y1="72636" x2="64355" y2="81288"/>
                        <a14:foregroundMark x1="84550" y1="81891" x2="82238" y2="83501"/>
                        <a14:foregroundMark x1="92092" y1="81891" x2="92214" y2="74044"/>
                        <a14:foregroundMark x1="95012" y1="70423" x2="96837" y2="84708"/>
                        <a14:foregroundMark x1="48297" y1="97183" x2="43917" y2="96579"/>
                        <a14:foregroundMark x1="55961" y1="40241" x2="57056" y2="42857"/>
                        <a14:foregroundMark x1="32482" y1="75654" x2="31022" y2="82696"/>
                        <a14:foregroundMark x1="73236" y1="62173" x2="73236" y2="62173"/>
                        <a14:foregroundMark x1="30049" y1="75453" x2="28345" y2="75050"/>
                        <a14:foregroundMark x1="30779" y1="85513" x2="29927" y2="78270"/>
                        <a14:backgroundMark x1="67153" y1="32596" x2="67153" y2="32596"/>
                        <a14:backgroundMark x1="66180" y1="31388" x2="66180" y2="31388"/>
                        <a14:backgroundMark x1="69830" y1="27364" x2="65815" y2="36217"/>
                        <a14:backgroundMark x1="64842" y1="31187" x2="64842" y2="33602"/>
                        <a14:backgroundMark x1="71776" y1="33400" x2="70316" y2="28773"/>
                        <a14:backgroundMark x1="71776" y1="29175" x2="66302" y2="51509"/>
                        <a14:backgroundMark x1="66302" y1="51509" x2="62774" y2="46076"/>
                        <a14:backgroundMark x1="33698" y1="30584" x2="33333" y2="38632"/>
                        <a14:backgroundMark x1="34428" y1="34205" x2="31022" y2="41449"/>
                        <a14:backgroundMark x1="39173" y1="34608" x2="30414" y2="40644"/>
                        <a14:backgroundMark x1="37956" y1="36821" x2="32968" y2="39839"/>
                        <a14:backgroundMark x1="31873" y1="40241" x2="36496" y2="41650"/>
                        <a14:backgroundMark x1="57166" y1="42747" x2="57178" y2="43058"/>
                        <a14:backgroundMark x1="54015" y1="29175" x2="59976" y2="23541"/>
                        <a14:backgroundMark x1="52555" y1="32596" x2="42579" y2="20322"/>
                        <a14:backgroundMark x1="72141" y1="47887" x2="68248" y2="53320"/>
                        <a14:backgroundMark x1="66910" y1="53521" x2="65937" y2="55533"/>
                        <a14:backgroundMark x1="73236" y1="57746" x2="73236" y2="57746"/>
                        <a14:backgroundMark x1="74088" y1="56740" x2="74088" y2="56740"/>
                        <a14:backgroundMark x1="75182" y1="60161" x2="74574" y2="60161"/>
                        <a14:backgroundMark x1="29333" y1="81774" x2="29440" y2="88732"/>
                        <a14:backgroundMark x1="39294" y1="92958" x2="32603" y2="94165"/>
                        <a14:backgroundMark x1="32603" y1="94165" x2="28467" y2="91348"/>
                        <a14:backgroundMark x1="72263" y1="96177" x2="65572" y2="92555"/>
                        <a14:backgroundMark x1="65572" y1="92555" x2="52676" y2="98189"/>
                        <a14:backgroundMark x1="52676" y1="98189" x2="51217" y2="98189"/>
                        <a14:backgroundMark x1="85158" y1="68209" x2="81387" y2="67404"/>
                        <a14:backgroundMark x1="27129" y1="57948" x2="27372" y2="69014"/>
                        <a14:backgroundMark x1="31144" y1="54326" x2="28467" y2="55332"/>
                        <a14:backgroundMark x1="34428" y1="44467" x2="34915" y2="45674"/>
                        <a14:backgroundMark x1="53285" y1="41449" x2="50973" y2="44869"/>
                        <a14:backgroundMark x1="27129" y1="69215" x2="26764" y2="73441"/>
                        <a14:backgroundMark x1="26886" y1="74648" x2="28832" y2="78672"/>
                        <a14:backgroundMark x1="66910" y1="87726" x2="66910" y2="87726"/>
                        <a14:backgroundMark x1="59854" y1="86318" x2="59854" y2="86318"/>
                        <a14:backgroundMark x1="70803" y1="62978" x2="70803" y2="62978"/>
                        <a14:backgroundMark x1="71168" y1="61771" x2="70438" y2="643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3627" y="932591"/>
            <a:ext cx="7430512" cy="4492657"/>
          </a:xfrm>
          <a:prstGeom prst="rect">
            <a:avLst/>
          </a:prstGeom>
          <a:scene3d>
            <a:camera prst="orthographicFront">
              <a:rot lat="0" lon="9600000" rev="0"/>
            </a:camera>
            <a:lightRig rig="threePt" dir="t"/>
          </a:scene3d>
        </p:spPr>
      </p:pic>
      <p:pic>
        <p:nvPicPr>
          <p:cNvPr id="12" name="Imagem 11" descr="Uma imagem contendo sentado, branco&#10;&#10;Descrição gerada automaticamente">
            <a:extLst>
              <a:ext uri="{FF2B5EF4-FFF2-40B4-BE49-F238E27FC236}">
                <a16:creationId xmlns:a16="http://schemas.microsoft.com/office/drawing/2014/main" id="{8FF1722D-2FAC-4E87-959C-95CAF6E76F8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527" y="4418479"/>
            <a:ext cx="1625242" cy="15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824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Complexidade do acesso a áreas de desastre;</a:t>
            </a:r>
          </a:p>
          <a:p>
            <a:r>
              <a:rPr lang="pt-BR" sz="2400" dirty="0"/>
              <a:t>Risco na tentativa de resgate;</a:t>
            </a:r>
          </a:p>
          <a:p>
            <a:r>
              <a:rPr lang="pt-BR" sz="2400" dirty="0"/>
              <a:t>Desafio em criar equipamentos robóticos precisos que identifiquem vítimas;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4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E PROBLEMÁTICA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7" name="Imagem 6" descr="Bombeiros correndo risco">
            <a:extLst>
              <a:ext uri="{FF2B5EF4-FFF2-40B4-BE49-F238E27FC236}">
                <a16:creationId xmlns:a16="http://schemas.microsoft.com/office/drawing/2014/main" id="{851E59AE-DD0D-4DDA-ACAA-E306284FE2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86" y="3080182"/>
            <a:ext cx="4417742" cy="262983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7E12A50-D4F4-4F9F-8029-E1FB197969AC}"/>
              </a:ext>
            </a:extLst>
          </p:cNvPr>
          <p:cNvSpPr txBox="1"/>
          <p:nvPr/>
        </p:nvSpPr>
        <p:spPr>
          <a:xfrm>
            <a:off x="1826054" y="5781684"/>
            <a:ext cx="3650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Figura 1 – </a:t>
            </a:r>
            <a:r>
              <a:rPr lang="pt-BR" sz="1600" dirty="0"/>
              <a:t>Terremoto na Indonésia,  2004.</a:t>
            </a:r>
          </a:p>
          <a:p>
            <a:r>
              <a:rPr lang="pt-BR" sz="1600" i="1" dirty="0"/>
              <a:t>(</a:t>
            </a:r>
            <a:r>
              <a:rPr lang="pt-BR" sz="1600" i="1" dirty="0" err="1"/>
              <a:t>Getty</a:t>
            </a:r>
            <a:r>
              <a:rPr lang="pt-BR" sz="1600" i="1" dirty="0"/>
              <a:t> </a:t>
            </a:r>
            <a:r>
              <a:rPr lang="pt-BR" sz="1600" i="1" dirty="0" err="1"/>
              <a:t>Images</a:t>
            </a:r>
            <a:r>
              <a:rPr lang="pt-BR" sz="1600" i="1" dirty="0"/>
              <a:t>)</a:t>
            </a:r>
          </a:p>
        </p:txBody>
      </p:sp>
      <p:pic>
        <p:nvPicPr>
          <p:cNvPr id="2054" name="Picture 6" descr="https://abrilexame.files.wordpress.com/2016/09/size_960_16_9_tailandia.jpg?quality=70&amp;strip=info&amp;w=920">
            <a:extLst>
              <a:ext uri="{FF2B5EF4-FFF2-40B4-BE49-F238E27FC236}">
                <a16:creationId xmlns:a16="http://schemas.microsoft.com/office/drawing/2014/main" id="{AF8C25E7-ECE1-45DD-8FD7-49D12046B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54" y="3080182"/>
            <a:ext cx="4417742" cy="270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36B69E5-053E-40B3-A8E9-6B5021E3C38C}"/>
              </a:ext>
            </a:extLst>
          </p:cNvPr>
          <p:cNvSpPr txBox="1"/>
          <p:nvPr/>
        </p:nvSpPr>
        <p:spPr>
          <a:xfrm>
            <a:off x="6640727" y="5727546"/>
            <a:ext cx="3246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Figura 2 – </a:t>
            </a:r>
            <a:r>
              <a:rPr lang="pt-BR" sz="1600" dirty="0"/>
              <a:t>Terremoto na Itália,  2016.</a:t>
            </a:r>
          </a:p>
          <a:p>
            <a:r>
              <a:rPr lang="pt-BR" sz="1600" i="1" dirty="0"/>
              <a:t>(REUTERS/Stefano </a:t>
            </a:r>
            <a:r>
              <a:rPr lang="pt-BR" sz="1600" i="1" dirty="0" err="1"/>
              <a:t>Rellandini</a:t>
            </a:r>
            <a:r>
              <a:rPr lang="pt-BR" sz="16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166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5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169D8511-74FE-4D3D-A6C6-DE8627596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2974" cy="4351338"/>
          </a:xfrm>
        </p:spPr>
        <p:txBody>
          <a:bodyPr>
            <a:normAutofit/>
          </a:bodyPr>
          <a:lstStyle/>
          <a:p>
            <a:r>
              <a:rPr lang="pt-BR" sz="3200" b="1" dirty="0"/>
              <a:t>Objetivo geral:</a:t>
            </a:r>
          </a:p>
          <a:p>
            <a:pPr lvl="1"/>
            <a:r>
              <a:rPr lang="pt-BR" sz="3200" dirty="0"/>
              <a:t>Olimpíada Brasileira de Robótica (OBR);</a:t>
            </a:r>
          </a:p>
          <a:p>
            <a:pPr lvl="1"/>
            <a:r>
              <a:rPr lang="pt-BR" sz="3200" dirty="0"/>
              <a:t>Emulação de resgate de vítimas em áreas de desastre.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7D487D6-EAD7-4CA1-B757-265AEED68E43}"/>
              </a:ext>
            </a:extLst>
          </p:cNvPr>
          <p:cNvSpPr txBox="1"/>
          <p:nvPr/>
        </p:nvSpPr>
        <p:spPr>
          <a:xfrm>
            <a:off x="6501008" y="5525353"/>
            <a:ext cx="4384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Figura 3 – </a:t>
            </a:r>
            <a:r>
              <a:rPr lang="pt-BR" sz="1600" dirty="0"/>
              <a:t>Pista da Olimpíada Brasileira de Robótica.</a:t>
            </a:r>
          </a:p>
          <a:p>
            <a:r>
              <a:rPr lang="pt-BR" sz="1600" i="1" dirty="0"/>
              <a:t>(Organização OBR)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743BEB6-802B-414D-B2D2-13A757475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7" t="2670" r="9056" b="6693"/>
          <a:stretch/>
        </p:blipFill>
        <p:spPr>
          <a:xfrm>
            <a:off x="6501008" y="1929008"/>
            <a:ext cx="4384110" cy="350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3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1FA90C5-88B5-4415-A50C-F0CE8D0C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1752" cy="4274550"/>
          </a:xfrm>
        </p:spPr>
        <p:txBody>
          <a:bodyPr>
            <a:normAutofit/>
          </a:bodyPr>
          <a:lstStyle/>
          <a:p>
            <a:r>
              <a:rPr lang="pt-BR" sz="3200" b="1" dirty="0"/>
              <a:t>Objetivo específico:</a:t>
            </a:r>
          </a:p>
          <a:p>
            <a:pPr lvl="1"/>
            <a:r>
              <a:rPr lang="pt-BR" sz="3200" dirty="0"/>
              <a:t>Desenvolver uma solução para um dos desafios propostos pela OBR;</a:t>
            </a:r>
          </a:p>
          <a:p>
            <a:pPr lvl="1"/>
            <a:r>
              <a:rPr lang="pt-BR" sz="3200" dirty="0"/>
              <a:t>Resgate das vítimas;</a:t>
            </a:r>
          </a:p>
          <a:p>
            <a:pPr lvl="1"/>
            <a:r>
              <a:rPr lang="pt-BR" sz="3200" dirty="0"/>
              <a:t>Implementar métodos de tratamento de imagem ao robô;</a:t>
            </a:r>
          </a:p>
          <a:p>
            <a:pPr lvl="1"/>
            <a:endParaRPr lang="pt-BR" sz="3200" dirty="0"/>
          </a:p>
          <a:p>
            <a:endParaRPr lang="pt-BR" sz="32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0FDDF5-7880-4341-8BAA-7A4E8D01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Byakugan</a:t>
            </a:r>
            <a:r>
              <a:rPr lang="pt-BR" dirty="0"/>
              <a:t>: Visão Computacional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30FE6F-F737-4B93-B006-2260BABA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09F35DE-D6F8-45CD-9C2D-45E8823F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pic>
        <p:nvPicPr>
          <p:cNvPr id="8" name="Imagem 7" descr="Uma imagem contendo interior, parede, chão, branco&#10;&#10;Descrição gerada automaticamente">
            <a:extLst>
              <a:ext uri="{FF2B5EF4-FFF2-40B4-BE49-F238E27FC236}">
                <a16:creationId xmlns:a16="http://schemas.microsoft.com/office/drawing/2014/main" id="{8DA41F3A-1E9B-4A62-BC64-3EBCBC85C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37" y="1824985"/>
            <a:ext cx="5155367" cy="386652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6539E5-EBC9-41DC-AD8E-1456231436DF}"/>
              </a:ext>
            </a:extLst>
          </p:cNvPr>
          <p:cNvSpPr txBox="1"/>
          <p:nvPr/>
        </p:nvSpPr>
        <p:spPr>
          <a:xfrm>
            <a:off x="6486099" y="5691511"/>
            <a:ext cx="5155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Figura 4 – </a:t>
            </a:r>
            <a:r>
              <a:rPr lang="pt-BR" sz="1600" dirty="0"/>
              <a:t>Desafio da Olimpíada Brasileira de Robótica.</a:t>
            </a:r>
          </a:p>
          <a:p>
            <a:r>
              <a:rPr lang="pt-BR" sz="1600" i="1" dirty="0"/>
              <a:t>(Fonte própria)</a:t>
            </a:r>
          </a:p>
        </p:txBody>
      </p:sp>
    </p:spTree>
    <p:extLst>
      <p:ext uri="{BB962C8B-B14F-4D97-AF65-F5344CB8AC3E}">
        <p14:creationId xmlns:p14="http://schemas.microsoft.com/office/powerpoint/2010/main" val="385144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1543985"/>
            <a:ext cx="4114800" cy="917574"/>
          </a:xfrm>
        </p:spPr>
        <p:txBody>
          <a:bodyPr>
            <a:noAutofit/>
          </a:bodyPr>
          <a:lstStyle/>
          <a:p>
            <a:r>
              <a:rPr lang="pt-BR" sz="1800" dirty="0">
                <a:cs typeface="Arial" panose="020B0604020202020204" pitchFamily="34" charset="0"/>
              </a:rPr>
              <a:t>IMPLEMENTAÇÃO DE UM ROBÔ PARA OBR BASEADO EM VISÃO COMPUTACIONAL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7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</p:spPr>
        <p:txBody>
          <a:bodyPr/>
          <a:lstStyle/>
          <a:p>
            <a:r>
              <a:rPr lang="pt-BR" dirty="0"/>
              <a:t>SOLUÇÕES SIMILARES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7" name="Imagem 6" descr="Uma imagem contendo chão, interior&#10;&#10;Descrição gerada com muito alta confiança">
            <a:extLst>
              <a:ext uri="{FF2B5EF4-FFF2-40B4-BE49-F238E27FC236}">
                <a16:creationId xmlns:a16="http://schemas.microsoft.com/office/drawing/2014/main" id="{9EF9418B-7B5D-4092-AD48-EA65F586D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76" y="2660681"/>
            <a:ext cx="4165959" cy="290737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82AB182-A500-4722-B477-74068A570B22}"/>
              </a:ext>
            </a:extLst>
          </p:cNvPr>
          <p:cNvSpPr txBox="1"/>
          <p:nvPr/>
        </p:nvSpPr>
        <p:spPr>
          <a:xfrm>
            <a:off x="6553200" y="1460352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SISTEMA DE DETECÇÃO E RESGATE DE VÍTIMA PARA UM ROBÔ AUTÔNOMO SEGUIDOR DE LINHA BASEADO EM VISÃO COMPUTACIONAL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D6B788-BB10-48DD-999B-7EE763436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2660681"/>
            <a:ext cx="3714750" cy="290737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701AFD5-00A0-4977-9EAB-413985B5CA21}"/>
              </a:ext>
            </a:extLst>
          </p:cNvPr>
          <p:cNvSpPr txBox="1"/>
          <p:nvPr/>
        </p:nvSpPr>
        <p:spPr>
          <a:xfrm>
            <a:off x="1583976" y="5568057"/>
            <a:ext cx="416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Figura 4 –  </a:t>
            </a:r>
            <a:r>
              <a:rPr lang="pt-BR" sz="1600" dirty="0"/>
              <a:t>Plataforma robótica utilizada no trabalho.</a:t>
            </a:r>
          </a:p>
          <a:p>
            <a:r>
              <a:rPr lang="pt-BR" sz="1600" i="1" dirty="0"/>
              <a:t>(AMORIM, Junior Aguilar)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29A8C7-E7A9-4318-8341-5A113082ACAA}"/>
              </a:ext>
            </a:extLst>
          </p:cNvPr>
          <p:cNvSpPr txBox="1"/>
          <p:nvPr/>
        </p:nvSpPr>
        <p:spPr>
          <a:xfrm>
            <a:off x="6953250" y="5568057"/>
            <a:ext cx="3867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Figura 5 – </a:t>
            </a:r>
            <a:r>
              <a:rPr lang="pt-BR" sz="1600" dirty="0"/>
              <a:t>Demonstração gráfica da detecção de círculos.</a:t>
            </a:r>
          </a:p>
          <a:p>
            <a:r>
              <a:rPr lang="pt-BR" sz="1600" i="1" dirty="0"/>
              <a:t>(MARINATO, Gabriela P.</a:t>
            </a:r>
            <a:r>
              <a:rPr lang="pt-BR" sz="1600" dirty="0"/>
              <a:t> </a:t>
            </a:r>
            <a:r>
              <a:rPr lang="pt-BR" sz="16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781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2050" name="Picture 2" descr="Resultado de imagem para python logo png">
            <a:extLst>
              <a:ext uri="{FF2B5EF4-FFF2-40B4-BE49-F238E27FC236}">
                <a16:creationId xmlns:a16="http://schemas.microsoft.com/office/drawing/2014/main" id="{19FB71AD-EBC0-4C6A-9168-4210A859D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90" y="1676594"/>
            <a:ext cx="1561361" cy="156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c++ logo png">
            <a:extLst>
              <a:ext uri="{FF2B5EF4-FFF2-40B4-BE49-F238E27FC236}">
                <a16:creationId xmlns:a16="http://schemas.microsoft.com/office/drawing/2014/main" id="{41949343-ED5F-4591-A773-6892D53C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91" y="4203487"/>
            <a:ext cx="1388961" cy="156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ros logo png">
            <a:extLst>
              <a:ext uri="{FF2B5EF4-FFF2-40B4-BE49-F238E27FC236}">
                <a16:creationId xmlns:a16="http://schemas.microsoft.com/office/drawing/2014/main" id="{FF5A2EE8-AA97-4E20-9B4B-1822F3149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25" y="2073822"/>
            <a:ext cx="3181611" cy="84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arduino logo png">
            <a:extLst>
              <a:ext uri="{FF2B5EF4-FFF2-40B4-BE49-F238E27FC236}">
                <a16:creationId xmlns:a16="http://schemas.microsoft.com/office/drawing/2014/main" id="{EE57963E-D9B9-4352-81EB-9CCC06CE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59" y="4360377"/>
            <a:ext cx="2031682" cy="138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raspberry pi logo png">
            <a:extLst>
              <a:ext uri="{FF2B5EF4-FFF2-40B4-BE49-F238E27FC236}">
                <a16:creationId xmlns:a16="http://schemas.microsoft.com/office/drawing/2014/main" id="{6E62839F-28DD-4B31-B74F-F2EAF28DD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50" y="1306920"/>
            <a:ext cx="2533691" cy="22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opencv pi logo png">
            <a:extLst>
              <a:ext uri="{FF2B5EF4-FFF2-40B4-BE49-F238E27FC236}">
                <a16:creationId xmlns:a16="http://schemas.microsoft.com/office/drawing/2014/main" id="{98A89B97-11FD-4D3D-ABDF-E013AD9AA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702" y="3816380"/>
            <a:ext cx="1780050" cy="219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github icon png">
            <a:extLst>
              <a:ext uri="{FF2B5EF4-FFF2-40B4-BE49-F238E27FC236}">
                <a16:creationId xmlns:a16="http://schemas.microsoft.com/office/drawing/2014/main" id="{DDD1588A-86F6-4FD0-A6EA-61C8410E7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382" y="4024521"/>
            <a:ext cx="4677636" cy="173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trello icon png">
            <a:extLst>
              <a:ext uri="{FF2B5EF4-FFF2-40B4-BE49-F238E27FC236}">
                <a16:creationId xmlns:a16="http://schemas.microsoft.com/office/drawing/2014/main" id="{3A73D4D6-2B95-4F4C-998C-CD2F1492F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840" y="2073822"/>
            <a:ext cx="3374720" cy="103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55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2C16D62-E4F4-4D6E-9D13-862B9469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Fundamentos de Lógica e Algoritmo;</a:t>
            </a:r>
          </a:p>
          <a:p>
            <a:r>
              <a:rPr lang="pt-BR" sz="3600" dirty="0"/>
              <a:t>Programação Estruturada e Orientada a Objetos;</a:t>
            </a:r>
          </a:p>
          <a:p>
            <a:r>
              <a:rPr lang="pt-BR" sz="3600" dirty="0"/>
              <a:t>Matemática;</a:t>
            </a:r>
          </a:p>
          <a:p>
            <a:r>
              <a:rPr lang="pt-BR" sz="3600" dirty="0"/>
              <a:t>Eletricidade Instrumental;</a:t>
            </a:r>
          </a:p>
          <a:p>
            <a:r>
              <a:rPr lang="pt-BR" sz="3600" dirty="0"/>
              <a:t>Eletrônica Analógica e Digital;</a:t>
            </a:r>
          </a:p>
          <a:p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D1B8D1-7B2A-4F21-BCEF-C6AA443A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DD1A5A-0080-4215-9BFF-DB5F8675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9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566DED6-B701-41ED-84A3-B6543908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DISCIPLINAS INTEGRADAS</a:t>
            </a:r>
          </a:p>
        </p:txBody>
      </p:sp>
    </p:spTree>
    <p:extLst>
      <p:ext uri="{BB962C8B-B14F-4D97-AF65-F5344CB8AC3E}">
        <p14:creationId xmlns:p14="http://schemas.microsoft.com/office/powerpoint/2010/main" val="1225811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479</Words>
  <Application>Microsoft Office PowerPoint</Application>
  <PresentationFormat>Widescreen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Byakugan </vt:lpstr>
      <vt:lpstr>COMPONENTES</vt:lpstr>
      <vt:lpstr>SUMÁRIO</vt:lpstr>
      <vt:lpstr>INTRODUÇÃO E PROBLEMÁTICA</vt:lpstr>
      <vt:lpstr>OBJETIVOS</vt:lpstr>
      <vt:lpstr>OBJETIVOS</vt:lpstr>
      <vt:lpstr>SOLUÇÕES SIMILARES</vt:lpstr>
      <vt:lpstr>TECNOLOGIAS UTILIZADAS</vt:lpstr>
      <vt:lpstr>DISCIPLINAS INTEGRADAS</vt:lpstr>
      <vt:lpstr>SOLUÇÃO TECNOLÓGICA</vt:lpstr>
      <vt:lpstr>CRONOGRAMA</vt:lpstr>
      <vt:lpstr>REFERÊNCIAS</vt:lpstr>
      <vt:lpstr>REFERÊNCIAS</vt:lpstr>
      <vt:lpstr>DÚVIDAS?</vt:lpstr>
      <vt:lpstr>Byakugan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Byakugan</dc:title>
  <dc:creator>Isaac Marlon</dc:creator>
  <cp:lastModifiedBy>Paulo Vitor</cp:lastModifiedBy>
  <cp:revision>79</cp:revision>
  <dcterms:created xsi:type="dcterms:W3CDTF">2019-04-12T15:35:12Z</dcterms:created>
  <dcterms:modified xsi:type="dcterms:W3CDTF">2019-04-23T14:40:01Z</dcterms:modified>
</cp:coreProperties>
</file>