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7A3"/>
    <a:srgbClr val="D0ECD3"/>
    <a:srgbClr val="4CB957"/>
    <a:srgbClr val="E0F0E1"/>
    <a:srgbClr val="CF3034"/>
    <a:srgbClr val="3FA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DB5B6-2099-4182-8370-BE40CE79ECA1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E0661-4272-4153-97FE-1982868DE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4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55D72AE1-6C8C-4085-A188-02BA3FC2446C}"/>
              </a:ext>
            </a:extLst>
          </p:cNvPr>
          <p:cNvSpPr/>
          <p:nvPr userDrawn="1"/>
        </p:nvSpPr>
        <p:spPr>
          <a:xfrm>
            <a:off x="0" y="0"/>
            <a:ext cx="12192000" cy="1792718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C4EB8E-B916-44F4-997F-78B64BCB6D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17525"/>
            <a:ext cx="9144000" cy="365125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B0836E-1FFF-4925-B159-461F94E53B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28005"/>
            <a:ext cx="9144000" cy="99744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Título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AD7056C-15B7-4497-9079-CBC307A43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846" y="256921"/>
            <a:ext cx="2012092" cy="134993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B9A5923-4AF1-4124-905F-9B25BC7C8129}"/>
              </a:ext>
            </a:extLst>
          </p:cNvPr>
          <p:cNvSpPr txBox="1"/>
          <p:nvPr userDrawn="1"/>
        </p:nvSpPr>
        <p:spPr>
          <a:xfrm>
            <a:off x="1524000" y="254817"/>
            <a:ext cx="1056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INSTITUTO FEDERAL DE EDUCAÇÃO, CIÊNCIA E TECNOLOGIA DO RIO GRANDE DO NORTE - </a:t>
            </a:r>
            <a:r>
              <a:rPr lang="pt-BR" sz="2400" b="1" i="1" dirty="0"/>
              <a:t>Campus</a:t>
            </a:r>
            <a:r>
              <a:rPr lang="pt-BR" sz="2400" b="1" dirty="0"/>
              <a:t> </a:t>
            </a:r>
            <a:r>
              <a:rPr lang="pt-BR" sz="2400" b="1" i="1" dirty="0"/>
              <a:t>Santa Cruz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B99778-D8D3-4355-82DE-D898DA811068}"/>
              </a:ext>
            </a:extLst>
          </p:cNvPr>
          <p:cNvSpPr txBox="1"/>
          <p:nvPr userDrawn="1"/>
        </p:nvSpPr>
        <p:spPr>
          <a:xfrm>
            <a:off x="1524000" y="1145190"/>
            <a:ext cx="1032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Projeto Integrador em (Curso Técnico Integrado em Informática)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96C9CCA0-1B0F-419D-8429-723F662D23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62800" y="4027108"/>
            <a:ext cx="4687330" cy="129039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Componentes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610F6053-75D7-44D1-AC95-5614DA703A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2243" y="5527733"/>
            <a:ext cx="4687887" cy="5715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pt-BR" dirty="0"/>
              <a:t>Orientador(a)</a:t>
            </a:r>
          </a:p>
        </p:txBody>
      </p:sp>
      <p:sp>
        <p:nvSpPr>
          <p:cNvPr id="24" name="Espaço Reservado para Conteúdo 23">
            <a:extLst>
              <a:ext uri="{FF2B5EF4-FFF2-40B4-BE49-F238E27FC236}">
                <a16:creationId xmlns:a16="http://schemas.microsoft.com/office/drawing/2014/main" id="{DFC7BD2B-8B8B-448F-AE94-73A5B006D50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38600" y="6420620"/>
            <a:ext cx="4114800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MÊS/ANO</a:t>
            </a:r>
          </a:p>
        </p:txBody>
      </p:sp>
    </p:spTree>
    <p:extLst>
      <p:ext uri="{BB962C8B-B14F-4D97-AF65-F5344CB8AC3E}">
        <p14:creationId xmlns:p14="http://schemas.microsoft.com/office/powerpoint/2010/main" val="304564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4E219-2BFF-4E15-A430-565966F3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38F75-D156-4C3B-A820-D84CB89D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F7392-6B26-47F6-B0CF-43FF69A1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389-483A-4E9F-9AAB-6D6A3D56DCF6}" type="datetime1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52775-D4B6-430F-9DAB-411D344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06CD1-7BAA-49C5-B6EE-9D5D25C4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33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BC7F80-A3F8-42B1-AE88-020A8B832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3E8111-3AC8-4DBB-B762-622B5F42B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55DDAC-41F2-4850-B934-3A1A3BB5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126-5AE9-4104-BD84-FF9EDB02A973}" type="datetime1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930AB-CC7B-4A04-96B0-A1D46981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42326-780E-4E6C-BC0E-033A8B4A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13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C61C3-1494-4240-A056-C64211C1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8FD29-E9CB-48F6-B082-35577E33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3E3-2072-42D8-AE5D-F06D0424005B}" type="datetime1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95C43A-580B-4F73-9C15-78DE21F7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56BCD-685C-4B97-806B-91A8AB07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Título 1">
            <a:extLst>
              <a:ext uri="{FF2B5EF4-FFF2-40B4-BE49-F238E27FC236}">
                <a16:creationId xmlns:a16="http://schemas.microsoft.com/office/drawing/2014/main" id="{9DD86BEE-5613-41DC-8357-76890209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2125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79A5A-6EC5-4234-8312-9911F87B53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85E990-F8CD-4E96-ADD4-3CAFFC11875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0D8F7-454B-4F14-8DC0-F9BA4723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350-4C2B-4882-8B71-1D519621A934}" type="datetime1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8FE43-C707-4BF6-BE65-FF5CE3E3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21690-056F-47A6-B2EB-C0184F02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Picture 2" descr="Resultado de imagem para DÃVIDA png">
            <a:extLst>
              <a:ext uri="{FF2B5EF4-FFF2-40B4-BE49-F238E27FC236}">
                <a16:creationId xmlns:a16="http://schemas.microsoft.com/office/drawing/2014/main" id="{C1F454CC-FF5C-4022-8E9C-71FB4E1C1F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250031"/>
            <a:ext cx="470535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78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E5A2F-C33C-4B70-B531-E32351E8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2E612-502C-4C7F-83D3-56F9BBE4D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DE0C4-ACF4-49B0-BE06-CFE1E5C5E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A91A5B-7C66-41D1-968A-50CA34CB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AA8-89AE-4E7D-A200-C08DFE01393F}" type="datetime1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26D347-7F5B-4355-836F-D5EB991B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31D83-6F45-4A53-A9C6-B8ED0267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07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68995-2C6B-47B3-8157-C5C486BB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8913"/>
            <a:ext cx="10515600" cy="96026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94B38A-7BA7-45CA-81BB-BA497B0F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52118A-F6DD-4AA2-8C52-9522979CD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C4DCA9-7D17-4A8C-BFAA-07D84332A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74519F-17FC-431A-96AA-44D5D6D88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11E2F1-58BA-4588-833E-9FECA953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FE0E-9767-4588-A361-7E006DEE2CC4}" type="datetime1">
              <a:rPr lang="pt-BR" smtClean="0"/>
              <a:t>15/04/2019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FE85FF-CAE2-439D-83B1-0E3993C9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5C4F7C-F407-46C3-BF3D-5694CDBB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47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1650-6D26-4B26-9462-5A0FC732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69F5D6-C7D3-4178-8DCF-09514574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57F0-A892-42D8-9C26-D1730EC81330}" type="datetime1">
              <a:rPr lang="pt-BR" smtClean="0"/>
              <a:t>15/04/2019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5B6C19-4107-45C1-9898-9FE717B8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CBB870-BA93-40AF-919D-38EF91BB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41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040783-2961-49FB-B8D5-2D046525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2C2A-9C12-4B5C-8BB0-8A51A2CBCCE7}" type="datetime1">
              <a:rPr lang="pt-BR" smtClean="0"/>
              <a:t>15/04/2019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E6A36A-45EE-470E-9B00-A3A506A2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32CA9B-2836-4EFA-B907-9CDD9B8D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ACDA8-098D-46C7-AA50-5D194109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3B141-6D7B-4902-BC8C-F0C8CE61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FE1632-9889-464C-85D9-11E9DAC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EA64D2-674B-41E5-98F3-F378B9A0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7DD-BDC6-4187-96EB-482D6E26C5A4}" type="datetime1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C85146-F4CD-457E-8800-1D62977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F158D-3A11-43A4-8D72-DFCFF9D1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59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DFC82-FA0D-44E7-AFDC-4488DE29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83067F-412C-475B-A4E0-33E2AB6C8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DD8CD7-E1F3-47FF-8593-52A4FD7D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207ABB-6EDC-45EC-9890-BFBC47C7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D6E7-6296-4A22-98F7-939D137D1CF6}" type="datetime1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314480-AF9F-4778-B796-CF620D99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D52C9B-78A0-46BC-A47C-1F330C7B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E227EE6-C4CE-42FF-B553-BF983A26C5DD}"/>
              </a:ext>
            </a:extLst>
          </p:cNvPr>
          <p:cNvSpPr/>
          <p:nvPr userDrawn="1"/>
        </p:nvSpPr>
        <p:spPr>
          <a:xfrm>
            <a:off x="154459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31D5E07-658E-4402-B46A-6E8AC983D0A7}"/>
              </a:ext>
            </a:extLst>
          </p:cNvPr>
          <p:cNvSpPr/>
          <p:nvPr userDrawn="1"/>
        </p:nvSpPr>
        <p:spPr>
          <a:xfrm>
            <a:off x="154458" y="6070600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5E06467-600F-4EEE-93F8-BC420A19AC3B}"/>
              </a:ext>
            </a:extLst>
          </p:cNvPr>
          <p:cNvSpPr/>
          <p:nvPr userDrawn="1"/>
        </p:nvSpPr>
        <p:spPr>
          <a:xfrm>
            <a:off x="148278" y="4646438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4CF7C79-48F1-4053-A91F-D795505EED21}"/>
              </a:ext>
            </a:extLst>
          </p:cNvPr>
          <p:cNvSpPr/>
          <p:nvPr userDrawn="1"/>
        </p:nvSpPr>
        <p:spPr>
          <a:xfrm>
            <a:off x="838200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3AE120D-2D82-4DBC-AE00-7212527C4481}"/>
              </a:ext>
            </a:extLst>
          </p:cNvPr>
          <p:cNvSpPr/>
          <p:nvPr userDrawn="1"/>
        </p:nvSpPr>
        <p:spPr>
          <a:xfrm>
            <a:off x="832021" y="6107982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DC19753-B143-484C-B0CD-FB6931F79CDE}"/>
              </a:ext>
            </a:extLst>
          </p:cNvPr>
          <p:cNvSpPr/>
          <p:nvPr userDrawn="1"/>
        </p:nvSpPr>
        <p:spPr>
          <a:xfrm>
            <a:off x="1509584" y="6099233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97EA049-D03D-479E-A1E0-396F8DA674F7}"/>
              </a:ext>
            </a:extLst>
          </p:cNvPr>
          <p:cNvSpPr/>
          <p:nvPr userDrawn="1"/>
        </p:nvSpPr>
        <p:spPr>
          <a:xfrm>
            <a:off x="0" y="0"/>
            <a:ext cx="12192000" cy="1297459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DCB8A1-536B-479C-9B8F-71E74653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55FE1C-7B4F-4AFD-93CB-4EE2D127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3E0AE-489D-4534-B7AE-BA47A757A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7BB8-E30A-4046-95CD-0643E512C401}" type="datetime1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BC4566-378E-4FE9-9514-2E0453C3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3D87B4-3ED3-4ECC-B18B-76FD62F25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B334-6205-492F-9410-6332D321FA39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382F4A-E91C-48DF-841C-AD21F393895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2" y="201928"/>
            <a:ext cx="1428235" cy="9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7DB1E536-87A9-4FBF-9B44-CC8C81BC3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Visão Computacional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4CAA41-D4E0-46BF-8B02-806CA7556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Byakugan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F6B771-D4C7-4B76-A01B-38F370E3D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Douglas Gabriel da Silva Araújo;</a:t>
            </a:r>
          </a:p>
          <a:p>
            <a:r>
              <a:rPr lang="pt-BR" dirty="0"/>
              <a:t>Isaac Marlon da Silva Lourenço;</a:t>
            </a:r>
          </a:p>
          <a:p>
            <a:r>
              <a:rPr lang="pt-BR" dirty="0"/>
              <a:t>Paulo Vitor Lima Borges.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345C81-C545-41BF-ADCB-D16CEB4121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Lennedy Campos Soares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4B2B5B-29D9-45D5-9F3E-8FAC361E43B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38600" y="6392667"/>
            <a:ext cx="4114800" cy="365125"/>
          </a:xfrm>
        </p:spPr>
        <p:txBody>
          <a:bodyPr/>
          <a:lstStyle/>
          <a:p>
            <a:r>
              <a:rPr lang="pt-BR" dirty="0"/>
              <a:t>ABRIL/2019</a:t>
            </a:r>
          </a:p>
        </p:txBody>
      </p:sp>
    </p:spTree>
    <p:extLst>
      <p:ext uri="{BB962C8B-B14F-4D97-AF65-F5344CB8AC3E}">
        <p14:creationId xmlns:p14="http://schemas.microsoft.com/office/powerpoint/2010/main" val="194742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EDNO, Francisco. </a:t>
            </a:r>
            <a:r>
              <a:rPr lang="pt-BR" b="1" dirty="0"/>
              <a:t>Tutoriais sobre ROS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], 14 dez. 2014. Disponível em: http://wiki.ros.org/</a:t>
            </a:r>
            <a:r>
              <a:rPr lang="pt-BR" dirty="0" err="1"/>
              <a:t>pt_BR</a:t>
            </a:r>
            <a:r>
              <a:rPr lang="pt-BR" dirty="0"/>
              <a:t>/ROS/</a:t>
            </a:r>
            <a:r>
              <a:rPr lang="pt-BR" dirty="0" err="1"/>
              <a:t>Tutorials</a:t>
            </a:r>
            <a:r>
              <a:rPr lang="pt-BR" dirty="0"/>
              <a:t>. Acesso em: 15 mar. 2019.</a:t>
            </a:r>
          </a:p>
          <a:p>
            <a:r>
              <a:rPr lang="pt-BR" dirty="0"/>
              <a:t>OPENCV DEV TEAM. </a:t>
            </a:r>
            <a:r>
              <a:rPr lang="pt-BR" b="1" dirty="0" err="1"/>
              <a:t>OpenCV</a:t>
            </a:r>
            <a:r>
              <a:rPr lang="pt-BR" b="1" dirty="0"/>
              <a:t> 2.4.13.7 </a:t>
            </a:r>
            <a:r>
              <a:rPr lang="pt-BR" b="1" dirty="0" err="1"/>
              <a:t>documentation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], 12 jul. 2018. Disponível em: https://docs.opencv.org/2.4.13.7/. Acesso em: 15 mar. 2019.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80868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EC68-33B8-4F9F-9DA2-C4FED814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B7C030-87C3-41B0-B989-544FF795F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0FFCFC-B7AE-45EF-91D7-6D61DC06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4B4557-4598-437D-8DBD-CF350357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65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48EA-106F-4CEC-9E59-448519D5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47264"/>
            <a:ext cx="9426146" cy="926627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E1866-0E61-4F9F-8ED4-25B77FAE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&amp; Problemática;</a:t>
            </a:r>
          </a:p>
          <a:p>
            <a:r>
              <a:rPr lang="pt-BR" dirty="0"/>
              <a:t>Objetivos;</a:t>
            </a:r>
          </a:p>
          <a:p>
            <a:r>
              <a:rPr lang="pt-BR" dirty="0"/>
              <a:t>Disciplinas Integradas;</a:t>
            </a:r>
          </a:p>
          <a:p>
            <a:r>
              <a:rPr lang="pt-BR" dirty="0"/>
              <a:t>Soluções Similares;</a:t>
            </a:r>
          </a:p>
          <a:p>
            <a:r>
              <a:rPr lang="pt-BR" dirty="0"/>
              <a:t>Solução Tecnológica;</a:t>
            </a:r>
          </a:p>
          <a:p>
            <a:r>
              <a:rPr lang="pt-BR" dirty="0"/>
              <a:t>Tecnologias Utilizadas; </a:t>
            </a:r>
          </a:p>
          <a:p>
            <a:r>
              <a:rPr lang="pt-BR" dirty="0"/>
              <a:t>Cronograma;</a:t>
            </a:r>
          </a:p>
          <a:p>
            <a:r>
              <a:rPr lang="pt-BR" dirty="0"/>
              <a:t>Referências.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647858-B57D-4A5F-831D-57136AB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39A65-F474-49ED-95CC-436FFEE5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0049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Difícil acesso em áreas de desastre;</a:t>
            </a:r>
          </a:p>
          <a:p>
            <a:r>
              <a:rPr lang="pt-BR" dirty="0"/>
              <a:t>Poucos equipamentos precisos que identifiquem vítimas;</a:t>
            </a:r>
          </a:p>
          <a:p>
            <a:r>
              <a:rPr lang="pt-BR" dirty="0"/>
              <a:t>Risco mútuo (resgatadores correm risco);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&amp; PROBLEMÁTICA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7" name="Imagem 6" descr="Bombeiros correndo risco">
            <a:extLst>
              <a:ext uri="{FF2B5EF4-FFF2-40B4-BE49-F238E27FC236}">
                <a16:creationId xmlns:a16="http://schemas.microsoft.com/office/drawing/2014/main" id="{851E59AE-DD0D-4DDA-ACAA-E306284FE2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91" y="3429000"/>
            <a:ext cx="4476009" cy="2526497"/>
          </a:xfrm>
          <a:prstGeom prst="rect">
            <a:avLst/>
          </a:prstGeom>
        </p:spPr>
      </p:pic>
      <p:pic>
        <p:nvPicPr>
          <p:cNvPr id="9" name="Imagem 8" descr="Escombros em um desastre">
            <a:extLst>
              <a:ext uri="{FF2B5EF4-FFF2-40B4-BE49-F238E27FC236}">
                <a16:creationId xmlns:a16="http://schemas.microsoft.com/office/drawing/2014/main" id="{C38D68EA-152B-40B7-A2D0-DA948A36CC3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73" y="3429000"/>
            <a:ext cx="3969566" cy="26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6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169D8511-74FE-4D3D-A6C6-DE862759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Objetivo geral:</a:t>
            </a:r>
          </a:p>
          <a:p>
            <a:r>
              <a:rPr lang="pt-BR" sz="2000" dirty="0"/>
              <a:t>Complexidade do acesso a áreas de desastre;</a:t>
            </a:r>
          </a:p>
          <a:p>
            <a:r>
              <a:rPr lang="pt-BR" sz="2000" dirty="0"/>
              <a:t>Olimpíada Brasileira de Robótica (OBR);</a:t>
            </a:r>
          </a:p>
          <a:p>
            <a:r>
              <a:rPr lang="pt-BR" sz="2000" dirty="0"/>
              <a:t>Emulação de resgate de vítimas em áreas de desastre;</a:t>
            </a:r>
          </a:p>
          <a:p>
            <a:endParaRPr lang="pt-BR" sz="2000" dirty="0"/>
          </a:p>
          <a:p>
            <a:r>
              <a:rPr lang="pt-BR" dirty="0"/>
              <a:t>Objetivo específico:</a:t>
            </a:r>
          </a:p>
          <a:p>
            <a:r>
              <a:rPr lang="pt-BR" sz="2000" dirty="0"/>
              <a:t>Desenvolver uma solução para um dos desafios propostos pela OBR;</a:t>
            </a:r>
          </a:p>
          <a:p>
            <a:r>
              <a:rPr lang="pt-BR" sz="2000" dirty="0"/>
              <a:t>Resgate das vítimas;</a:t>
            </a:r>
          </a:p>
          <a:p>
            <a:r>
              <a:rPr lang="pt-BR" sz="2000" dirty="0"/>
              <a:t>Implementar métodos de tratamento de imagem ao robô;</a:t>
            </a:r>
          </a:p>
        </p:txBody>
      </p:sp>
    </p:spTree>
    <p:extLst>
      <p:ext uri="{BB962C8B-B14F-4D97-AF65-F5344CB8AC3E}">
        <p14:creationId xmlns:p14="http://schemas.microsoft.com/office/powerpoint/2010/main" val="374643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2C16D62-E4F4-4D6E-9D13-862B9469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D1B8D1-7B2A-4F21-BCEF-C6AA443A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Byakugan</a:t>
            </a:r>
            <a:r>
              <a:rPr lang="pt-BR" dirty="0"/>
              <a:t>: Visão Computacional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DD1A5A-0080-4215-9BFF-DB5F8675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5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566DED6-B701-41ED-84A3-B6543908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Disciplinas Integradas</a:t>
            </a:r>
          </a:p>
        </p:txBody>
      </p:sp>
    </p:spTree>
    <p:extLst>
      <p:ext uri="{BB962C8B-B14F-4D97-AF65-F5344CB8AC3E}">
        <p14:creationId xmlns:p14="http://schemas.microsoft.com/office/powerpoint/2010/main" val="122581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 SIMILARES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35781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2050" name="Picture 2" descr="Resultado de imagem para python logo png">
            <a:extLst>
              <a:ext uri="{FF2B5EF4-FFF2-40B4-BE49-F238E27FC236}">
                <a16:creationId xmlns:a16="http://schemas.microsoft.com/office/drawing/2014/main" id="{19FB71AD-EBC0-4C6A-9168-4210A859D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75" y="1607724"/>
            <a:ext cx="2110946" cy="211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c++ logo png">
            <a:extLst>
              <a:ext uri="{FF2B5EF4-FFF2-40B4-BE49-F238E27FC236}">
                <a16:creationId xmlns:a16="http://schemas.microsoft.com/office/drawing/2014/main" id="{41949343-ED5F-4591-A773-6892D53C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14" y="4390860"/>
            <a:ext cx="1748467" cy="196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ros logo png">
            <a:extLst>
              <a:ext uri="{FF2B5EF4-FFF2-40B4-BE49-F238E27FC236}">
                <a16:creationId xmlns:a16="http://schemas.microsoft.com/office/drawing/2014/main" id="{FF5A2EE8-AA97-4E20-9B4B-1822F3149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14" y="2116776"/>
            <a:ext cx="3181611" cy="84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arduino logo png">
            <a:extLst>
              <a:ext uri="{FF2B5EF4-FFF2-40B4-BE49-F238E27FC236}">
                <a16:creationId xmlns:a16="http://schemas.microsoft.com/office/drawing/2014/main" id="{EE57963E-D9B9-4352-81EB-9CCC06CE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880" y="4630943"/>
            <a:ext cx="2031682" cy="138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raspberry pi logo png">
            <a:extLst>
              <a:ext uri="{FF2B5EF4-FFF2-40B4-BE49-F238E27FC236}">
                <a16:creationId xmlns:a16="http://schemas.microsoft.com/office/drawing/2014/main" id="{6E62839F-28DD-4B31-B74F-F2EAF28DD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876" y="1535720"/>
            <a:ext cx="2533691" cy="22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opencv pi logo png">
            <a:extLst>
              <a:ext uri="{FF2B5EF4-FFF2-40B4-BE49-F238E27FC236}">
                <a16:creationId xmlns:a16="http://schemas.microsoft.com/office/drawing/2014/main" id="{98A89B97-11FD-4D3D-ABDF-E013AD9A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1" y="3510798"/>
            <a:ext cx="2110946" cy="260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55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TECNOLÓGICA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1026" name="Picture 2" descr="Resultado de imagem para cÃ¢mera raspberry pi">
            <a:extLst>
              <a:ext uri="{FF2B5EF4-FFF2-40B4-BE49-F238E27FC236}">
                <a16:creationId xmlns:a16="http://schemas.microsoft.com/office/drawing/2014/main" id="{2591D967-106E-4D53-9A5B-158108D04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9" t="16195" r="14697" b="9279"/>
          <a:stretch/>
        </p:blipFill>
        <p:spPr bwMode="auto">
          <a:xfrm>
            <a:off x="362946" y="2926064"/>
            <a:ext cx="1564708" cy="16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BFB8C97-DCD1-4CD1-83A2-0B5A71E82BAB}"/>
              </a:ext>
            </a:extLst>
          </p:cNvPr>
          <p:cNvCxnSpPr>
            <a:cxnSpLocks/>
          </p:cNvCxnSpPr>
          <p:nvPr/>
        </p:nvCxnSpPr>
        <p:spPr>
          <a:xfrm>
            <a:off x="1764816" y="3708587"/>
            <a:ext cx="69324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ultado de imagem para raspberry pi 3">
            <a:extLst>
              <a:ext uri="{FF2B5EF4-FFF2-40B4-BE49-F238E27FC236}">
                <a16:creationId xmlns:a16="http://schemas.microsoft.com/office/drawing/2014/main" id="{6AC74F63-38B3-46E8-93F0-31D4C730B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00" y="3082119"/>
            <a:ext cx="2427623" cy="135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rduino mega">
            <a:extLst>
              <a:ext uri="{FF2B5EF4-FFF2-40B4-BE49-F238E27FC236}">
                <a16:creationId xmlns:a16="http://schemas.microsoft.com/office/drawing/2014/main" id="{6D98D3E5-00D2-4B8B-BC4B-29D6965F4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" t="18055" r="7863" b="18822"/>
          <a:stretch/>
        </p:blipFill>
        <p:spPr bwMode="auto">
          <a:xfrm>
            <a:off x="5741769" y="2844919"/>
            <a:ext cx="2452796" cy="183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Imagem 46" descr="Uma imagem contendo metalúrgico, engrenagem, interior&#10;&#10;Descrição gerada automaticamente">
            <a:extLst>
              <a:ext uri="{FF2B5EF4-FFF2-40B4-BE49-F238E27FC236}">
                <a16:creationId xmlns:a16="http://schemas.microsoft.com/office/drawing/2014/main" id="{0B1A06F9-4F8F-4312-8486-A4F625FD78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2" t="1869" r="14435" b="3442"/>
          <a:stretch/>
        </p:blipFill>
        <p:spPr>
          <a:xfrm>
            <a:off x="8938817" y="2448963"/>
            <a:ext cx="2968408" cy="2618571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41A86EB-3EC5-43C9-8367-313130A0EE7F}"/>
              </a:ext>
            </a:extLst>
          </p:cNvPr>
          <p:cNvCxnSpPr>
            <a:cxnSpLocks/>
            <a:stCxn id="1028" idx="3"/>
            <a:endCxn id="1030" idx="1"/>
          </p:cNvCxnSpPr>
          <p:nvPr/>
        </p:nvCxnSpPr>
        <p:spPr>
          <a:xfrm>
            <a:off x="5048523" y="3758250"/>
            <a:ext cx="693246" cy="52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B7E3651-88A7-415E-83AE-911FF46EA05F}"/>
              </a:ext>
            </a:extLst>
          </p:cNvPr>
          <p:cNvCxnSpPr>
            <a:cxnSpLocks/>
            <a:stCxn id="1030" idx="3"/>
            <a:endCxn id="47" idx="1"/>
          </p:cNvCxnSpPr>
          <p:nvPr/>
        </p:nvCxnSpPr>
        <p:spPr>
          <a:xfrm flipV="1">
            <a:off x="8194565" y="3758249"/>
            <a:ext cx="744252" cy="52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45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4F94FFFF-61D9-4F43-9091-C9BCC0CB9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352335"/>
              </p:ext>
            </p:extLst>
          </p:nvPr>
        </p:nvGraphicFramePr>
        <p:xfrm>
          <a:off x="2500814" y="1656553"/>
          <a:ext cx="7190372" cy="42033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221555">
                  <a:extLst>
                    <a:ext uri="{9D8B030D-6E8A-4147-A177-3AD203B41FA5}">
                      <a16:colId xmlns:a16="http://schemas.microsoft.com/office/drawing/2014/main" val="677313054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132947826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032633657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75179053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414182500"/>
                    </a:ext>
                  </a:extLst>
                </a:gridCol>
                <a:gridCol w="474835">
                  <a:extLst>
                    <a:ext uri="{9D8B030D-6E8A-4147-A177-3AD203B41FA5}">
                      <a16:colId xmlns:a16="http://schemas.microsoft.com/office/drawing/2014/main" val="3098590984"/>
                    </a:ext>
                  </a:extLst>
                </a:gridCol>
                <a:gridCol w="407002">
                  <a:extLst>
                    <a:ext uri="{9D8B030D-6E8A-4147-A177-3AD203B41FA5}">
                      <a16:colId xmlns:a16="http://schemas.microsoft.com/office/drawing/2014/main" val="1093812535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338911336"/>
                    </a:ext>
                  </a:extLst>
                </a:gridCol>
                <a:gridCol w="457877">
                  <a:extLst>
                    <a:ext uri="{9D8B030D-6E8A-4147-A177-3AD203B41FA5}">
                      <a16:colId xmlns:a16="http://schemas.microsoft.com/office/drawing/2014/main" val="186020786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596381772"/>
                    </a:ext>
                  </a:extLst>
                </a:gridCol>
                <a:gridCol w="542671">
                  <a:extLst>
                    <a:ext uri="{9D8B030D-6E8A-4147-A177-3AD203B41FA5}">
                      <a16:colId xmlns:a16="http://schemas.microsoft.com/office/drawing/2014/main" val="2064262300"/>
                    </a:ext>
                  </a:extLst>
                </a:gridCol>
              </a:tblGrid>
              <a:tr h="4203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Atividade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Fev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Abr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Mai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Jun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Ago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Set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Out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Nov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966569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Estudo Tecnologias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36584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Com. Arduino/PC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4655381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704585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Ident. Vítimas/Área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978269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Acoplam. Cam/Rob.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217099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557617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Resgate da Vítima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37477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Competição OBR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538370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Expotec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15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30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265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Byakugan</vt:lpstr>
      <vt:lpstr>SUMÁRIO</vt:lpstr>
      <vt:lpstr>INTRODUÇÃO &amp; PROBLEMÁTICA</vt:lpstr>
      <vt:lpstr>OBJETIVOS</vt:lpstr>
      <vt:lpstr>Disciplinas Integradas</vt:lpstr>
      <vt:lpstr>SOLUÇÕES SIMILARES</vt:lpstr>
      <vt:lpstr>TECNOLOGIAS UTILIZADAS</vt:lpstr>
      <vt:lpstr>SOLUÇÃO TECNOLÓGICA</vt:lpstr>
      <vt:lpstr>CRONOGRAMA</vt:lpstr>
      <vt:lpstr>REFERÊNCIAS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Byakugan</dc:title>
  <dc:creator>Isaac Marlon</dc:creator>
  <cp:lastModifiedBy>Paulo Vitor</cp:lastModifiedBy>
  <cp:revision>37</cp:revision>
  <dcterms:created xsi:type="dcterms:W3CDTF">2019-04-12T15:35:12Z</dcterms:created>
  <dcterms:modified xsi:type="dcterms:W3CDTF">2019-04-16T01:48:32Z</dcterms:modified>
</cp:coreProperties>
</file>