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Vitor" initials="PV" lastIdx="2" clrIdx="0">
    <p:extLst>
      <p:ext uri="{19B8F6BF-5375-455C-9EA6-DF929625EA0E}">
        <p15:presenceInfo xmlns:p15="http://schemas.microsoft.com/office/powerpoint/2012/main" userId="a98746d575454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C9D0F21B-9081-4AFE-AC57-8495046A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782303"/>
            <a:ext cx="6096000" cy="3685781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004" y="3458973"/>
            <a:ext cx="4568131" cy="365125"/>
          </a:xfrm>
        </p:spPr>
        <p:txBody>
          <a:bodyPr>
            <a:noAutofit/>
          </a:bodyPr>
          <a:lstStyle/>
          <a:p>
            <a:pPr algn="r"/>
            <a:r>
              <a:rPr lang="pt-BR" sz="3600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985" y="2459515"/>
            <a:ext cx="6145879" cy="969485"/>
          </a:xfrm>
        </p:spPr>
        <p:txBody>
          <a:bodyPr>
            <a:normAutofit fontScale="90000"/>
          </a:bodyPr>
          <a:lstStyle/>
          <a:p>
            <a:pPr algn="r"/>
            <a:r>
              <a:rPr lang="pt-BR" sz="6600" dirty="0"/>
              <a:t>Byakugan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A51D4C-2F1D-4769-9281-3B9C8F2EEE13}"/>
              </a:ext>
            </a:extLst>
          </p:cNvPr>
          <p:cNvCxnSpPr>
            <a:cxnSpLocks/>
          </p:cNvCxnSpPr>
          <p:nvPr/>
        </p:nvCxnSpPr>
        <p:spPr>
          <a:xfrm>
            <a:off x="9222014" y="2166425"/>
            <a:ext cx="0" cy="21382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4D217611-C2F7-438B-A56E-C5F2CEDD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16" y="5068299"/>
            <a:ext cx="1625242" cy="1506930"/>
          </a:xfrm>
          <a:prstGeom prst="rect">
            <a:avLst/>
          </a:prstGeom>
        </p:spPr>
      </p:pic>
      <p:sp>
        <p:nvSpPr>
          <p:cNvPr id="28" name="Subtítulo 1">
            <a:extLst>
              <a:ext uri="{FF2B5EF4-FFF2-40B4-BE49-F238E27FC236}">
                <a16:creationId xmlns:a16="http://schemas.microsoft.com/office/drawing/2014/main" id="{70796903-4A9B-401B-ABCE-25DE740134BB}"/>
              </a:ext>
            </a:extLst>
          </p:cNvPr>
          <p:cNvSpPr txBox="1">
            <a:spLocks/>
          </p:cNvSpPr>
          <p:nvPr/>
        </p:nvSpPr>
        <p:spPr>
          <a:xfrm>
            <a:off x="9457971" y="3246437"/>
            <a:ext cx="2485499" cy="128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pt-BR" dirty="0"/>
              <a:t>白眼</a:t>
            </a:r>
            <a:r>
              <a:rPr lang="es-MX" altLang="ja-JP" dirty="0"/>
              <a:t>,</a:t>
            </a:r>
            <a:endParaRPr lang="pt-BR" altLang="ja-JP" dirty="0"/>
          </a:p>
          <a:p>
            <a:pPr algn="l"/>
            <a:r>
              <a:rPr lang="pt-BR" altLang="ja-JP" sz="2000" dirty="0"/>
              <a:t>“O olho que tudo vê”</a:t>
            </a:r>
            <a:r>
              <a:rPr lang="es-MX" altLang="ja-JP" sz="2000" dirty="0"/>
              <a:t> </a:t>
            </a:r>
          </a:p>
        </p:txBody>
      </p:sp>
      <p:pic>
        <p:nvPicPr>
          <p:cNvPr id="11" name="Picture 2" descr="Resultado de imagem para BYAKUGAN PNG">
            <a:extLst>
              <a:ext uri="{FF2B5EF4-FFF2-40B4-BE49-F238E27FC236}">
                <a16:creationId xmlns:a16="http://schemas.microsoft.com/office/drawing/2014/main" id="{C470A618-787A-4139-977D-24A69002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45" y="2382569"/>
            <a:ext cx="675371" cy="6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 fontScale="92500"/>
          </a:bodyPr>
          <a:lstStyle/>
          <a:p>
            <a:r>
              <a:rPr lang="pt-BR" sz="2700" dirty="0"/>
              <a:t>EDNO, Francisco. </a:t>
            </a:r>
            <a:r>
              <a:rPr lang="pt-BR" sz="2700" b="1" dirty="0"/>
              <a:t>Tutoriais sobre ROS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14 dez. 2014. Disponível em: http://wiki.ros.org/</a:t>
            </a:r>
            <a:r>
              <a:rPr lang="pt-BR" sz="2700" dirty="0" err="1"/>
              <a:t>pt_BR</a:t>
            </a:r>
            <a:r>
              <a:rPr lang="pt-BR" sz="2700" dirty="0"/>
              <a:t>/ROS/</a:t>
            </a:r>
            <a:r>
              <a:rPr lang="pt-BR" sz="2700" dirty="0" err="1"/>
              <a:t>Tutorials</a:t>
            </a:r>
            <a:r>
              <a:rPr lang="pt-BR" sz="2700" dirty="0"/>
              <a:t>. Acesso em: 15 mar. 2019.</a:t>
            </a:r>
          </a:p>
          <a:p>
            <a:r>
              <a:rPr lang="pt-BR" sz="2700" dirty="0"/>
              <a:t>OPENCV DEV TEAM. </a:t>
            </a:r>
            <a:r>
              <a:rPr lang="pt-BR" sz="2700" b="1" dirty="0" err="1"/>
              <a:t>OpenCV</a:t>
            </a:r>
            <a:r>
              <a:rPr lang="pt-BR" sz="2700" b="1" dirty="0"/>
              <a:t> 2.4.13.7 </a:t>
            </a:r>
            <a:r>
              <a:rPr lang="pt-BR" sz="2700" b="1" dirty="0" err="1"/>
              <a:t>documentation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12 jul. 2018. Disponível em: https://docs.opencv.org/2.4.13.7/. Acesso em: 15 mar. 2019.</a:t>
            </a:r>
          </a:p>
          <a:p>
            <a:r>
              <a:rPr lang="pt-BR" sz="2700" dirty="0"/>
              <a:t>AMORIM, Junior Aguilar </a:t>
            </a:r>
            <a:r>
              <a:rPr lang="pt-BR" sz="2700" i="1" dirty="0"/>
              <a:t>et al</a:t>
            </a:r>
            <a:r>
              <a:rPr lang="pt-BR" sz="2700" b="1" dirty="0"/>
              <a:t>. Implementação de um robô para competição baseado em visão computacional</a:t>
            </a:r>
            <a:r>
              <a:rPr lang="pt-BR" sz="2700" dirty="0"/>
              <a:t>. Anais da Mostra Nacional de Robótica, http://www.mnr.org.br/, 2018.</a:t>
            </a:r>
          </a:p>
          <a:p>
            <a:r>
              <a:rPr lang="pt-BR" dirty="0"/>
              <a:t>MARINATO, Gabriela P. ; SOARES, Joyce A. P.; AMARAL, Eduardo M. A. </a:t>
            </a:r>
            <a:r>
              <a:rPr lang="pt-BR" b="1" dirty="0"/>
              <a:t>Sistema de detecção e resgate de vítima para um robô autônomo seguidor de linha baseado em visão computacional</a:t>
            </a:r>
            <a:r>
              <a:rPr lang="pt-BR" dirty="0"/>
              <a:t>. Mostra Nacional de Robótica (MNR) , Serra - ES - Brasil, 2017. Disponível em: http://sistemaolimpo.org. Acesso em: 16 abr. 2019.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/>
          </a:bodyPr>
          <a:lstStyle/>
          <a:p>
            <a:r>
              <a:rPr lang="pt-BR" dirty="0"/>
              <a:t>ORGANIZAÇÃO OBR. </a:t>
            </a:r>
            <a:r>
              <a:rPr lang="pt-BR" b="1" dirty="0"/>
              <a:t>Modalidade Prática 2019 Regras e Instruções - Etapa Regional/Estadual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2019. Disponível em: http://www.obr.org.br/. Acesso em: 16 abr. 2019.</a:t>
            </a:r>
          </a:p>
          <a:p>
            <a:r>
              <a:rPr lang="pt-BR" dirty="0"/>
              <a:t>ORGANIZAÇÃO OBR. </a:t>
            </a:r>
            <a:r>
              <a:rPr lang="pt-BR" b="1" dirty="0"/>
              <a:t>Modalidade Prática 2018 Regras e Instruções - Etapa Nacional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2018. Disponível em: http://www.obr.org.br/. Acesso em: 16 abr. 2019.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71275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36726"/>
            <a:ext cx="10515600" cy="2852737"/>
          </a:xfrm>
        </p:spPr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C9D0F21B-9081-4AFE-AC57-8495046A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782303"/>
            <a:ext cx="6096000" cy="3685781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004" y="3458973"/>
            <a:ext cx="4568131" cy="365125"/>
          </a:xfrm>
        </p:spPr>
        <p:txBody>
          <a:bodyPr>
            <a:noAutofit/>
          </a:bodyPr>
          <a:lstStyle/>
          <a:p>
            <a:pPr algn="r"/>
            <a:r>
              <a:rPr lang="pt-BR" sz="3600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985" y="2459515"/>
            <a:ext cx="6145879" cy="969485"/>
          </a:xfrm>
        </p:spPr>
        <p:txBody>
          <a:bodyPr>
            <a:normAutofit fontScale="90000"/>
          </a:bodyPr>
          <a:lstStyle/>
          <a:p>
            <a:pPr algn="r"/>
            <a:r>
              <a:rPr lang="pt-BR" sz="6600" dirty="0"/>
              <a:t>Byakugan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A51D4C-2F1D-4769-9281-3B9C8F2EEE13}"/>
              </a:ext>
            </a:extLst>
          </p:cNvPr>
          <p:cNvCxnSpPr>
            <a:cxnSpLocks/>
          </p:cNvCxnSpPr>
          <p:nvPr/>
        </p:nvCxnSpPr>
        <p:spPr>
          <a:xfrm>
            <a:off x="9222014" y="2166425"/>
            <a:ext cx="0" cy="21382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4D217611-C2F7-438B-A56E-C5F2CEDD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97" y="5068299"/>
            <a:ext cx="1625242" cy="1506930"/>
          </a:xfrm>
          <a:prstGeom prst="rect">
            <a:avLst/>
          </a:prstGeom>
        </p:spPr>
      </p:pic>
      <p:sp>
        <p:nvSpPr>
          <p:cNvPr id="28" name="Subtítulo 1">
            <a:extLst>
              <a:ext uri="{FF2B5EF4-FFF2-40B4-BE49-F238E27FC236}">
                <a16:creationId xmlns:a16="http://schemas.microsoft.com/office/drawing/2014/main" id="{70796903-4A9B-401B-ABCE-25DE740134BB}"/>
              </a:ext>
            </a:extLst>
          </p:cNvPr>
          <p:cNvSpPr txBox="1">
            <a:spLocks/>
          </p:cNvSpPr>
          <p:nvPr/>
        </p:nvSpPr>
        <p:spPr>
          <a:xfrm>
            <a:off x="9457971" y="3246437"/>
            <a:ext cx="2485499" cy="128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pt-BR" dirty="0"/>
              <a:t>白眼</a:t>
            </a:r>
            <a:r>
              <a:rPr lang="es-MX" altLang="ja-JP" dirty="0"/>
              <a:t>,</a:t>
            </a:r>
            <a:endParaRPr lang="pt-BR" altLang="ja-JP" dirty="0"/>
          </a:p>
          <a:p>
            <a:pPr algn="l"/>
            <a:r>
              <a:rPr lang="pt-BR" altLang="ja-JP" sz="2000" dirty="0"/>
              <a:t>“O olho que tudo vê”</a:t>
            </a:r>
            <a:r>
              <a:rPr lang="es-MX" altLang="ja-JP" sz="2000" dirty="0"/>
              <a:t> </a:t>
            </a:r>
          </a:p>
        </p:txBody>
      </p:sp>
      <p:pic>
        <p:nvPicPr>
          <p:cNvPr id="11" name="Picture 2" descr="Resultado de imagem para BYAKUGAN PNG">
            <a:extLst>
              <a:ext uri="{FF2B5EF4-FFF2-40B4-BE49-F238E27FC236}">
                <a16:creationId xmlns:a16="http://schemas.microsoft.com/office/drawing/2014/main" id="{C470A618-787A-4139-977D-24A69002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45" y="2382569"/>
            <a:ext cx="675371" cy="6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5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Disciplinas Integradas;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56FF7E9-A22B-45EE-877E-6A967CA3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8" b="97183" l="9976" r="96837">
                        <a14:foregroundMark x1="52433" y1="84507" x2="52433" y2="84507"/>
                        <a14:foregroundMark x1="51460" y1="74648" x2="53771" y2="74245"/>
                        <a14:foregroundMark x1="68248" y1="78873" x2="54988" y2="72636"/>
                        <a14:foregroundMark x1="54988" y1="72636" x2="64355" y2="81288"/>
                        <a14:foregroundMark x1="84550" y1="81891" x2="82238" y2="83501"/>
                        <a14:foregroundMark x1="92092" y1="81891" x2="92214" y2="74044"/>
                        <a14:foregroundMark x1="95012" y1="70423" x2="96837" y2="84708"/>
                        <a14:foregroundMark x1="48297" y1="97183" x2="43917" y2="96579"/>
                        <a14:foregroundMark x1="55961" y1="40241" x2="57056" y2="42857"/>
                        <a14:foregroundMark x1="32482" y1="75654" x2="31022" y2="82696"/>
                        <a14:foregroundMark x1="73236" y1="62173" x2="73236" y2="62173"/>
                        <a14:foregroundMark x1="30049" y1="75453" x2="28345" y2="75050"/>
                        <a14:foregroundMark x1="30779" y1="85513" x2="29927" y2="78270"/>
                        <a14:backgroundMark x1="67153" y1="32596" x2="67153" y2="32596"/>
                        <a14:backgroundMark x1="66180" y1="31388" x2="66180" y2="31388"/>
                        <a14:backgroundMark x1="69830" y1="27364" x2="65815" y2="36217"/>
                        <a14:backgroundMark x1="64842" y1="31187" x2="64842" y2="33602"/>
                        <a14:backgroundMark x1="71776" y1="33400" x2="70316" y2="28773"/>
                        <a14:backgroundMark x1="71776" y1="29175" x2="66302" y2="51509"/>
                        <a14:backgroundMark x1="66302" y1="51509" x2="62774" y2="46076"/>
                        <a14:backgroundMark x1="33698" y1="30584" x2="33333" y2="38632"/>
                        <a14:backgroundMark x1="34428" y1="34205" x2="31022" y2="41449"/>
                        <a14:backgroundMark x1="39173" y1="34608" x2="30414" y2="40644"/>
                        <a14:backgroundMark x1="37956" y1="36821" x2="32968" y2="39839"/>
                        <a14:backgroundMark x1="31873" y1="40241" x2="36496" y2="41650"/>
                        <a14:backgroundMark x1="57166" y1="42747" x2="57178" y2="43058"/>
                        <a14:backgroundMark x1="54015" y1="29175" x2="59976" y2="23541"/>
                        <a14:backgroundMark x1="52555" y1="32596" x2="42579" y2="20322"/>
                        <a14:backgroundMark x1="72141" y1="47887" x2="68248" y2="53320"/>
                        <a14:backgroundMark x1="66910" y1="53521" x2="65937" y2="55533"/>
                        <a14:backgroundMark x1="73236" y1="57746" x2="73236" y2="57746"/>
                        <a14:backgroundMark x1="74088" y1="56740" x2="74088" y2="56740"/>
                        <a14:backgroundMark x1="75182" y1="60161" x2="74574" y2="60161"/>
                        <a14:backgroundMark x1="29333" y1="81774" x2="29440" y2="88732"/>
                        <a14:backgroundMark x1="39294" y1="92958" x2="32603" y2="94165"/>
                        <a14:backgroundMark x1="32603" y1="94165" x2="28467" y2="91348"/>
                        <a14:backgroundMark x1="72263" y1="96177" x2="65572" y2="92555"/>
                        <a14:backgroundMark x1="65572" y1="92555" x2="52676" y2="98189"/>
                        <a14:backgroundMark x1="52676" y1="98189" x2="51217" y2="98189"/>
                        <a14:backgroundMark x1="85158" y1="68209" x2="81387" y2="67404"/>
                        <a14:backgroundMark x1="27129" y1="57948" x2="27372" y2="69014"/>
                        <a14:backgroundMark x1="31144" y1="54326" x2="28467" y2="55332"/>
                        <a14:backgroundMark x1="34428" y1="44467" x2="34915" y2="45674"/>
                        <a14:backgroundMark x1="53285" y1="41449" x2="50973" y2="44869"/>
                        <a14:backgroundMark x1="27129" y1="69215" x2="26764" y2="73441"/>
                        <a14:backgroundMark x1="26886" y1="74648" x2="28832" y2="78672"/>
                        <a14:backgroundMark x1="66910" y1="87726" x2="66910" y2="87726"/>
                        <a14:backgroundMark x1="59854" y1="86318" x2="59854" y2="86318"/>
                        <a14:backgroundMark x1="70803" y1="62978" x2="70803" y2="62978"/>
                        <a14:backgroundMark x1="71168" y1="61771" x2="70438" y2="643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3627" y="932591"/>
            <a:ext cx="7430512" cy="4492657"/>
          </a:xfrm>
          <a:prstGeom prst="rect">
            <a:avLst/>
          </a:prstGeom>
          <a:scene3d>
            <a:camera prst="orthographicFront">
              <a:rot lat="0" lon="9600000" rev="0"/>
            </a:camera>
            <a:lightRig rig="threePt" dir="t"/>
          </a:scene3d>
        </p:spPr>
      </p:pic>
      <p:pic>
        <p:nvPicPr>
          <p:cNvPr id="12" name="Imagem 11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8FF1722D-2FAC-4E87-959C-95CAF6E7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27" y="4418479"/>
            <a:ext cx="1625242" cy="15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24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Complexidade do acesso a áreas de desastre;</a:t>
            </a:r>
          </a:p>
          <a:p>
            <a:r>
              <a:rPr lang="pt-BR" sz="2400" dirty="0"/>
              <a:t>Risco mútuo (resgatadores correm risco);</a:t>
            </a:r>
          </a:p>
          <a:p>
            <a:r>
              <a:rPr lang="pt-BR" sz="2400" dirty="0"/>
              <a:t>Poucos equipamentos precisos que identifiquem vítimas;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86" y="3080182"/>
            <a:ext cx="4417742" cy="26298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7E12A50-D4F4-4F9F-8029-E1FB197969AC}"/>
              </a:ext>
            </a:extLst>
          </p:cNvPr>
          <p:cNvSpPr txBox="1"/>
          <p:nvPr/>
        </p:nvSpPr>
        <p:spPr>
          <a:xfrm>
            <a:off x="1826054" y="5781684"/>
            <a:ext cx="365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Figura 1 – </a:t>
            </a:r>
            <a:r>
              <a:rPr lang="pt-BR" sz="1600" dirty="0"/>
              <a:t>Terremoto na Indonésia,  2004.</a:t>
            </a:r>
          </a:p>
          <a:p>
            <a:r>
              <a:rPr lang="pt-BR" sz="1600" i="1" dirty="0"/>
              <a:t>(</a:t>
            </a:r>
            <a:r>
              <a:rPr lang="pt-BR" sz="1600" i="1" dirty="0" err="1"/>
              <a:t>Getty</a:t>
            </a:r>
            <a:r>
              <a:rPr lang="pt-BR" sz="1600" i="1" dirty="0"/>
              <a:t> </a:t>
            </a:r>
            <a:r>
              <a:rPr lang="pt-BR" sz="1600" i="1" dirty="0" err="1"/>
              <a:t>Images</a:t>
            </a:r>
            <a:r>
              <a:rPr lang="pt-BR" sz="1600" i="1" dirty="0"/>
              <a:t>)</a:t>
            </a:r>
          </a:p>
        </p:txBody>
      </p:sp>
      <p:pic>
        <p:nvPicPr>
          <p:cNvPr id="2054" name="Picture 6" descr="https://abrilexame.files.wordpress.com/2016/09/size_960_16_9_tailandia.jpg?quality=70&amp;strip=info&amp;w=920">
            <a:extLst>
              <a:ext uri="{FF2B5EF4-FFF2-40B4-BE49-F238E27FC236}">
                <a16:creationId xmlns:a16="http://schemas.microsoft.com/office/drawing/2014/main" id="{AF8C25E7-ECE1-45DD-8FD7-49D12046B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4" y="3080182"/>
            <a:ext cx="4417742" cy="270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6B69E5-053E-40B3-A8E9-6B5021E3C38C}"/>
              </a:ext>
            </a:extLst>
          </p:cNvPr>
          <p:cNvSpPr txBox="1"/>
          <p:nvPr/>
        </p:nvSpPr>
        <p:spPr>
          <a:xfrm>
            <a:off x="6640727" y="5727546"/>
            <a:ext cx="3246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Figura 2 – </a:t>
            </a:r>
            <a:r>
              <a:rPr lang="pt-BR" sz="1600" dirty="0"/>
              <a:t>Terremoto na Itália,  2016.</a:t>
            </a:r>
          </a:p>
          <a:p>
            <a:r>
              <a:rPr lang="pt-BR" sz="1600" i="1" dirty="0"/>
              <a:t>(REUTERS/Stefano </a:t>
            </a:r>
            <a:r>
              <a:rPr lang="pt-BR" sz="1600" i="1" dirty="0" err="1"/>
              <a:t>Rellandini</a:t>
            </a:r>
            <a:r>
              <a:rPr lang="pt-BR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169D8511-74FE-4D3D-A6C6-DE86275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/>
              <a:t>Objetivo geral:</a:t>
            </a:r>
          </a:p>
          <a:p>
            <a:pPr lvl="1"/>
            <a:r>
              <a:rPr lang="pt-BR" sz="2000" dirty="0"/>
              <a:t>Olimpíada Brasileira de Robótica (OBR);</a:t>
            </a:r>
          </a:p>
          <a:p>
            <a:pPr lvl="1"/>
            <a:r>
              <a:rPr lang="pt-BR" sz="2000" dirty="0"/>
              <a:t>Emulação de resgate de vítimas em áreas de desastre;</a:t>
            </a:r>
          </a:p>
          <a:p>
            <a:endParaRPr lang="pt-BR" dirty="0"/>
          </a:p>
          <a:p>
            <a:r>
              <a:rPr lang="pt-BR" sz="3600" dirty="0"/>
              <a:t>Objetivo específico:</a:t>
            </a:r>
          </a:p>
          <a:p>
            <a:pPr lvl="1"/>
            <a:r>
              <a:rPr lang="pt-BR" sz="2000" dirty="0"/>
              <a:t>Desenvolver uma solução para um dos desafios propostos pela OBR;</a:t>
            </a:r>
          </a:p>
          <a:p>
            <a:pPr lvl="1"/>
            <a:r>
              <a:rPr lang="pt-BR" sz="2000" dirty="0"/>
              <a:t>Resgate das vítimas;</a:t>
            </a:r>
          </a:p>
          <a:p>
            <a:pPr lvl="1"/>
            <a:r>
              <a:rPr lang="pt-BR" sz="2000" dirty="0"/>
              <a:t>Implementar métodos de tratamento de imagem ao robô;</a:t>
            </a:r>
          </a:p>
        </p:txBody>
      </p:sp>
      <p:pic>
        <p:nvPicPr>
          <p:cNvPr id="1026" name="Picture 2" descr="Resultado de imagem para logo obr">
            <a:extLst>
              <a:ext uri="{FF2B5EF4-FFF2-40B4-BE49-F238E27FC236}">
                <a16:creationId xmlns:a16="http://schemas.microsoft.com/office/drawing/2014/main" id="{F5EAC3AB-9AE2-43C4-B788-FB5EE31C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04164"/>
            <a:ext cx="3772574" cy="340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D487D6-EAD7-4CA1-B757-265AEED68E43}"/>
              </a:ext>
            </a:extLst>
          </p:cNvPr>
          <p:cNvSpPr txBox="1"/>
          <p:nvPr/>
        </p:nvSpPr>
        <p:spPr>
          <a:xfrm>
            <a:off x="8157085" y="5590595"/>
            <a:ext cx="386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3 – </a:t>
            </a:r>
            <a:r>
              <a:rPr lang="pt-BR" sz="1600" dirty="0"/>
              <a:t>Logo da Olimpíada Brasileira de Robótica.</a:t>
            </a:r>
          </a:p>
          <a:p>
            <a:r>
              <a:rPr lang="pt-BR" sz="1600" i="1" dirty="0"/>
              <a:t>(Organização OBR)</a:t>
            </a:r>
          </a:p>
        </p:txBody>
      </p:sp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543985"/>
            <a:ext cx="4114800" cy="917574"/>
          </a:xfrm>
        </p:spPr>
        <p:txBody>
          <a:bodyPr>
            <a:noAutofit/>
          </a:bodyPr>
          <a:lstStyle/>
          <a:p>
            <a:r>
              <a:rPr lang="pt-BR" sz="1800" dirty="0">
                <a:cs typeface="Arial" panose="020B0604020202020204" pitchFamily="34" charset="0"/>
              </a:rPr>
              <a:t>IMPLEMENTAÇÃO DE UM ROBÔ PARA OBR BASEADO EM VISÃO COMPUTACIONAL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</p:spPr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Uma imagem contendo chão, interior&#10;&#10;Descrição gerada com muito alta confiança">
            <a:extLst>
              <a:ext uri="{FF2B5EF4-FFF2-40B4-BE49-F238E27FC236}">
                <a16:creationId xmlns:a16="http://schemas.microsoft.com/office/drawing/2014/main" id="{9EF9418B-7B5D-4092-AD48-EA65F586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660681"/>
            <a:ext cx="4165959" cy="29073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2AB182-A500-4722-B477-74068A570B22}"/>
              </a:ext>
            </a:extLst>
          </p:cNvPr>
          <p:cNvSpPr txBox="1"/>
          <p:nvPr/>
        </p:nvSpPr>
        <p:spPr>
          <a:xfrm>
            <a:off x="6553200" y="1460352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SISTEMA DE DETECÇÃO E RESGATE DE VÍTIMA PARA UM ROBÔ AUTÔNOMO SEGUIDOR DE LINHA BASEADO EM VISÃO COMPUTACIONAL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D6B788-BB10-48DD-999B-7EE76343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60681"/>
            <a:ext cx="3714750" cy="29073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01AFD5-00A0-4977-9EAB-413985B5CA21}"/>
              </a:ext>
            </a:extLst>
          </p:cNvPr>
          <p:cNvSpPr txBox="1"/>
          <p:nvPr/>
        </p:nvSpPr>
        <p:spPr>
          <a:xfrm>
            <a:off x="1295397" y="5568057"/>
            <a:ext cx="41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4 –  </a:t>
            </a:r>
            <a:r>
              <a:rPr lang="pt-BR" sz="1600" dirty="0"/>
              <a:t>Plataforma robótica utilizada no trabalho.</a:t>
            </a:r>
          </a:p>
          <a:p>
            <a:r>
              <a:rPr lang="pt-BR" sz="1600" i="1" dirty="0"/>
              <a:t>(AMORIM, Junior Aguilar)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29A8C7-E7A9-4318-8341-5A113082ACAA}"/>
              </a:ext>
            </a:extLst>
          </p:cNvPr>
          <p:cNvSpPr txBox="1"/>
          <p:nvPr/>
        </p:nvSpPr>
        <p:spPr>
          <a:xfrm>
            <a:off x="6617917" y="5568057"/>
            <a:ext cx="386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5 – </a:t>
            </a:r>
            <a:r>
              <a:rPr lang="pt-BR" sz="1600" dirty="0"/>
              <a:t>Demonstração gráfica da detecção de círculos.</a:t>
            </a:r>
          </a:p>
          <a:p>
            <a:r>
              <a:rPr lang="pt-BR" sz="1600" i="1" dirty="0"/>
              <a:t>(</a:t>
            </a:r>
            <a:r>
              <a:rPr lang="pt-BR" sz="1600" dirty="0"/>
              <a:t>MARINATO, Gabriela P. </a:t>
            </a:r>
            <a:r>
              <a:rPr lang="pt-BR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0" y="1676594"/>
            <a:ext cx="15613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1" y="4203487"/>
            <a:ext cx="13889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25" y="2073822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59" y="4360377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50" y="13069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54" y="3584752"/>
            <a:ext cx="2110946" cy="26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 icon png">
            <a:extLst>
              <a:ext uri="{FF2B5EF4-FFF2-40B4-BE49-F238E27FC236}">
                <a16:creationId xmlns:a16="http://schemas.microsoft.com/office/drawing/2014/main" id="{DDD1588A-86F6-4FD0-A6EA-61C8410E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82" y="4024521"/>
            <a:ext cx="4677636" cy="17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rello icon png">
            <a:extLst>
              <a:ext uri="{FF2B5EF4-FFF2-40B4-BE49-F238E27FC236}">
                <a16:creationId xmlns:a16="http://schemas.microsoft.com/office/drawing/2014/main" id="{3A73D4D6-2B95-4F4C-998C-CD2F1492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40" y="2073822"/>
            <a:ext cx="3374720" cy="10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2C16D62-E4F4-4D6E-9D13-862B946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Fundamentos de lógica e algoritmo;</a:t>
            </a:r>
          </a:p>
          <a:p>
            <a:r>
              <a:rPr lang="pt-BR" sz="3600" dirty="0"/>
              <a:t>Programação estruturada e orientada a objetos;</a:t>
            </a:r>
          </a:p>
          <a:p>
            <a:r>
              <a:rPr lang="pt-BR" sz="3600" dirty="0"/>
              <a:t>Matemática;</a:t>
            </a:r>
          </a:p>
          <a:p>
            <a:r>
              <a:rPr lang="pt-BR" sz="3600" dirty="0"/>
              <a:t>Eletrônica analógica e digital;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D1B8D1-7B2A-4F21-BCEF-C6AA443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DD1A5A-0080-4215-9BFF-DB5F867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66DED6-B701-41ED-84A3-B6543908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DISCIPLINAS INTEGRADAS</a:t>
            </a:r>
          </a:p>
        </p:txBody>
      </p:sp>
    </p:spTree>
    <p:extLst>
      <p:ext uri="{BB962C8B-B14F-4D97-AF65-F5344CB8AC3E}">
        <p14:creationId xmlns:p14="http://schemas.microsoft.com/office/powerpoint/2010/main" val="122581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61" y="3198092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88274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DDA774-3276-4C09-824F-5A98E1CF1398}"/>
              </a:ext>
            </a:extLst>
          </p:cNvPr>
          <p:cNvSpPr txBox="1"/>
          <p:nvPr/>
        </p:nvSpPr>
        <p:spPr>
          <a:xfrm>
            <a:off x="238555" y="4682123"/>
            <a:ext cx="168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 Camera Module V2</a:t>
            </a:r>
            <a:endParaRPr lang="pt-BR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73B2C6-DC36-49AA-8370-6306E9DF0F44}"/>
              </a:ext>
            </a:extLst>
          </p:cNvPr>
          <p:cNvSpPr txBox="1"/>
          <p:nvPr/>
        </p:nvSpPr>
        <p:spPr>
          <a:xfrm>
            <a:off x="2979681" y="4774456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0EF629-467E-482A-8CB1-B214A2221EDF}"/>
              </a:ext>
            </a:extLst>
          </p:cNvPr>
          <p:cNvSpPr txBox="1"/>
          <p:nvPr/>
        </p:nvSpPr>
        <p:spPr>
          <a:xfrm>
            <a:off x="6096000" y="4713537"/>
            <a:ext cx="168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Arduno Mega 2560</a:t>
            </a:r>
            <a:endParaRPr lang="pt-BR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863D6E-CC48-49B4-AF70-5A479FC659CF}"/>
              </a:ext>
            </a:extLst>
          </p:cNvPr>
          <p:cNvSpPr txBox="1"/>
          <p:nvPr/>
        </p:nvSpPr>
        <p:spPr>
          <a:xfrm>
            <a:off x="9892311" y="4667370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Robô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91E90-5BB0-4231-96F6-BEDB7BB463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8" b="97183" l="9976" r="96837">
                        <a14:foregroundMark x1="52433" y1="84507" x2="52433" y2="84507"/>
                        <a14:foregroundMark x1="51460" y1="74648" x2="53771" y2="74245"/>
                        <a14:foregroundMark x1="68248" y1="78873" x2="54988" y2="72636"/>
                        <a14:foregroundMark x1="54988" y1="72636" x2="64355" y2="81288"/>
                        <a14:foregroundMark x1="84550" y1="81891" x2="82238" y2="83501"/>
                        <a14:foregroundMark x1="92092" y1="81891" x2="92214" y2="74044"/>
                        <a14:foregroundMark x1="95012" y1="70423" x2="96837" y2="84708"/>
                        <a14:foregroundMark x1="48297" y1="97183" x2="43917" y2="96579"/>
                        <a14:foregroundMark x1="55961" y1="40241" x2="57056" y2="42857"/>
                        <a14:backgroundMark x1="67153" y1="32596" x2="67153" y2="32596"/>
                        <a14:backgroundMark x1="66180" y1="31388" x2="66180" y2="31388"/>
                        <a14:backgroundMark x1="69830" y1="27364" x2="65815" y2="36217"/>
                        <a14:backgroundMark x1="64842" y1="31187" x2="64842" y2="33602"/>
                        <a14:backgroundMark x1="71776" y1="33400" x2="70316" y2="28773"/>
                        <a14:backgroundMark x1="71776" y1="29175" x2="66302" y2="51509"/>
                        <a14:backgroundMark x1="66302" y1="51509" x2="62774" y2="46076"/>
                        <a14:backgroundMark x1="33698" y1="30584" x2="33333" y2="38632"/>
                        <a14:backgroundMark x1="34428" y1="34205" x2="31022" y2="41449"/>
                        <a14:backgroundMark x1="39173" y1="34608" x2="30414" y2="40644"/>
                        <a14:backgroundMark x1="37956" y1="36821" x2="32968" y2="39839"/>
                        <a14:backgroundMark x1="31873" y1="40241" x2="36496" y2="41650"/>
                        <a14:backgroundMark x1="57166" y1="42747" x2="57178" y2="43058"/>
                        <a14:backgroundMark x1="54015" y1="29175" x2="59976" y2="23541"/>
                        <a14:backgroundMark x1="52555" y1="32596" x2="42579" y2="20322"/>
                        <a14:backgroundMark x1="72141" y1="47887" x2="68248" y2="53320"/>
                        <a14:backgroundMark x1="66910" y1="53521" x2="65937" y2="55533"/>
                        <a14:backgroundMark x1="73236" y1="57746" x2="73236" y2="57746"/>
                        <a14:backgroundMark x1="74088" y1="56740" x2="74088" y2="56740"/>
                        <a14:backgroundMark x1="75182" y1="60161" x2="74574" y2="60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8552" y="2399553"/>
            <a:ext cx="3557261" cy="2150801"/>
          </a:xfrm>
          <a:prstGeom prst="rect">
            <a:avLst/>
          </a:prstGeom>
        </p:spPr>
      </p:pic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C65D3A23-469A-430E-934C-5FECF7D74EFB}"/>
              </a:ext>
            </a:extLst>
          </p:cNvPr>
          <p:cNvCxnSpPr>
            <a:cxnSpLocks/>
          </p:cNvCxnSpPr>
          <p:nvPr/>
        </p:nvCxnSpPr>
        <p:spPr>
          <a:xfrm>
            <a:off x="1681183" y="2862553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21D0EA-665C-46DE-9D4F-1C335004403A}"/>
              </a:ext>
            </a:extLst>
          </p:cNvPr>
          <p:cNvSpPr txBox="1"/>
          <p:nvPr/>
        </p:nvSpPr>
        <p:spPr>
          <a:xfrm>
            <a:off x="1914817" y="2399553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Imagem</a:t>
            </a:r>
            <a:endParaRPr lang="pt-BR" dirty="0"/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47CCC499-10CA-4EBD-A2C3-A593AF0BEE4B}"/>
              </a:ext>
            </a:extLst>
          </p:cNvPr>
          <p:cNvCxnSpPr>
            <a:cxnSpLocks/>
          </p:cNvCxnSpPr>
          <p:nvPr/>
        </p:nvCxnSpPr>
        <p:spPr>
          <a:xfrm>
            <a:off x="4599841" y="2844921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76D24BD-9CC6-4DDD-9959-D475B9989A13}"/>
              </a:ext>
            </a:extLst>
          </p:cNvPr>
          <p:cNvSpPr txBox="1"/>
          <p:nvPr/>
        </p:nvSpPr>
        <p:spPr>
          <a:xfrm>
            <a:off x="4830635" y="2374722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Coordenadas</a:t>
            </a:r>
            <a:endParaRPr lang="pt-BR" dirty="0"/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37E73A21-6B49-4E6B-B4BF-400D936EADEF}"/>
              </a:ext>
            </a:extLst>
          </p:cNvPr>
          <p:cNvCxnSpPr>
            <a:cxnSpLocks/>
          </p:cNvCxnSpPr>
          <p:nvPr/>
        </p:nvCxnSpPr>
        <p:spPr>
          <a:xfrm>
            <a:off x="7812466" y="2862553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A309C53-BBBF-400E-8D73-D48E73E216C0}"/>
              </a:ext>
            </a:extLst>
          </p:cNvPr>
          <p:cNvSpPr txBox="1"/>
          <p:nvPr/>
        </p:nvSpPr>
        <p:spPr>
          <a:xfrm>
            <a:off x="8043260" y="2392354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</a:t>
            </a:r>
          </a:p>
        </p:txBody>
      </p:sp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222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412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Byakugan </vt:lpstr>
      <vt:lpstr>SUMÁRIO</vt:lpstr>
      <vt:lpstr>INTRODUÇÃO &amp; PROBLEMÁTICA</vt:lpstr>
      <vt:lpstr>OBJETIVOS</vt:lpstr>
      <vt:lpstr>SOLUÇÕES SIMILARES</vt:lpstr>
      <vt:lpstr>TECNOLOGIAS UTILIZADAS</vt:lpstr>
      <vt:lpstr>DISCIPLINAS INTEGRADAS</vt:lpstr>
      <vt:lpstr>SOLUÇÃO TECNOLÓGICA</vt:lpstr>
      <vt:lpstr>CRONOGRAMA</vt:lpstr>
      <vt:lpstr>REFERÊNCIAS</vt:lpstr>
      <vt:lpstr>REFERÊNCIAS</vt:lpstr>
      <vt:lpstr>DÚVIDAS?</vt:lpstr>
      <vt:lpstr>Byakugan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Paulo Vitor</cp:lastModifiedBy>
  <cp:revision>67</cp:revision>
  <dcterms:created xsi:type="dcterms:W3CDTF">2019-04-12T15:35:12Z</dcterms:created>
  <dcterms:modified xsi:type="dcterms:W3CDTF">2019-04-22T08:10:56Z</dcterms:modified>
</cp:coreProperties>
</file>