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7" r:id="rId9"/>
    <p:sldId id="261" r:id="rId10"/>
    <p:sldId id="264" r:id="rId11"/>
    <p:sldId id="265" r:id="rId12"/>
    <p:sldId id="268" r:id="rId13"/>
    <p:sldId id="266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17679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b="1" dirty="0"/>
              <a:t>. Implementação de um robô para competição baseado em visão computacional</a:t>
            </a:r>
            <a:r>
              <a:rPr lang="pt-BR" sz="2700" dirty="0"/>
              <a:t>. Anais da Mostra Nacional de Robótica, http://www.mnr.org.br/, 2018.</a:t>
            </a:r>
          </a:p>
          <a:p>
            <a:r>
              <a:rPr lang="pt-BR" dirty="0"/>
              <a:t>MARINATO, Gabriela P. ; SOARES, Joyce A. P.; AMARAL, Eduardo M. A. </a:t>
            </a:r>
            <a:r>
              <a:rPr lang="pt-BR" b="1" dirty="0"/>
              <a:t>Sistema de detecção e resgate de vítima para um robô autônomo seguidor de linha baseado em visão computacional</a:t>
            </a:r>
            <a:r>
              <a:rPr lang="pt-BR" dirty="0"/>
              <a:t>. Mostra Nacional de Robótica (MNR) 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6726"/>
            <a:ext cx="10515600" cy="2852737"/>
          </a:xfrm>
        </p:spPr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104" y="3194716"/>
            <a:ext cx="3259850" cy="365125"/>
          </a:xfrm>
        </p:spPr>
        <p:txBody>
          <a:bodyPr>
            <a:noAutofit/>
          </a:bodyPr>
          <a:lstStyle/>
          <a:p>
            <a:pPr algn="r"/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285" y="2225231"/>
            <a:ext cx="2464538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5300" dirty="0"/>
              <a:t>Byakugan</a:t>
            </a:r>
            <a:r>
              <a:rPr lang="pt-BR" sz="6600" dirty="0"/>
              <a:t>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9018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4729B9B2-F926-45C8-AACC-A4798CF07F39}"/>
              </a:ext>
            </a:extLst>
          </p:cNvPr>
          <p:cNvSpPr txBox="1">
            <a:spLocks/>
          </p:cNvSpPr>
          <p:nvPr/>
        </p:nvSpPr>
        <p:spPr>
          <a:xfrm>
            <a:off x="5932557" y="3871262"/>
            <a:ext cx="3259851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ja-JP" sz="2000" b="1" u="sng" dirty="0"/>
              <a:t>Contato:</a:t>
            </a:r>
          </a:p>
          <a:p>
            <a:pPr algn="l"/>
            <a:r>
              <a:rPr lang="pt-BR" altLang="ja-JP" sz="2000" u="sng" dirty="0"/>
              <a:t>byakugan.pi@gmail.com</a:t>
            </a:r>
            <a:r>
              <a:rPr lang="es-MX" altLang="ja-JP" sz="20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46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3E308E-B716-4475-936C-9409F2C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Orientador:</a:t>
            </a:r>
          </a:p>
          <a:p>
            <a:pPr lvl="1"/>
            <a:r>
              <a:rPr lang="pt-BR" dirty="0" err="1"/>
              <a:t>Lennedy</a:t>
            </a:r>
            <a:r>
              <a:rPr lang="pt-BR" dirty="0"/>
              <a:t> Campos Soares.</a:t>
            </a:r>
          </a:p>
          <a:p>
            <a:endParaRPr lang="pt-BR" dirty="0"/>
          </a:p>
          <a:p>
            <a:r>
              <a:rPr lang="pt-BR" b="1" dirty="0"/>
              <a:t>Orientandos:</a:t>
            </a:r>
          </a:p>
          <a:p>
            <a:pPr lvl="1"/>
            <a:r>
              <a:rPr lang="pt-BR" dirty="0"/>
              <a:t>Douglas Gabriel da Silva Araújo;</a:t>
            </a:r>
          </a:p>
          <a:p>
            <a:pPr lvl="1"/>
            <a:r>
              <a:rPr lang="pt-BR" dirty="0"/>
              <a:t>Isaac Marlon da Silva Lourenço;</a:t>
            </a:r>
          </a:p>
          <a:p>
            <a:pPr lvl="1"/>
            <a:r>
              <a:rPr lang="pt-BR" dirty="0"/>
              <a:t>Paulo Vitor Lima Borges.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38F878-0199-4A27-8D5D-DF78E055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4ECA3D-7CE0-424E-B59A-BAA07FAB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E01A7A-83E2-4EBC-A6B1-ACCAA58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10363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6FF7E9-A22B-45EE-877E-6A967CA3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foregroundMark x1="32482" y1="75654" x2="31022" y2="82696"/>
                        <a14:foregroundMark x1="73236" y1="62173" x2="73236" y2="62173"/>
                        <a14:foregroundMark x1="30049" y1="75453" x2="28345" y2="75050"/>
                        <a14:foregroundMark x1="30779" y1="85513" x2="29927" y2="78270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  <a14:backgroundMark x1="29333" y1="81774" x2="29440" y2="88732"/>
                        <a14:backgroundMark x1="39294" y1="92958" x2="32603" y2="94165"/>
                        <a14:backgroundMark x1="32603" y1="94165" x2="28467" y2="91348"/>
                        <a14:backgroundMark x1="72263" y1="96177" x2="65572" y2="92555"/>
                        <a14:backgroundMark x1="65572" y1="92555" x2="52676" y2="98189"/>
                        <a14:backgroundMark x1="52676" y1="98189" x2="51217" y2="98189"/>
                        <a14:backgroundMark x1="85158" y1="68209" x2="81387" y2="67404"/>
                        <a14:backgroundMark x1="27129" y1="57948" x2="27372" y2="69014"/>
                        <a14:backgroundMark x1="31144" y1="54326" x2="28467" y2="55332"/>
                        <a14:backgroundMark x1="34428" y1="44467" x2="34915" y2="45674"/>
                        <a14:backgroundMark x1="53285" y1="41449" x2="50973" y2="44869"/>
                        <a14:backgroundMark x1="27129" y1="69215" x2="26764" y2="73441"/>
                        <a14:backgroundMark x1="26886" y1="74648" x2="28832" y2="78672"/>
                        <a14:backgroundMark x1="66910" y1="87726" x2="66910" y2="87726"/>
                        <a14:backgroundMark x1="59854" y1="86318" x2="59854" y2="86318"/>
                        <a14:backgroundMark x1="70803" y1="62978" x2="70803" y2="62978"/>
                        <a14:backgroundMark x1="71168" y1="61771" x2="70438" y2="643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3627" y="932591"/>
            <a:ext cx="7430512" cy="4492657"/>
          </a:xfrm>
          <a:prstGeom prst="rect">
            <a:avLst/>
          </a:prstGeom>
          <a:scene3d>
            <a:camera prst="orthographicFront">
              <a:rot lat="0" lon="9600000" rev="0"/>
            </a:camera>
            <a:lightRig rig="threePt" dir="t"/>
          </a:scene3d>
        </p:spPr>
      </p:pic>
      <p:pic>
        <p:nvPicPr>
          <p:cNvPr id="12" name="Imagem 11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8FF1722D-2FAC-4E87-959C-95CAF6E7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27" y="4418479"/>
            <a:ext cx="1625242" cy="15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24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Complexidade do acesso a áreas de desastre;</a:t>
            </a:r>
          </a:p>
          <a:p>
            <a:r>
              <a:rPr lang="pt-BR" sz="2400" dirty="0"/>
              <a:t>Risco mútuo (resgatadores correm risco);</a:t>
            </a:r>
          </a:p>
          <a:p>
            <a:r>
              <a:rPr lang="pt-BR" sz="2400" dirty="0"/>
              <a:t>Poucos equipamentos precisos que identifiquem vítimas;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86" y="3080182"/>
            <a:ext cx="4417742" cy="26298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E12A50-D4F4-4F9F-8029-E1FB197969AC}"/>
              </a:ext>
            </a:extLst>
          </p:cNvPr>
          <p:cNvSpPr txBox="1"/>
          <p:nvPr/>
        </p:nvSpPr>
        <p:spPr>
          <a:xfrm>
            <a:off x="1826054" y="5781684"/>
            <a:ext cx="365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1 – </a:t>
            </a:r>
            <a:r>
              <a:rPr lang="pt-BR" sz="1600" dirty="0"/>
              <a:t>Terremoto na Indonésia,  2004.</a:t>
            </a:r>
          </a:p>
          <a:p>
            <a:r>
              <a:rPr lang="pt-BR" sz="1600" i="1" dirty="0"/>
              <a:t>(</a:t>
            </a:r>
            <a:r>
              <a:rPr lang="pt-BR" sz="1600" i="1" dirty="0" err="1"/>
              <a:t>Getty</a:t>
            </a:r>
            <a:r>
              <a:rPr lang="pt-BR" sz="1600" i="1" dirty="0"/>
              <a:t> </a:t>
            </a:r>
            <a:r>
              <a:rPr lang="pt-BR" sz="1600" i="1" dirty="0" err="1"/>
              <a:t>Images</a:t>
            </a:r>
            <a:r>
              <a:rPr lang="pt-BR" sz="1600" i="1" dirty="0"/>
              <a:t>)</a:t>
            </a:r>
          </a:p>
        </p:txBody>
      </p:sp>
      <p:pic>
        <p:nvPicPr>
          <p:cNvPr id="2054" name="Picture 6" descr="https://abrilexame.files.wordpress.com/2016/09/size_960_16_9_tailandia.jpg?quality=70&amp;strip=info&amp;w=920">
            <a:extLst>
              <a:ext uri="{FF2B5EF4-FFF2-40B4-BE49-F238E27FC236}">
                <a16:creationId xmlns:a16="http://schemas.microsoft.com/office/drawing/2014/main" id="{AF8C25E7-ECE1-45DD-8FD7-49D12046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4" y="3080182"/>
            <a:ext cx="4417742" cy="27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6B69E5-053E-40B3-A8E9-6B5021E3C38C}"/>
              </a:ext>
            </a:extLst>
          </p:cNvPr>
          <p:cNvSpPr txBox="1"/>
          <p:nvPr/>
        </p:nvSpPr>
        <p:spPr>
          <a:xfrm>
            <a:off x="6640727" y="5727546"/>
            <a:ext cx="3246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2 – </a:t>
            </a:r>
            <a:r>
              <a:rPr lang="pt-BR" sz="1600" dirty="0"/>
              <a:t>Terremoto na Itália,  2016.</a:t>
            </a:r>
          </a:p>
          <a:p>
            <a:r>
              <a:rPr lang="pt-BR" sz="1600" i="1" dirty="0"/>
              <a:t>(REUTERS/Stefano </a:t>
            </a:r>
            <a:r>
              <a:rPr lang="pt-BR" sz="1600" i="1" dirty="0" err="1"/>
              <a:t>Rellandini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/>
              <a:t>Objetivo geral:</a:t>
            </a:r>
          </a:p>
          <a:p>
            <a:pPr lvl="1"/>
            <a:r>
              <a:rPr lang="pt-BR" sz="2000" dirty="0"/>
              <a:t>Olimpíada Brasileira de Robótica (OBR);</a:t>
            </a:r>
          </a:p>
          <a:p>
            <a:pPr lvl="1"/>
            <a:r>
              <a:rPr lang="pt-BR" sz="2000" dirty="0"/>
              <a:t>Emulação de resgate de vítimas em áreas de desastre;</a:t>
            </a:r>
          </a:p>
          <a:p>
            <a:endParaRPr lang="pt-BR" dirty="0"/>
          </a:p>
          <a:p>
            <a:r>
              <a:rPr lang="pt-BR" sz="3600" dirty="0"/>
              <a:t>Objetivo específico:</a:t>
            </a:r>
          </a:p>
          <a:p>
            <a:pPr lvl="1"/>
            <a:r>
              <a:rPr lang="pt-BR" sz="2000" dirty="0"/>
              <a:t>Desenvolver uma solução para um dos desafios propostos pela OBR;</a:t>
            </a:r>
          </a:p>
          <a:p>
            <a:pPr lvl="1"/>
            <a:r>
              <a:rPr lang="pt-BR" sz="2000" dirty="0"/>
              <a:t>Resgate das vítimas;</a:t>
            </a:r>
          </a:p>
          <a:p>
            <a:pPr lvl="1"/>
            <a:r>
              <a:rPr lang="pt-BR" sz="2000" dirty="0"/>
              <a:t>Implementar métodos de tratamento de imagem ao robô;</a:t>
            </a:r>
          </a:p>
        </p:txBody>
      </p:sp>
      <p:pic>
        <p:nvPicPr>
          <p:cNvPr id="1026" name="Picture 2" descr="Resultado de imagem para logo obr">
            <a:extLst>
              <a:ext uri="{FF2B5EF4-FFF2-40B4-BE49-F238E27FC236}">
                <a16:creationId xmlns:a16="http://schemas.microsoft.com/office/drawing/2014/main" id="{F5EAC3AB-9AE2-43C4-B788-FB5EE31C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04164"/>
            <a:ext cx="3772574" cy="340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D487D6-EAD7-4CA1-B757-265AEED68E43}"/>
              </a:ext>
            </a:extLst>
          </p:cNvPr>
          <p:cNvSpPr txBox="1"/>
          <p:nvPr/>
        </p:nvSpPr>
        <p:spPr>
          <a:xfrm>
            <a:off x="8157085" y="5590595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3 – </a:t>
            </a:r>
            <a:r>
              <a:rPr lang="pt-BR" sz="1600" dirty="0"/>
              <a:t>Logo da Olimpíada Brasileira de Robótica.</a:t>
            </a:r>
          </a:p>
          <a:p>
            <a:r>
              <a:rPr lang="pt-BR" sz="1600" i="1" dirty="0"/>
              <a:t>(Organização OBR)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543985"/>
            <a:ext cx="4114800" cy="917574"/>
          </a:xfrm>
        </p:spPr>
        <p:txBody>
          <a:bodyPr>
            <a:noAutofit/>
          </a:bodyPr>
          <a:lstStyle/>
          <a:p>
            <a:r>
              <a:rPr lang="pt-BR" sz="18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</p:spPr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76" y="2660681"/>
            <a:ext cx="4165959" cy="29073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553200" y="146035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660681"/>
            <a:ext cx="3714750" cy="29073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01AFD5-00A0-4977-9EAB-413985B5CA21}"/>
              </a:ext>
            </a:extLst>
          </p:cNvPr>
          <p:cNvSpPr txBox="1"/>
          <p:nvPr/>
        </p:nvSpPr>
        <p:spPr>
          <a:xfrm>
            <a:off x="1583976" y="5568057"/>
            <a:ext cx="41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 </a:t>
            </a:r>
            <a:r>
              <a:rPr lang="pt-BR" sz="1600" dirty="0"/>
              <a:t>Plataforma robótica utilizada no trabalho.</a:t>
            </a:r>
          </a:p>
          <a:p>
            <a:r>
              <a:rPr lang="pt-BR" sz="1600" i="1" dirty="0"/>
              <a:t>(AMORIM, Junior Aguilar)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29A8C7-E7A9-4318-8341-5A113082ACAA}"/>
              </a:ext>
            </a:extLst>
          </p:cNvPr>
          <p:cNvSpPr txBox="1"/>
          <p:nvPr/>
        </p:nvSpPr>
        <p:spPr>
          <a:xfrm>
            <a:off x="6953250" y="5568057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5 – </a:t>
            </a:r>
            <a:r>
              <a:rPr lang="pt-BR" sz="1600" dirty="0"/>
              <a:t>Demonstração gráfica da detecção de círculos.</a:t>
            </a:r>
          </a:p>
          <a:p>
            <a:r>
              <a:rPr lang="pt-BR" sz="1600" i="1" dirty="0"/>
              <a:t>(</a:t>
            </a:r>
            <a:r>
              <a:rPr lang="pt-BR" sz="1600" dirty="0"/>
              <a:t>MARINATO, Gabriela P. 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02" y="3816380"/>
            <a:ext cx="1780050" cy="21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Matemática;</a:t>
            </a:r>
          </a:p>
          <a:p>
            <a:r>
              <a:rPr lang="pt-BR" sz="3600" dirty="0"/>
              <a:t>Eletrônica analógica e digital;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61" y="3198092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88274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DDA774-3276-4C09-824F-5A98E1CF1398}"/>
              </a:ext>
            </a:extLst>
          </p:cNvPr>
          <p:cNvSpPr txBox="1"/>
          <p:nvPr/>
        </p:nvSpPr>
        <p:spPr>
          <a:xfrm>
            <a:off x="238555" y="4682123"/>
            <a:ext cx="168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Camera Module V2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73B2C6-DC36-49AA-8370-6306E9DF0F44}"/>
              </a:ext>
            </a:extLst>
          </p:cNvPr>
          <p:cNvSpPr txBox="1"/>
          <p:nvPr/>
        </p:nvSpPr>
        <p:spPr>
          <a:xfrm>
            <a:off x="2979681" y="4774456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0EF629-467E-482A-8CB1-B214A2221EDF}"/>
              </a:ext>
            </a:extLst>
          </p:cNvPr>
          <p:cNvSpPr txBox="1"/>
          <p:nvPr/>
        </p:nvSpPr>
        <p:spPr>
          <a:xfrm>
            <a:off x="6096000" y="4713537"/>
            <a:ext cx="168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Arduino Mega 2560</a:t>
            </a:r>
            <a:endParaRPr lang="pt-BR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863D6E-CC48-49B4-AF70-5A479FC659CF}"/>
              </a:ext>
            </a:extLst>
          </p:cNvPr>
          <p:cNvSpPr txBox="1"/>
          <p:nvPr/>
        </p:nvSpPr>
        <p:spPr>
          <a:xfrm>
            <a:off x="9892311" y="4667370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Robô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91E90-5BB0-4231-96F6-BEDB7BB463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8552" y="2399553"/>
            <a:ext cx="3557261" cy="2150801"/>
          </a:xfrm>
          <a:prstGeom prst="rect">
            <a:avLst/>
          </a:prstGeom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C65D3A23-469A-430E-934C-5FECF7D74EFB}"/>
              </a:ext>
            </a:extLst>
          </p:cNvPr>
          <p:cNvCxnSpPr>
            <a:cxnSpLocks/>
          </p:cNvCxnSpPr>
          <p:nvPr/>
        </p:nvCxnSpPr>
        <p:spPr>
          <a:xfrm>
            <a:off x="1681183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1D0EA-665C-46DE-9D4F-1C335004403A}"/>
              </a:ext>
            </a:extLst>
          </p:cNvPr>
          <p:cNvSpPr txBox="1"/>
          <p:nvPr/>
        </p:nvSpPr>
        <p:spPr>
          <a:xfrm>
            <a:off x="1914817" y="2399553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Imagem</a:t>
            </a:r>
            <a:endParaRPr lang="pt-BR" dirty="0"/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47CCC499-10CA-4EBD-A2C3-A593AF0BEE4B}"/>
              </a:ext>
            </a:extLst>
          </p:cNvPr>
          <p:cNvCxnSpPr>
            <a:cxnSpLocks/>
          </p:cNvCxnSpPr>
          <p:nvPr/>
        </p:nvCxnSpPr>
        <p:spPr>
          <a:xfrm>
            <a:off x="4599841" y="2844921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6D24BD-9CC6-4DDD-9959-D475B9989A13}"/>
              </a:ext>
            </a:extLst>
          </p:cNvPr>
          <p:cNvSpPr txBox="1"/>
          <p:nvPr/>
        </p:nvSpPr>
        <p:spPr>
          <a:xfrm>
            <a:off x="4830635" y="2374722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Estratégia</a:t>
            </a:r>
            <a:endParaRPr lang="pt-BR" dirty="0"/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37E73A21-6B49-4E6B-B4BF-400D936EADEF}"/>
              </a:ext>
            </a:extLst>
          </p:cNvPr>
          <p:cNvCxnSpPr>
            <a:cxnSpLocks/>
          </p:cNvCxnSpPr>
          <p:nvPr/>
        </p:nvCxnSpPr>
        <p:spPr>
          <a:xfrm>
            <a:off x="7812466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A309C53-BBBF-400E-8D73-D48E73E216C0}"/>
              </a:ext>
            </a:extLst>
          </p:cNvPr>
          <p:cNvSpPr txBox="1"/>
          <p:nvPr/>
        </p:nvSpPr>
        <p:spPr>
          <a:xfrm>
            <a:off x="8043260" y="2392354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452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Byakugan </vt:lpstr>
      <vt:lpstr>COMPONENTES</vt:lpstr>
      <vt:lpstr>SUMÁRIO</vt:lpstr>
      <vt:lpstr>INTRODUÇÃO &amp; PROBLEMÁTICA</vt:lpstr>
      <vt:lpstr>OBJETIVOS</vt:lpstr>
      <vt:lpstr>SOLUÇÕES SIMILARES</vt:lpstr>
      <vt:lpstr>TECNOLOGIAS UTILIZADAS</vt:lpstr>
      <vt:lpstr>DISCIPLINAS INTEGRADAS</vt:lpstr>
      <vt:lpstr>SOLUÇÃO TECNOLÓGICA</vt:lpstr>
      <vt:lpstr>CRONOGRAMA</vt:lpstr>
      <vt:lpstr>REFERÊNCIAS</vt:lpstr>
      <vt:lpstr>REFERÊNCIAS</vt:lpstr>
      <vt:lpstr>DÚVIDAS?</vt:lpstr>
      <vt:lpstr>Byakugan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71</cp:revision>
  <dcterms:created xsi:type="dcterms:W3CDTF">2019-04-12T15:35:12Z</dcterms:created>
  <dcterms:modified xsi:type="dcterms:W3CDTF">2019-04-22T14:22:51Z</dcterms:modified>
</cp:coreProperties>
</file>