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png" ContentType="image/png"/>
  <Override PartName="/ppt/media/image6.wmf" ContentType="image/x-w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92000" y="1872000"/>
            <a:ext cx="8461800" cy="107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2400">
                <a:solidFill>
                  <a:srgbClr val="000000"/>
                </a:solidFill>
                <a:latin typeface="Arial"/>
              </a:rPr>
              <a:t>Programa de Pós-Graduação em Engenharia Eletrônica e Computação na Área de Informática (PG/EEC-I) do ITA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Arial"/>
              </a:rPr>
              <a:t>1º SEMESTRE 2015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1779840" y="3026160"/>
            <a:ext cx="6008040" cy="7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>
                <a:latin typeface="Arial"/>
              </a:rPr>
              <a:t>Projeto BDIC-DM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720000" y="3490920"/>
            <a:ext cx="8588880" cy="90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>
                <a:solidFill>
                  <a:srgbClr val="000000"/>
                </a:solidFill>
                <a:latin typeface="Arial"/>
              </a:rPr>
              <a:t>Modelagem dos dados de compras p detecção de fraudes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00" y="558360"/>
            <a:ext cx="3527640" cy="1025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6000" y="4752000"/>
            <a:ext cx="6551640" cy="18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88000" y="301320"/>
            <a:ext cx="957564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pt-BR" sz="3600">
                <a:latin typeface="Arial"/>
              </a:rPr>
              <a:t>BDIC-DM Modelagem de dados para Sprint 1 –TS 04: deteção de fraudes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348480" y="1733040"/>
            <a:ext cx="2015640" cy="2730600"/>
          </a:xfrm>
          <a:prstGeom prst="roundRect">
            <a:avLst>
              <a:gd name="adj" fmla="val 3594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79" name="CustomShape 3"/>
          <p:cNvSpPr/>
          <p:nvPr/>
        </p:nvSpPr>
        <p:spPr>
          <a:xfrm>
            <a:off x="4008960" y="1728000"/>
            <a:ext cx="1955160" cy="2591640"/>
          </a:xfrm>
          <a:prstGeom prst="roundRect">
            <a:avLst>
              <a:gd name="adj" fmla="val 3594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80" name="CustomShape 4"/>
          <p:cNvSpPr/>
          <p:nvPr/>
        </p:nvSpPr>
        <p:spPr>
          <a:xfrm>
            <a:off x="7704000" y="2216160"/>
            <a:ext cx="1944000" cy="1511640"/>
          </a:xfrm>
          <a:prstGeom prst="roundRect">
            <a:avLst>
              <a:gd name="adj" fmla="val 3594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81" name="CustomShape 5"/>
          <p:cNvSpPr/>
          <p:nvPr/>
        </p:nvSpPr>
        <p:spPr>
          <a:xfrm>
            <a:off x="7776000" y="5328000"/>
            <a:ext cx="1944000" cy="1799640"/>
          </a:xfrm>
          <a:prstGeom prst="roundRect">
            <a:avLst>
              <a:gd name="adj" fmla="val 3594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82" name="CustomShape 6"/>
          <p:cNvSpPr/>
          <p:nvPr/>
        </p:nvSpPr>
        <p:spPr>
          <a:xfrm>
            <a:off x="492480" y="1833840"/>
            <a:ext cx="1655640" cy="249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CLIENTE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#* CLI_num_cart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CLI_nome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CLI_dt_valid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CLI_cod_seg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CLI_ band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CLI_status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CLI_li_total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CLI_lim_displ</a:t>
            </a:r>
            <a:endParaRPr/>
          </a:p>
        </p:txBody>
      </p:sp>
      <p:sp>
        <p:nvSpPr>
          <p:cNvPr id="83" name="CustomShape 7"/>
          <p:cNvSpPr/>
          <p:nvPr/>
        </p:nvSpPr>
        <p:spPr>
          <a:xfrm>
            <a:off x="7848000" y="2376000"/>
            <a:ext cx="1584000" cy="111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LINHA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LIN_ preço_unit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LIN_qtd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LIN_preço_total</a:t>
            </a:r>
            <a:endParaRPr/>
          </a:p>
        </p:txBody>
      </p:sp>
      <p:sp>
        <p:nvSpPr>
          <p:cNvPr id="84" name="CustomShape 8"/>
          <p:cNvSpPr/>
          <p:nvPr/>
        </p:nvSpPr>
        <p:spPr>
          <a:xfrm>
            <a:off x="7836480" y="5544000"/>
            <a:ext cx="1753200" cy="140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PRODUTO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#*PRD_codigo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PRD_descrição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PDpreço_base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PRD_preço_oferta</a:t>
            </a:r>
            <a:endParaRPr/>
          </a:p>
        </p:txBody>
      </p:sp>
      <p:sp>
        <p:nvSpPr>
          <p:cNvPr id="85" name="CustomShape 9"/>
          <p:cNvSpPr/>
          <p:nvPr/>
        </p:nvSpPr>
        <p:spPr>
          <a:xfrm>
            <a:off x="4104000" y="5472000"/>
            <a:ext cx="1595160" cy="1583640"/>
          </a:xfrm>
          <a:prstGeom prst="roundRect">
            <a:avLst>
              <a:gd name="adj" fmla="val 3594"/>
            </a:avLst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</p:sp>
      <p:sp>
        <p:nvSpPr>
          <p:cNvPr id="86" name="CustomShape 10"/>
          <p:cNvSpPr/>
          <p:nvPr/>
        </p:nvSpPr>
        <p:spPr>
          <a:xfrm>
            <a:off x="4334760" y="5721840"/>
            <a:ext cx="1280880" cy="1107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LOJA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#* LOJ_ ident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LOJ_CGC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LOJ_rating</a:t>
            </a:r>
            <a:endParaRPr/>
          </a:p>
        </p:txBody>
      </p:sp>
      <p:sp>
        <p:nvSpPr>
          <p:cNvPr id="87" name="CustomShape 11"/>
          <p:cNvSpPr/>
          <p:nvPr/>
        </p:nvSpPr>
        <p:spPr>
          <a:xfrm>
            <a:off x="4092480" y="1872000"/>
            <a:ext cx="1872000" cy="21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2160" rIns="92160" tIns="46080" bIns="46080"/>
          <a:p>
            <a:pPr algn="ctr"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PEDIDO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#* PED_numero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PED_Valor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PED_dt_pedido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 PED_dt_entrg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 PED_loc_orig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PED_end_entrega</a:t>
            </a:r>
            <a:endParaRPr/>
          </a:p>
          <a:p>
            <a:pPr>
              <a:lnSpc>
                <a:spcPct val="100000"/>
              </a:lnSpc>
            </a:pPr>
            <a:r>
              <a:rPr lang="pt-BR" sz="1200">
                <a:solidFill>
                  <a:srgbClr val="000000"/>
                </a:solidFill>
                <a:latin typeface="Tahoma"/>
              </a:rPr>
              <a:t>  </a:t>
            </a:r>
            <a:r>
              <a:rPr lang="pt-BR" sz="1200">
                <a:solidFill>
                  <a:srgbClr val="000000"/>
                </a:solidFill>
                <a:latin typeface="Tahoma"/>
              </a:rPr>
              <a:t>* PED_Cod Autoriz</a:t>
            </a:r>
            <a:endParaRPr/>
          </a:p>
        </p:txBody>
      </p:sp>
      <p:sp>
        <p:nvSpPr>
          <p:cNvPr id="88" name="Line 12"/>
          <p:cNvSpPr/>
          <p:nvPr/>
        </p:nvSpPr>
        <p:spPr>
          <a:xfrm flipV="1">
            <a:off x="2381400" y="3022560"/>
            <a:ext cx="1074600" cy="144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89" name="Line 13"/>
          <p:cNvSpPr/>
          <p:nvPr/>
        </p:nvSpPr>
        <p:spPr>
          <a:xfrm>
            <a:off x="3456000" y="3022560"/>
            <a:ext cx="531720" cy="21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0" name="Line 14"/>
          <p:cNvSpPr/>
          <p:nvPr/>
        </p:nvSpPr>
        <p:spPr>
          <a:xfrm flipH="1" flipV="1">
            <a:off x="3836520" y="3025440"/>
            <a:ext cx="147600" cy="756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1" name="Line 15"/>
          <p:cNvSpPr/>
          <p:nvPr/>
        </p:nvSpPr>
        <p:spPr>
          <a:xfrm flipH="1">
            <a:off x="3836520" y="2952000"/>
            <a:ext cx="148320" cy="709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2" name="Line 16"/>
          <p:cNvSpPr/>
          <p:nvPr/>
        </p:nvSpPr>
        <p:spPr>
          <a:xfrm flipH="1">
            <a:off x="7474680" y="2880000"/>
            <a:ext cx="3600" cy="22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3" name="Line 17"/>
          <p:cNvSpPr/>
          <p:nvPr/>
        </p:nvSpPr>
        <p:spPr>
          <a:xfrm>
            <a:off x="7160760" y="2983680"/>
            <a:ext cx="531720" cy="86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4" name="Line 18"/>
          <p:cNvSpPr/>
          <p:nvPr/>
        </p:nvSpPr>
        <p:spPr>
          <a:xfrm flipH="1" flipV="1">
            <a:off x="7541280" y="2991240"/>
            <a:ext cx="146880" cy="7740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5" name="Line 19"/>
          <p:cNvSpPr/>
          <p:nvPr/>
        </p:nvSpPr>
        <p:spPr>
          <a:xfrm flipH="1">
            <a:off x="7541280" y="2919600"/>
            <a:ext cx="149040" cy="691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6" name="Line 20"/>
          <p:cNvSpPr/>
          <p:nvPr/>
        </p:nvSpPr>
        <p:spPr>
          <a:xfrm>
            <a:off x="5964480" y="2992320"/>
            <a:ext cx="1290600" cy="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97" name="Line 21"/>
          <p:cNvSpPr/>
          <p:nvPr/>
        </p:nvSpPr>
        <p:spPr>
          <a:xfrm>
            <a:off x="8424000" y="3944160"/>
            <a:ext cx="22284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8" name="Line 22"/>
          <p:cNvSpPr/>
          <p:nvPr/>
        </p:nvSpPr>
        <p:spPr>
          <a:xfrm flipV="1">
            <a:off x="8532720" y="3728160"/>
            <a:ext cx="0" cy="531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9" name="Line 23"/>
          <p:cNvSpPr/>
          <p:nvPr/>
        </p:nvSpPr>
        <p:spPr>
          <a:xfrm flipH="1">
            <a:off x="8534160" y="3731400"/>
            <a:ext cx="74880" cy="147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00" name="Line 24"/>
          <p:cNvSpPr/>
          <p:nvPr/>
        </p:nvSpPr>
        <p:spPr>
          <a:xfrm>
            <a:off x="8460000" y="3731400"/>
            <a:ext cx="71640" cy="147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01" name="Line 25"/>
          <p:cNvSpPr/>
          <p:nvPr/>
        </p:nvSpPr>
        <p:spPr>
          <a:xfrm flipH="1">
            <a:off x="8519040" y="4325400"/>
            <a:ext cx="13680" cy="10026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102" name="Line 26"/>
          <p:cNvSpPr/>
          <p:nvPr/>
        </p:nvSpPr>
        <p:spPr>
          <a:xfrm flipV="1">
            <a:off x="4896720" y="4364280"/>
            <a:ext cx="0" cy="531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03" name="Line 27"/>
          <p:cNvSpPr/>
          <p:nvPr/>
        </p:nvSpPr>
        <p:spPr>
          <a:xfrm flipH="1">
            <a:off x="4898160" y="4367520"/>
            <a:ext cx="74880" cy="147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04" name="Line 28"/>
          <p:cNvSpPr/>
          <p:nvPr/>
        </p:nvSpPr>
        <p:spPr>
          <a:xfrm>
            <a:off x="4824000" y="4367520"/>
            <a:ext cx="71640" cy="147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105" name="Line 29"/>
          <p:cNvSpPr/>
          <p:nvPr/>
        </p:nvSpPr>
        <p:spPr>
          <a:xfrm>
            <a:off x="4896720" y="4752000"/>
            <a:ext cx="0" cy="72000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4900000000" sp="3675000000"/>
            </a:custDash>
            <a:miter/>
          </a:ln>
        </p:spPr>
      </p:sp>
      <p:sp>
        <p:nvSpPr>
          <p:cNvPr id="106" name="CustomShape 30"/>
          <p:cNvSpPr/>
          <p:nvPr/>
        </p:nvSpPr>
        <p:spPr>
          <a:xfrm rot="78000">
            <a:off x="2311200" y="2741040"/>
            <a:ext cx="637200" cy="274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buFont typeface="Tahoma"/>
              <a:buChar char="•"/>
            </a:pPr>
            <a:r>
              <a:rPr lang="pt-BR" sz="1200">
                <a:solidFill>
                  <a:srgbClr val="000000"/>
                </a:solidFill>
                <a:latin typeface="Tahoma"/>
              </a:rPr>
              <a:t>Fazer</a:t>
            </a:r>
            <a:endParaRPr/>
          </a:p>
        </p:txBody>
      </p:sp>
      <p:sp>
        <p:nvSpPr>
          <p:cNvPr id="107" name="CustomShape 31"/>
          <p:cNvSpPr/>
          <p:nvPr/>
        </p:nvSpPr>
        <p:spPr>
          <a:xfrm>
            <a:off x="2952000" y="3168000"/>
            <a:ext cx="935640" cy="45720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buFont typeface="Tahoma"/>
              <a:buChar char="•"/>
            </a:pPr>
            <a:r>
              <a:rPr lang="pt-BR" sz="1200">
                <a:solidFill>
                  <a:srgbClr val="000000"/>
                </a:solidFill>
                <a:latin typeface="Tahoma"/>
              </a:rPr>
              <a:t>Pertencer</a:t>
            </a:r>
            <a:endParaRPr/>
          </a:p>
        </p:txBody>
      </p:sp>
      <p:sp>
        <p:nvSpPr>
          <p:cNvPr id="108" name="CustomShape 32"/>
          <p:cNvSpPr/>
          <p:nvPr/>
        </p:nvSpPr>
        <p:spPr>
          <a:xfrm>
            <a:off x="5986440" y="2534760"/>
            <a:ext cx="1141200" cy="274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buFont typeface="Tahoma"/>
              <a:buChar char="•"/>
            </a:pPr>
            <a:r>
              <a:rPr lang="pt-BR" sz="1200">
                <a:solidFill>
                  <a:srgbClr val="000000"/>
                </a:solidFill>
                <a:latin typeface="Tahoma"/>
              </a:rPr>
              <a:t>Conter</a:t>
            </a:r>
            <a:endParaRPr/>
          </a:p>
        </p:txBody>
      </p:sp>
      <p:sp>
        <p:nvSpPr>
          <p:cNvPr id="109" name="CustomShape 33"/>
          <p:cNvSpPr/>
          <p:nvPr/>
        </p:nvSpPr>
        <p:spPr>
          <a:xfrm>
            <a:off x="6768000" y="3068640"/>
            <a:ext cx="863640" cy="274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buFont typeface="Tahoma"/>
              <a:buChar char="•"/>
            </a:pPr>
            <a:r>
              <a:rPr lang="pt-BR" sz="1200">
                <a:solidFill>
                  <a:srgbClr val="000000"/>
                </a:solidFill>
                <a:latin typeface="Tahoma"/>
              </a:rPr>
              <a:t>Compõe</a:t>
            </a:r>
            <a:endParaRPr/>
          </a:p>
        </p:txBody>
      </p:sp>
      <p:sp>
        <p:nvSpPr>
          <p:cNvPr id="110" name="CustomShape 34"/>
          <p:cNvSpPr/>
          <p:nvPr/>
        </p:nvSpPr>
        <p:spPr>
          <a:xfrm>
            <a:off x="7391160" y="3984840"/>
            <a:ext cx="1141200" cy="274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buFont typeface="Tahoma"/>
              <a:buChar char="•"/>
            </a:pPr>
            <a:r>
              <a:rPr lang="pt-BR" sz="1200">
                <a:solidFill>
                  <a:srgbClr val="000000"/>
                </a:solidFill>
                <a:latin typeface="Tahoma"/>
              </a:rPr>
              <a:t>Se refere a</a:t>
            </a:r>
            <a:endParaRPr/>
          </a:p>
        </p:txBody>
      </p:sp>
      <p:sp>
        <p:nvSpPr>
          <p:cNvPr id="111" name="CustomShape 35"/>
          <p:cNvSpPr/>
          <p:nvPr/>
        </p:nvSpPr>
        <p:spPr>
          <a:xfrm>
            <a:off x="8578440" y="4908960"/>
            <a:ext cx="1141200" cy="274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buFont typeface="Tahoma"/>
              <a:buChar char="•"/>
            </a:pPr>
            <a:r>
              <a:rPr lang="pt-BR" sz="1200">
                <a:solidFill>
                  <a:srgbClr val="000000"/>
                </a:solidFill>
                <a:latin typeface="Tahoma"/>
              </a:rPr>
              <a:t>Pode estar</a:t>
            </a:r>
            <a:endParaRPr/>
          </a:p>
        </p:txBody>
      </p:sp>
      <p:sp>
        <p:nvSpPr>
          <p:cNvPr id="112" name="CustomShape 36"/>
          <p:cNvSpPr/>
          <p:nvPr/>
        </p:nvSpPr>
        <p:spPr>
          <a:xfrm>
            <a:off x="5040000" y="4476960"/>
            <a:ext cx="1141200" cy="274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buFont typeface="Tahoma"/>
              <a:buChar char="•"/>
            </a:pPr>
            <a:r>
              <a:rPr lang="pt-BR" sz="1200">
                <a:solidFill>
                  <a:srgbClr val="000000"/>
                </a:solidFill>
                <a:latin typeface="Tahoma"/>
              </a:rPr>
              <a:t>É feito contra</a:t>
            </a:r>
            <a:endParaRPr/>
          </a:p>
        </p:txBody>
      </p:sp>
      <p:sp>
        <p:nvSpPr>
          <p:cNvPr id="113" name="CustomShape 37"/>
          <p:cNvSpPr/>
          <p:nvPr/>
        </p:nvSpPr>
        <p:spPr>
          <a:xfrm>
            <a:off x="5040000" y="5124960"/>
            <a:ext cx="1728000" cy="274680"/>
          </a:xfrm>
          <a:prstGeom prst="rect">
            <a:avLst/>
          </a:prstGeom>
          <a:noFill/>
          <a:ln>
            <a:noFill/>
          </a:ln>
        </p:spPr>
        <p:txBody>
          <a:bodyPr lIns="92160" rIns="92160" tIns="46080" bIns="46080"/>
          <a:p>
            <a:pPr>
              <a:lnSpc>
                <a:spcPct val="100000"/>
              </a:lnSpc>
              <a:buFont typeface="Tahoma"/>
              <a:buChar char="•"/>
            </a:pPr>
            <a:r>
              <a:rPr lang="pt-BR" sz="1200">
                <a:solidFill>
                  <a:srgbClr val="000000"/>
                </a:solidFill>
                <a:latin typeface="Tahoma"/>
              </a:rPr>
              <a:t>Pode receber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