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Default Extension="jpg" ContentType="image/jpg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x="15557500" cy="8763000"/>
  <p:notesSz cx="15557500" cy="8763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Relationship Id="rId22" Type="http://schemas.openxmlformats.org/officeDocument/2006/relationships/slide" Target="slides/slide17.xml"/><Relationship Id="rId23" Type="http://schemas.openxmlformats.org/officeDocument/2006/relationships/slide" Target="slides/slide18.xml"/><Relationship Id="rId24" Type="http://schemas.openxmlformats.org/officeDocument/2006/relationships/slide" Target="slides/slide19.xml"/><Relationship Id="rId25" Type="http://schemas.openxmlformats.org/officeDocument/2006/relationships/slide" Target="slides/slide20.xml"/><Relationship Id="rId26" Type="http://schemas.openxmlformats.org/officeDocument/2006/relationships/slide" Target="slides/slide21.xml"/><Relationship Id="rId27" Type="http://schemas.openxmlformats.org/officeDocument/2006/relationships/slide" Target="slides/slide22.xml"/><Relationship Id="rId28" Type="http://schemas.openxmlformats.org/officeDocument/2006/relationships/slide" Target="slides/slide23.xml"/><Relationship Id="rId29" Type="http://schemas.openxmlformats.org/officeDocument/2006/relationships/slide" Target="slides/slide24.xml"/><Relationship Id="rId30" Type="http://schemas.openxmlformats.org/officeDocument/2006/relationships/slide" Target="slides/slide25.xml"/><Relationship Id="rId31" Type="http://schemas.openxmlformats.org/officeDocument/2006/relationships/slide" Target="slides/slide2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166812" y="2716530"/>
            <a:ext cx="13223875" cy="184023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333625" y="4907280"/>
            <a:ext cx="10890250" cy="2190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rgbClr val="04182D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95"/>
              <a:t>INTRODUCTION</a:t>
            </a:r>
            <a:r>
              <a:rPr dirty="0" spc="-40"/>
              <a:t> </a:t>
            </a:r>
            <a:r>
              <a:rPr dirty="0" spc="-30"/>
              <a:t>TO</a:t>
            </a:r>
            <a:r>
              <a:rPr dirty="0" spc="-40"/>
              <a:t> </a:t>
            </a:r>
            <a:r>
              <a:rPr dirty="0" spc="-100"/>
              <a:t>PYSPARK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50" b="1" i="0">
                <a:solidFill>
                  <a:srgbClr val="04182D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250" b="0" i="0">
                <a:solidFill>
                  <a:srgbClr val="04182D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rgbClr val="04182D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95"/>
              <a:t>INTRODUCTION</a:t>
            </a:r>
            <a:r>
              <a:rPr dirty="0" spc="-40"/>
              <a:t> </a:t>
            </a:r>
            <a:r>
              <a:rPr dirty="0" spc="-30"/>
              <a:t>TO</a:t>
            </a:r>
            <a:r>
              <a:rPr dirty="0" spc="-40"/>
              <a:t> </a:t>
            </a:r>
            <a:r>
              <a:rPr dirty="0" spc="-100"/>
              <a:t>PYSPARK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50" b="1" i="0">
                <a:solidFill>
                  <a:srgbClr val="04182D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777875" y="2015490"/>
            <a:ext cx="6767512" cy="5783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8012112" y="2015490"/>
            <a:ext cx="6767512" cy="57835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rgbClr val="04182D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95"/>
              <a:t>INTRODUCTION</a:t>
            </a:r>
            <a:r>
              <a:rPr dirty="0" spc="-40"/>
              <a:t> </a:t>
            </a:r>
            <a:r>
              <a:rPr dirty="0" spc="-30"/>
              <a:t>TO</a:t>
            </a:r>
            <a:r>
              <a:rPr dirty="0" spc="-40"/>
              <a:t> </a:t>
            </a:r>
            <a:r>
              <a:rPr dirty="0" spc="-100"/>
              <a:t>PYSPARK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 showMasterSp="0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6450" b="1" i="0">
                <a:solidFill>
                  <a:srgbClr val="04182D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rgbClr val="04182D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95"/>
              <a:t>INTRODUCTION</a:t>
            </a:r>
            <a:r>
              <a:rPr dirty="0" spc="-40"/>
              <a:t> </a:t>
            </a:r>
            <a:r>
              <a:rPr dirty="0" spc="-30"/>
              <a:t>TO</a:t>
            </a:r>
            <a:r>
              <a:rPr dirty="0" spc="-40"/>
              <a:t> </a:t>
            </a:r>
            <a:r>
              <a:rPr dirty="0" spc="-100"/>
              <a:t>PYSPARK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>
              <a:defRPr sz="2250" b="1" i="0">
                <a:solidFill>
                  <a:srgbClr val="04182D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95"/>
              <a:t>INTRODUCTION</a:t>
            </a:r>
            <a:r>
              <a:rPr dirty="0" spc="-40"/>
              <a:t> </a:t>
            </a:r>
            <a:r>
              <a:rPr dirty="0" spc="-30"/>
              <a:t>TO</a:t>
            </a:r>
            <a:r>
              <a:rPr dirty="0" spc="-40"/>
              <a:t> </a:t>
            </a:r>
            <a:r>
              <a:rPr dirty="0" spc="-100"/>
              <a:t>PYSPARK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8024393"/>
            <a:ext cx="15557500" cy="20955"/>
          </a:xfrm>
          <a:custGeom>
            <a:avLst/>
            <a:gdLst/>
            <a:ahLst/>
            <a:cxnLst/>
            <a:rect l="l" t="t" r="r" b="b"/>
            <a:pathLst>
              <a:path w="15557500" h="20954">
                <a:moveTo>
                  <a:pt x="15557498" y="20470"/>
                </a:moveTo>
                <a:lnTo>
                  <a:pt x="0" y="20470"/>
                </a:lnTo>
                <a:lnTo>
                  <a:pt x="0" y="0"/>
                </a:lnTo>
                <a:lnTo>
                  <a:pt x="15557498" y="0"/>
                </a:lnTo>
                <a:lnTo>
                  <a:pt x="15557498" y="20470"/>
                </a:lnTo>
                <a:close/>
              </a:path>
            </a:pathLst>
          </a:custGeom>
          <a:solidFill>
            <a:srgbClr val="E4E1D9"/>
          </a:solidFill>
        </p:spPr>
        <p:txBody>
          <a:bodyPr wrap="square" lIns="0" tIns="0" rIns="0" bIns="0" rtlCol="0"/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5200926" y="2973053"/>
            <a:ext cx="5155646" cy="18256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450" b="1" i="0">
                <a:solidFill>
                  <a:srgbClr val="04182D"/>
                </a:solidFill>
                <a:latin typeface="Tahoma"/>
                <a:cs typeface="Tahoma"/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42352" y="1723188"/>
            <a:ext cx="8106409" cy="199072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0" i="0">
                <a:solidFill>
                  <a:srgbClr val="04182D"/>
                </a:solidFill>
                <a:latin typeface="Courier New"/>
                <a:cs typeface="Courier New"/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11207953" y="8207378"/>
            <a:ext cx="4034790" cy="37147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250" b="1" i="0">
                <a:solidFill>
                  <a:srgbClr val="04182D"/>
                </a:solidFill>
                <a:latin typeface="Tahoma"/>
                <a:cs typeface="Tahoma"/>
              </a:defRPr>
            </a:lvl1pPr>
          </a:lstStyle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95"/>
              <a:t>INTRODUCTION</a:t>
            </a:r>
            <a:r>
              <a:rPr dirty="0" spc="-40"/>
              <a:t> </a:t>
            </a:r>
            <a:r>
              <a:rPr dirty="0" spc="-30"/>
              <a:t>TO</a:t>
            </a:r>
            <a:r>
              <a:rPr dirty="0" spc="-40"/>
              <a:t> </a:t>
            </a:r>
            <a:r>
              <a:rPr dirty="0" spc="-100"/>
              <a:t>PYSPARK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777875" y="8149590"/>
            <a:ext cx="3578225" cy="438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11201400" y="8149590"/>
            <a:ext cx="3578225" cy="4381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#</a:t>
            </a:fld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9.png"/><Relationship Id="rId4" Type="http://schemas.openxmlformats.org/officeDocument/2006/relationships/image" Target="../media/image11.jp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9.png"/><Relationship Id="rId3" Type="http://schemas.openxmlformats.org/officeDocument/2006/relationships/image" Target="../media/image12.png"/><Relationship Id="rId4" Type="http://schemas.openxmlformats.org/officeDocument/2006/relationships/image" Target="../media/image13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png"/></Relationships>
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5.png"/><Relationship Id="rId4" Type="http://schemas.openxmlformats.org/officeDocument/2006/relationships/image" Target="../media/image18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4.jpg"/></Relationships>
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15.png"/><Relationship Id="rId4" Type="http://schemas.openxmlformats.org/officeDocument/2006/relationships/image" Target="../media/image19.jpg"/></Relationships>
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3" Type="http://schemas.openxmlformats.org/officeDocument/2006/relationships/image" Target="../media/image20.png"/><Relationship Id="rId4" Type="http://schemas.openxmlformats.org/officeDocument/2006/relationships/image" Target="../media/image15.png"/><Relationship Id="rId5" Type="http://schemas.openxmlformats.org/officeDocument/2006/relationships/image" Target="../media/image21.png"/><Relationship Id="rId6" Type="http://schemas.openxmlformats.org/officeDocument/2006/relationships/image" Target="../media/image22.png"/><Relationship Id="rId7" Type="http://schemas.openxmlformats.org/officeDocument/2006/relationships/image" Target="../media/image23.png"/><Relationship Id="rId8" Type="http://schemas.openxmlformats.org/officeDocument/2006/relationships/image" Target="../media/image24.png"/><Relationship Id="rId9" Type="http://schemas.openxmlformats.org/officeDocument/2006/relationships/image" Target="../media/image25.png"/></Relationships>
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
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3" Type="http://schemas.openxmlformats.org/officeDocument/2006/relationships/image" Target="../media/image27.png"/></Relationships>
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8.png"/><Relationship Id="rId3" Type="http://schemas.openxmlformats.org/officeDocument/2006/relationships/image" Target="../media/image27.png"/></Relationships>
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9.png"/><Relationship Id="rId3" Type="http://schemas.openxmlformats.org/officeDocument/2006/relationships/image" Target="../media/image27.png"/></Relationships>
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5.jp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3.pn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image" Target="../media/image2.png"/><Relationship Id="rId3" Type="http://schemas.openxmlformats.org/officeDocument/2006/relationships/image" Target="../media/image3.png"/><Relationship Id="rId4" Type="http://schemas.openxmlformats.org/officeDocument/2006/relationships/image" Target="../media/image6.jpg"/><Relationship Id="rId5" Type="http://schemas.openxmlformats.org/officeDocument/2006/relationships/image" Target="../media/image7.jp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8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3" Type="http://schemas.openxmlformats.org/officeDocument/2006/relationships/image" Target="../media/image9.png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7964" y="2157161"/>
            <a:ext cx="5482590" cy="2334895"/>
          </a:xfrm>
          <a:prstGeom prst="rect"/>
        </p:spPr>
        <p:txBody>
          <a:bodyPr wrap="square" lIns="0" tIns="143510" rIns="0" bIns="0" rtlCol="0" vert="horz">
            <a:spAutoFit/>
          </a:bodyPr>
          <a:lstStyle/>
          <a:p>
            <a:pPr algn="ctr" marL="12700" marR="5080">
              <a:lnSpc>
                <a:spcPts val="6770"/>
              </a:lnSpc>
              <a:spcBef>
                <a:spcPts val="1130"/>
              </a:spcBef>
            </a:pPr>
            <a:r>
              <a:rPr dirty="0" spc="-1510"/>
              <a:t>I</a:t>
            </a:r>
            <a:r>
              <a:rPr dirty="0" spc="-630"/>
              <a:t>n</a:t>
            </a:r>
            <a:r>
              <a:rPr dirty="0" spc="-365"/>
              <a:t>t</a:t>
            </a:r>
            <a:r>
              <a:rPr dirty="0" spc="-509"/>
              <a:t>r</a:t>
            </a:r>
            <a:r>
              <a:rPr dirty="0" spc="-330"/>
              <a:t>o</a:t>
            </a:r>
            <a:r>
              <a:rPr dirty="0" spc="-305"/>
              <a:t>d</a:t>
            </a:r>
            <a:r>
              <a:rPr dirty="0" spc="-525"/>
              <a:t>u</a:t>
            </a:r>
            <a:r>
              <a:rPr dirty="0" spc="35"/>
              <a:t>c</a:t>
            </a:r>
            <a:r>
              <a:rPr dirty="0" spc="-370"/>
              <a:t>t</a:t>
            </a:r>
            <a:r>
              <a:rPr dirty="0" spc="-470"/>
              <a:t>i</a:t>
            </a:r>
            <a:r>
              <a:rPr dirty="0" spc="-395"/>
              <a:t>o</a:t>
            </a:r>
            <a:r>
              <a:rPr dirty="0" spc="-355"/>
              <a:t>n</a:t>
            </a:r>
            <a:r>
              <a:rPr dirty="0" spc="-330"/>
              <a:t> </a:t>
            </a:r>
            <a:r>
              <a:rPr dirty="0" spc="-465"/>
              <a:t>t</a:t>
            </a:r>
            <a:r>
              <a:rPr dirty="0" spc="-110"/>
              <a:t>o  </a:t>
            </a:r>
            <a:r>
              <a:rPr dirty="0" spc="-300"/>
              <a:t>PySpark</a:t>
            </a:r>
          </a:p>
          <a:p>
            <a:pPr algn="ctr" marR="53975">
              <a:lnSpc>
                <a:spcPct val="100000"/>
              </a:lnSpc>
              <a:spcBef>
                <a:spcPts val="910"/>
              </a:spcBef>
              <a:tabLst>
                <a:tab pos="2806700" algn="l"/>
                <a:tab pos="3401060" algn="l"/>
              </a:tabLst>
            </a:pPr>
            <a:r>
              <a:rPr dirty="0" sz="2250" spc="-470"/>
              <a:t>I</a:t>
            </a:r>
            <a:r>
              <a:rPr dirty="0" sz="2250" spc="-340"/>
              <a:t> </a:t>
            </a:r>
            <a:r>
              <a:rPr dirty="0" sz="2250" spc="-35"/>
              <a:t>N</a:t>
            </a:r>
            <a:r>
              <a:rPr dirty="0" sz="2250" spc="-340"/>
              <a:t> </a:t>
            </a:r>
            <a:r>
              <a:rPr dirty="0" sz="2250" spc="-80"/>
              <a:t>T</a:t>
            </a:r>
            <a:r>
              <a:rPr dirty="0" sz="2250" spc="-340"/>
              <a:t> </a:t>
            </a:r>
            <a:r>
              <a:rPr dirty="0" sz="2250" spc="-235"/>
              <a:t>R</a:t>
            </a:r>
            <a:r>
              <a:rPr dirty="0" sz="2250" spc="-340"/>
              <a:t> </a:t>
            </a:r>
            <a:r>
              <a:rPr dirty="0" sz="2250" spc="90"/>
              <a:t>O</a:t>
            </a:r>
            <a:r>
              <a:rPr dirty="0" sz="2250" spc="-340"/>
              <a:t> </a:t>
            </a:r>
            <a:r>
              <a:rPr dirty="0" sz="2250" spc="-10"/>
              <a:t>D</a:t>
            </a:r>
            <a:r>
              <a:rPr dirty="0" sz="2250" spc="-340"/>
              <a:t> </a:t>
            </a:r>
            <a:r>
              <a:rPr dirty="0" sz="2250" spc="-110"/>
              <a:t>U</a:t>
            </a:r>
            <a:r>
              <a:rPr dirty="0" sz="2250" spc="-340"/>
              <a:t> </a:t>
            </a:r>
            <a:r>
              <a:rPr dirty="0" sz="2250" spc="210"/>
              <a:t>C</a:t>
            </a:r>
            <a:r>
              <a:rPr dirty="0" sz="2250" spc="-340"/>
              <a:t> </a:t>
            </a:r>
            <a:r>
              <a:rPr dirty="0" sz="2250" spc="-80"/>
              <a:t>T</a:t>
            </a:r>
            <a:r>
              <a:rPr dirty="0" sz="2250" spc="-340"/>
              <a:t> </a:t>
            </a:r>
            <a:r>
              <a:rPr dirty="0" sz="2250" spc="-470"/>
              <a:t>I</a:t>
            </a:r>
            <a:r>
              <a:rPr dirty="0" sz="2250" spc="-340"/>
              <a:t> </a:t>
            </a:r>
            <a:r>
              <a:rPr dirty="0" sz="2250" spc="90"/>
              <a:t>O</a:t>
            </a:r>
            <a:r>
              <a:rPr dirty="0" sz="2250" spc="-340"/>
              <a:t> </a:t>
            </a:r>
            <a:r>
              <a:rPr dirty="0" sz="2250" spc="-35"/>
              <a:t>N</a:t>
            </a:r>
            <a:r>
              <a:rPr dirty="0" sz="2250"/>
              <a:t>	</a:t>
            </a:r>
            <a:r>
              <a:rPr dirty="0" sz="2250" spc="170"/>
              <a:t>T</a:t>
            </a:r>
            <a:r>
              <a:rPr dirty="0" sz="2250" spc="90"/>
              <a:t>O</a:t>
            </a:r>
            <a:r>
              <a:rPr dirty="0" sz="2250"/>
              <a:t>	</a:t>
            </a:r>
            <a:r>
              <a:rPr dirty="0" sz="2250" spc="-90"/>
              <a:t>P</a:t>
            </a:r>
            <a:r>
              <a:rPr dirty="0" sz="2250" spc="-340"/>
              <a:t> </a:t>
            </a:r>
            <a:r>
              <a:rPr dirty="0" sz="2250" spc="245"/>
              <a:t>Y</a:t>
            </a:r>
            <a:r>
              <a:rPr dirty="0" sz="2250" spc="-135"/>
              <a:t>S</a:t>
            </a:r>
            <a:r>
              <a:rPr dirty="0" sz="2250" spc="-340"/>
              <a:t> </a:t>
            </a:r>
            <a:r>
              <a:rPr dirty="0" sz="2250" spc="70"/>
              <a:t>P</a:t>
            </a:r>
            <a:r>
              <a:rPr dirty="0" sz="2250" spc="70"/>
              <a:t>A</a:t>
            </a:r>
            <a:r>
              <a:rPr dirty="0" sz="2250" spc="-340"/>
              <a:t> </a:t>
            </a:r>
            <a:r>
              <a:rPr dirty="0" sz="2250" spc="-235"/>
              <a:t>R</a:t>
            </a:r>
            <a:r>
              <a:rPr dirty="0" sz="2250" spc="-340"/>
              <a:t> </a:t>
            </a:r>
            <a:r>
              <a:rPr dirty="0" sz="2250" spc="5"/>
              <a:t>K</a:t>
            </a:r>
            <a:endParaRPr sz="22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7459" y="4974305"/>
            <a:ext cx="982578" cy="98257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5956884"/>
            <a:ext cx="3480435" cy="1412875"/>
          </a:xfrm>
          <a:custGeom>
            <a:avLst/>
            <a:gdLst/>
            <a:ahLst/>
            <a:cxnLst/>
            <a:rect l="l" t="t" r="r" b="b"/>
            <a:pathLst>
              <a:path w="3480435" h="1412875">
                <a:moveTo>
                  <a:pt x="3403461" y="1412456"/>
                </a:moveTo>
                <a:lnTo>
                  <a:pt x="0" y="1412457"/>
                </a:lnTo>
                <a:lnTo>
                  <a:pt x="0" y="0"/>
                </a:lnTo>
                <a:lnTo>
                  <a:pt x="3403461" y="0"/>
                </a:lnTo>
                <a:lnTo>
                  <a:pt x="3408786" y="524"/>
                </a:lnTo>
                <a:lnTo>
                  <a:pt x="3448045" y="16786"/>
                </a:lnTo>
                <a:lnTo>
                  <a:pt x="3475790" y="55514"/>
                </a:lnTo>
                <a:lnTo>
                  <a:pt x="3479966" y="76505"/>
                </a:lnTo>
                <a:lnTo>
                  <a:pt x="3479966" y="1335951"/>
                </a:lnTo>
                <a:lnTo>
                  <a:pt x="3463179" y="1380536"/>
                </a:lnTo>
                <a:lnTo>
                  <a:pt x="3424452" y="1408281"/>
                </a:lnTo>
                <a:lnTo>
                  <a:pt x="3403461" y="1412456"/>
                </a:lnTo>
                <a:close/>
              </a:path>
            </a:pathLst>
          </a:custGeom>
          <a:solidFill>
            <a:srgbClr val="78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14826" y="6185734"/>
            <a:ext cx="2844800" cy="885190"/>
          </a:xfrm>
          <a:prstGeom prst="rect">
            <a:avLst/>
          </a:prstGeom>
        </p:spPr>
        <p:txBody>
          <a:bodyPr wrap="square" lIns="0" tIns="819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2550" spc="-100" b="1">
                <a:solidFill>
                  <a:srgbClr val="FFFFFF"/>
                </a:solidFill>
                <a:latin typeface="Tahoma"/>
                <a:cs typeface="Tahoma"/>
              </a:rPr>
              <a:t>Benjamin</a:t>
            </a:r>
            <a:r>
              <a:rPr dirty="0" sz="2550" spc="-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50" spc="-65" b="1">
                <a:solidFill>
                  <a:srgbClr val="FFFFFF"/>
                </a:solidFill>
                <a:latin typeface="Tahoma"/>
                <a:cs typeface="Tahoma"/>
              </a:rPr>
              <a:t>Schmidt</a:t>
            </a:r>
            <a:endParaRPr sz="2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2250" spc="135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dirty="0" sz="22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50" spc="80">
                <a:solidFill>
                  <a:srgbClr val="FFFFFF"/>
                </a:solidFill>
                <a:latin typeface="Tahoma"/>
                <a:cs typeface="Tahoma"/>
              </a:rPr>
              <a:t>Engineer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7913" y="8248713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7497" y="8167746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89" y="273879"/>
            <a:ext cx="5038090" cy="71374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500" spc="60"/>
              <a:t>A</a:t>
            </a:r>
            <a:r>
              <a:rPr dirty="0" sz="4500" spc="-150"/>
              <a:t>b</a:t>
            </a:r>
            <a:r>
              <a:rPr dirty="0" sz="4500" spc="-220"/>
              <a:t>o</a:t>
            </a:r>
            <a:r>
              <a:rPr dirty="0" sz="4500" spc="-325"/>
              <a:t>u</a:t>
            </a:r>
            <a:r>
              <a:rPr dirty="0" sz="4500" spc="-135"/>
              <a:t>t</a:t>
            </a:r>
            <a:r>
              <a:rPr dirty="0" sz="4500" spc="-165"/>
              <a:t> </a:t>
            </a:r>
            <a:r>
              <a:rPr dirty="0" sz="4500" spc="-150"/>
              <a:t>D</a:t>
            </a:r>
            <a:r>
              <a:rPr dirty="0" sz="4500" spc="-15"/>
              <a:t>a</a:t>
            </a:r>
            <a:r>
              <a:rPr dirty="0" sz="4500" spc="-290"/>
              <a:t>t</a:t>
            </a:r>
            <a:r>
              <a:rPr dirty="0" sz="4500" spc="-15"/>
              <a:t>a</a:t>
            </a:r>
            <a:r>
              <a:rPr dirty="0" sz="4500" spc="-204"/>
              <a:t>F</a:t>
            </a:r>
            <a:r>
              <a:rPr dirty="0" sz="4500" spc="-315"/>
              <a:t>r</a:t>
            </a:r>
            <a:r>
              <a:rPr dirty="0" sz="4500" spc="-15"/>
              <a:t>a</a:t>
            </a:r>
            <a:r>
              <a:rPr dirty="0" sz="4500" spc="-300"/>
              <a:t>m</a:t>
            </a:r>
            <a:r>
              <a:rPr dirty="0" sz="4500" spc="-160"/>
              <a:t>e</a:t>
            </a:r>
            <a:r>
              <a:rPr dirty="0" sz="4500" spc="-195"/>
              <a:t>s</a:t>
            </a:r>
            <a:endParaRPr sz="4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39"/>
            <a:ext cx="102352" cy="1023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7056" y="1174576"/>
            <a:ext cx="8105775" cy="2383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550" spc="95">
                <a:solidFill>
                  <a:srgbClr val="04182D"/>
                </a:solidFill>
                <a:latin typeface="Tahoma"/>
                <a:cs typeface="Tahoma"/>
              </a:rPr>
              <a:t>DataFrames: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70">
                <a:solidFill>
                  <a:srgbClr val="04182D"/>
                </a:solidFill>
                <a:latin typeface="Tahoma"/>
                <a:cs typeface="Tahoma"/>
              </a:rPr>
              <a:t>Tabular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10">
                <a:solidFill>
                  <a:srgbClr val="04182D"/>
                </a:solidFill>
                <a:latin typeface="Tahoma"/>
                <a:cs typeface="Tahoma"/>
              </a:rPr>
              <a:t>format</a:t>
            </a:r>
            <a:r>
              <a:rPr dirty="0" sz="2550" spc="-4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65">
                <a:solidFill>
                  <a:srgbClr val="04182D"/>
                </a:solidFill>
                <a:latin typeface="Tahoma"/>
                <a:cs typeface="Tahoma"/>
              </a:rPr>
              <a:t>(rows/columns)</a:t>
            </a:r>
            <a:endParaRPr sz="2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100"/>
              </a:spcBef>
            </a:pPr>
            <a:r>
              <a:rPr dirty="0" sz="2550" spc="90">
                <a:solidFill>
                  <a:srgbClr val="04182D"/>
                </a:solidFill>
                <a:latin typeface="Tahoma"/>
                <a:cs typeface="Tahoma"/>
              </a:rPr>
              <a:t>Supports</a:t>
            </a:r>
            <a:r>
              <a:rPr dirty="0" sz="2550" spc="-7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60">
                <a:solidFill>
                  <a:srgbClr val="04182D"/>
                </a:solidFill>
                <a:latin typeface="Tahoma"/>
                <a:cs typeface="Tahoma"/>
              </a:rPr>
              <a:t>SQL-like</a:t>
            </a:r>
            <a:r>
              <a:rPr dirty="0" sz="2550" spc="-7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00">
                <a:solidFill>
                  <a:srgbClr val="04182D"/>
                </a:solidFill>
                <a:latin typeface="Tahoma"/>
                <a:cs typeface="Tahoma"/>
              </a:rPr>
              <a:t>operations</a:t>
            </a:r>
            <a:endParaRPr sz="2550">
              <a:latin typeface="Tahoma"/>
              <a:cs typeface="Tahoma"/>
            </a:endParaRPr>
          </a:p>
          <a:p>
            <a:pPr marL="12700" marR="5080">
              <a:lnSpc>
                <a:spcPts val="5160"/>
              </a:lnSpc>
              <a:spcBef>
                <a:spcPts val="320"/>
              </a:spcBef>
            </a:pPr>
            <a:r>
              <a:rPr dirty="0" sz="2550" spc="165">
                <a:solidFill>
                  <a:srgbClr val="04182D"/>
                </a:solidFill>
                <a:latin typeface="Tahoma"/>
                <a:cs typeface="Tahoma"/>
              </a:rPr>
              <a:t>Comparable</a:t>
            </a:r>
            <a:r>
              <a:rPr dirty="0" sz="2550" spc="-5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90">
                <a:solidFill>
                  <a:srgbClr val="04182D"/>
                </a:solidFill>
                <a:latin typeface="Tahoma"/>
                <a:cs typeface="Tahoma"/>
              </a:rPr>
              <a:t>to</a:t>
            </a:r>
            <a:r>
              <a:rPr dirty="0" sz="2550" spc="-5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235">
                <a:solidFill>
                  <a:srgbClr val="04182D"/>
                </a:solidFill>
                <a:latin typeface="Tahoma"/>
                <a:cs typeface="Tahoma"/>
              </a:rPr>
              <a:t>a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40">
                <a:solidFill>
                  <a:srgbClr val="04182D"/>
                </a:solidFill>
                <a:latin typeface="Tahoma"/>
                <a:cs typeface="Tahoma"/>
              </a:rPr>
              <a:t>Pandas</a:t>
            </a:r>
            <a:r>
              <a:rPr dirty="0" sz="2550" spc="-5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45">
                <a:solidFill>
                  <a:srgbClr val="04182D"/>
                </a:solidFill>
                <a:latin typeface="Tahoma"/>
                <a:cs typeface="Tahoma"/>
              </a:rPr>
              <a:t>Dataframe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65">
                <a:solidFill>
                  <a:srgbClr val="04182D"/>
                </a:solidFill>
                <a:latin typeface="Tahoma"/>
                <a:cs typeface="Tahoma"/>
              </a:rPr>
              <a:t>or</a:t>
            </a:r>
            <a:r>
              <a:rPr dirty="0" sz="2550" spc="-5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235">
                <a:solidFill>
                  <a:srgbClr val="04182D"/>
                </a:solidFill>
                <a:latin typeface="Tahoma"/>
                <a:cs typeface="Tahoma"/>
              </a:rPr>
              <a:t>a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20">
                <a:solidFill>
                  <a:srgbClr val="04182D"/>
                </a:solidFill>
                <a:latin typeface="Tahoma"/>
                <a:cs typeface="Tahoma"/>
              </a:rPr>
              <a:t>SQL</a:t>
            </a:r>
            <a:r>
              <a:rPr dirty="0" sz="2550" spc="-5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75">
                <a:solidFill>
                  <a:srgbClr val="04182D"/>
                </a:solidFill>
                <a:latin typeface="Tahoma"/>
                <a:cs typeface="Tahoma"/>
              </a:rPr>
              <a:t>TABLE </a:t>
            </a:r>
            <a:r>
              <a:rPr dirty="0" sz="2550" spc="-78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90">
                <a:solidFill>
                  <a:srgbClr val="04182D"/>
                </a:solidFill>
                <a:latin typeface="Tahoma"/>
                <a:cs typeface="Tahoma"/>
              </a:rPr>
              <a:t>Structured</a:t>
            </a:r>
            <a:r>
              <a:rPr dirty="0" sz="2550" spc="-5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65">
                <a:solidFill>
                  <a:srgbClr val="04182D"/>
                </a:solidFill>
                <a:latin typeface="Tahoma"/>
                <a:cs typeface="Tahoma"/>
              </a:rPr>
              <a:t>Data</a:t>
            </a:r>
            <a:endParaRPr sz="255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2006092"/>
            <a:ext cx="102352" cy="1023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2661145"/>
            <a:ext cx="102352" cy="1023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3316197"/>
            <a:ext cx="102352" cy="1023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25351" y="3787016"/>
            <a:ext cx="2906795" cy="2906795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757913" y="8248707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7497" y="8167740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95"/>
              <a:t>INTRODUCTION</a:t>
            </a:r>
            <a:r>
              <a:rPr dirty="0" spc="-40"/>
              <a:t> </a:t>
            </a:r>
            <a:r>
              <a:rPr dirty="0" spc="-30"/>
              <a:t>TO</a:t>
            </a:r>
            <a:r>
              <a:rPr dirty="0" spc="-40"/>
              <a:t> </a:t>
            </a:r>
            <a:r>
              <a:rPr dirty="0" spc="-100"/>
              <a:t>PYSPARK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89" y="273885"/>
            <a:ext cx="9676765" cy="71374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500" spc="340"/>
              <a:t>C</a:t>
            </a:r>
            <a:r>
              <a:rPr dirty="0" sz="4500" spc="-315"/>
              <a:t>r</a:t>
            </a:r>
            <a:r>
              <a:rPr dirty="0" sz="4500" spc="-160"/>
              <a:t>e</a:t>
            </a:r>
            <a:r>
              <a:rPr dirty="0" sz="4500" spc="-15"/>
              <a:t>a</a:t>
            </a:r>
            <a:r>
              <a:rPr dirty="0" sz="4500" spc="-225"/>
              <a:t>t</a:t>
            </a:r>
            <a:r>
              <a:rPr dirty="0" sz="4500" spc="-260"/>
              <a:t>i</a:t>
            </a:r>
            <a:r>
              <a:rPr dirty="0" sz="4500" spc="-365"/>
              <a:t>n</a:t>
            </a:r>
            <a:r>
              <a:rPr dirty="0" sz="4500" spc="-5"/>
              <a:t>g</a:t>
            </a:r>
            <a:r>
              <a:rPr dirty="0" sz="4500" spc="-165"/>
              <a:t> </a:t>
            </a:r>
            <a:r>
              <a:rPr dirty="0" sz="4500" spc="-150"/>
              <a:t>D</a:t>
            </a:r>
            <a:r>
              <a:rPr dirty="0" sz="4500" spc="-15"/>
              <a:t>a</a:t>
            </a:r>
            <a:r>
              <a:rPr dirty="0" sz="4500" spc="-290"/>
              <a:t>t</a:t>
            </a:r>
            <a:r>
              <a:rPr dirty="0" sz="4500" spc="-15"/>
              <a:t>a</a:t>
            </a:r>
            <a:r>
              <a:rPr dirty="0" sz="4500" spc="-204"/>
              <a:t>F</a:t>
            </a:r>
            <a:r>
              <a:rPr dirty="0" sz="4500" spc="-315"/>
              <a:t>r</a:t>
            </a:r>
            <a:r>
              <a:rPr dirty="0" sz="4500" spc="-15"/>
              <a:t>a</a:t>
            </a:r>
            <a:r>
              <a:rPr dirty="0" sz="4500" spc="-300"/>
              <a:t>m</a:t>
            </a:r>
            <a:r>
              <a:rPr dirty="0" sz="4500" spc="-160"/>
              <a:t>e</a:t>
            </a:r>
            <a:r>
              <a:rPr dirty="0" sz="4500" spc="-195"/>
              <a:t>s</a:t>
            </a:r>
            <a:r>
              <a:rPr dirty="0" sz="4500" spc="-165"/>
              <a:t> </a:t>
            </a:r>
            <a:r>
              <a:rPr dirty="0" sz="4500" spc="-95"/>
              <a:t>f</a:t>
            </a:r>
            <a:r>
              <a:rPr dirty="0" sz="4500" spc="-315"/>
              <a:t>r</a:t>
            </a:r>
            <a:r>
              <a:rPr dirty="0" sz="4500" spc="-240"/>
              <a:t>o</a:t>
            </a:r>
            <a:r>
              <a:rPr dirty="0" sz="4500" spc="-215"/>
              <a:t>m</a:t>
            </a:r>
            <a:r>
              <a:rPr dirty="0" sz="4500" spc="-165"/>
              <a:t> </a:t>
            </a:r>
            <a:r>
              <a:rPr dirty="0" sz="4500" spc="-100"/>
              <a:t>f</a:t>
            </a:r>
            <a:r>
              <a:rPr dirty="0" sz="4500" spc="-260"/>
              <a:t>i</a:t>
            </a:r>
            <a:r>
              <a:rPr dirty="0" sz="4500" spc="-285"/>
              <a:t>l</a:t>
            </a:r>
            <a:r>
              <a:rPr dirty="0" sz="4500" spc="-160"/>
              <a:t>e</a:t>
            </a:r>
            <a:r>
              <a:rPr dirty="0" sz="4500" spc="-345"/>
              <a:t>s</a:t>
            </a:r>
            <a:r>
              <a:rPr dirty="0" sz="4500" spc="-290"/>
              <a:t>t</a:t>
            </a:r>
            <a:r>
              <a:rPr dirty="0" sz="4500" spc="-240"/>
              <a:t>o</a:t>
            </a:r>
            <a:r>
              <a:rPr dirty="0" sz="4500" spc="-315"/>
              <a:t>r</a:t>
            </a:r>
            <a:r>
              <a:rPr dirty="0" sz="4500" spc="-160"/>
              <a:t>e</a:t>
            </a:r>
            <a:r>
              <a:rPr dirty="0" sz="4500" spc="-195"/>
              <a:t>s</a:t>
            </a:r>
            <a:endParaRPr sz="4500"/>
          </a:p>
        </p:txBody>
      </p:sp>
      <p:sp>
        <p:nvSpPr>
          <p:cNvPr id="3" name="object 3"/>
          <p:cNvSpPr/>
          <p:nvPr/>
        </p:nvSpPr>
        <p:spPr>
          <a:xfrm>
            <a:off x="491289" y="1166812"/>
            <a:ext cx="14575155" cy="1310640"/>
          </a:xfrm>
          <a:custGeom>
            <a:avLst/>
            <a:gdLst/>
            <a:ahLst/>
            <a:cxnLst/>
            <a:rect l="l" t="t" r="r" b="b"/>
            <a:pathLst>
              <a:path w="14575155" h="1310639">
                <a:moveTo>
                  <a:pt x="14498413" y="1310105"/>
                </a:moveTo>
                <a:lnTo>
                  <a:pt x="76505" y="1310105"/>
                </a:lnTo>
                <a:lnTo>
                  <a:pt x="71180" y="1309580"/>
                </a:lnTo>
                <a:lnTo>
                  <a:pt x="31920" y="1293318"/>
                </a:lnTo>
                <a:lnTo>
                  <a:pt x="4175" y="1254590"/>
                </a:lnTo>
                <a:lnTo>
                  <a:pt x="0" y="1233599"/>
                </a:lnTo>
                <a:lnTo>
                  <a:pt x="0" y="1228223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1233599"/>
                </a:lnTo>
                <a:lnTo>
                  <a:pt x="14558132" y="1278184"/>
                </a:lnTo>
                <a:lnTo>
                  <a:pt x="14519404" y="1305929"/>
                </a:lnTo>
                <a:lnTo>
                  <a:pt x="14503737" y="1309580"/>
                </a:lnTo>
                <a:lnTo>
                  <a:pt x="14498413" y="1310105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42352" y="1231899"/>
            <a:ext cx="13608685" cy="1008380"/>
          </a:xfrm>
          <a:prstGeom prst="rect">
            <a:avLst/>
          </a:prstGeom>
        </p:spPr>
        <p:txBody>
          <a:bodyPr wrap="square" lIns="0" tIns="160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</a:pP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#</a:t>
            </a:r>
            <a:r>
              <a:rPr dirty="0" sz="2250" spc="-5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Create a</a:t>
            </a:r>
            <a:r>
              <a:rPr dirty="0" sz="2250" spc="-5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DataFrame from CSV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census_df</a:t>
            </a:r>
            <a:r>
              <a:rPr dirty="0" sz="2250" spc="35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dirty="0" sz="2250" spc="35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spark.read.csv(</a:t>
            </a:r>
            <a:r>
              <a:rPr dirty="0" sz="2250">
                <a:solidFill>
                  <a:srgbClr val="BE2F72"/>
                </a:solidFill>
                <a:latin typeface="Courier New"/>
                <a:cs typeface="Courier New"/>
              </a:rPr>
              <a:t>'path/to/census.csv'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dirty="0" sz="2250" spc="35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header=</a:t>
            </a:r>
            <a:r>
              <a:rPr dirty="0" sz="2250">
                <a:solidFill>
                  <a:srgbClr val="BE2F72"/>
                </a:solidFill>
                <a:latin typeface="Courier New"/>
                <a:cs typeface="Courier New"/>
              </a:rPr>
              <a:t>True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dirty="0" sz="2250" spc="4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inferSchema=</a:t>
            </a:r>
            <a:r>
              <a:rPr dirty="0" sz="2250">
                <a:solidFill>
                  <a:srgbClr val="BE2F72"/>
                </a:solidFill>
                <a:latin typeface="Courier New"/>
                <a:cs typeface="Courier New"/>
              </a:rPr>
              <a:t>True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5" name="object 5"/>
          <p:cNvSpPr/>
          <p:nvPr/>
        </p:nvSpPr>
        <p:spPr>
          <a:xfrm>
            <a:off x="757913" y="8248713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327497" y="8167746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95"/>
              <a:t>INTRODUCTION</a:t>
            </a:r>
            <a:r>
              <a:rPr dirty="0" spc="-40"/>
              <a:t> </a:t>
            </a:r>
            <a:r>
              <a:rPr dirty="0" spc="-30"/>
              <a:t>TO</a:t>
            </a:r>
            <a:r>
              <a:rPr dirty="0" spc="-40"/>
              <a:t> </a:t>
            </a:r>
            <a:r>
              <a:rPr dirty="0" spc="-100"/>
              <a:t>PYSPARK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89" y="273885"/>
            <a:ext cx="6222365" cy="71374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500" spc="-265"/>
              <a:t>P</a:t>
            </a:r>
            <a:r>
              <a:rPr dirty="0" sz="4500" spc="-240"/>
              <a:t>r</a:t>
            </a:r>
            <a:r>
              <a:rPr dirty="0" sz="4500" spc="-260"/>
              <a:t>i</a:t>
            </a:r>
            <a:r>
              <a:rPr dirty="0" sz="4500" spc="-400"/>
              <a:t>n</a:t>
            </a:r>
            <a:r>
              <a:rPr dirty="0" sz="4500" spc="-225"/>
              <a:t>t</a:t>
            </a:r>
            <a:r>
              <a:rPr dirty="0" sz="4500" spc="-260"/>
              <a:t>i</a:t>
            </a:r>
            <a:r>
              <a:rPr dirty="0" sz="4500" spc="-365"/>
              <a:t>n</a:t>
            </a:r>
            <a:r>
              <a:rPr dirty="0" sz="4500" spc="-5"/>
              <a:t>g</a:t>
            </a:r>
            <a:r>
              <a:rPr dirty="0" sz="4500" spc="-165"/>
              <a:t> </a:t>
            </a:r>
            <a:r>
              <a:rPr dirty="0" sz="4500" spc="-254"/>
              <a:t>t</a:t>
            </a:r>
            <a:r>
              <a:rPr dirty="0" sz="4500" spc="-310"/>
              <a:t>h</a:t>
            </a:r>
            <a:r>
              <a:rPr dirty="0" sz="4500" spc="-75"/>
              <a:t>e</a:t>
            </a:r>
            <a:r>
              <a:rPr dirty="0" sz="4500" spc="-165"/>
              <a:t> </a:t>
            </a:r>
            <a:r>
              <a:rPr dirty="0" sz="4500" spc="-150"/>
              <a:t>D</a:t>
            </a:r>
            <a:r>
              <a:rPr dirty="0" sz="4500" spc="-15"/>
              <a:t>a</a:t>
            </a:r>
            <a:r>
              <a:rPr dirty="0" sz="4500" spc="-290"/>
              <a:t>t</a:t>
            </a:r>
            <a:r>
              <a:rPr dirty="0" sz="4500" spc="-15"/>
              <a:t>a</a:t>
            </a:r>
            <a:r>
              <a:rPr dirty="0" sz="4500" spc="-204"/>
              <a:t>F</a:t>
            </a:r>
            <a:r>
              <a:rPr dirty="0" sz="4500" spc="-315"/>
              <a:t>r</a:t>
            </a:r>
            <a:r>
              <a:rPr dirty="0" sz="4500" spc="-15"/>
              <a:t>a</a:t>
            </a:r>
            <a:r>
              <a:rPr dirty="0" sz="4500" spc="-300"/>
              <a:t>m</a:t>
            </a:r>
            <a:r>
              <a:rPr dirty="0" sz="4500" spc="-75"/>
              <a:t>e</a:t>
            </a:r>
            <a:endParaRPr sz="4500"/>
          </a:p>
        </p:txBody>
      </p:sp>
      <p:sp>
        <p:nvSpPr>
          <p:cNvPr id="3" name="object 3"/>
          <p:cNvSpPr/>
          <p:nvPr/>
        </p:nvSpPr>
        <p:spPr>
          <a:xfrm>
            <a:off x="491289" y="1166812"/>
            <a:ext cx="14575155" cy="2292985"/>
          </a:xfrm>
          <a:custGeom>
            <a:avLst/>
            <a:gdLst/>
            <a:ahLst/>
            <a:cxnLst/>
            <a:rect l="l" t="t" r="r" b="b"/>
            <a:pathLst>
              <a:path w="14575155" h="2292985">
                <a:moveTo>
                  <a:pt x="14498413" y="2292683"/>
                </a:moveTo>
                <a:lnTo>
                  <a:pt x="76505" y="2292683"/>
                </a:lnTo>
                <a:lnTo>
                  <a:pt x="71180" y="2292159"/>
                </a:lnTo>
                <a:lnTo>
                  <a:pt x="31920" y="2275896"/>
                </a:lnTo>
                <a:lnTo>
                  <a:pt x="4175" y="2237169"/>
                </a:lnTo>
                <a:lnTo>
                  <a:pt x="0" y="2216178"/>
                </a:lnTo>
                <a:lnTo>
                  <a:pt x="0" y="2210802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2216178"/>
                </a:lnTo>
                <a:lnTo>
                  <a:pt x="14558132" y="2260763"/>
                </a:lnTo>
                <a:lnTo>
                  <a:pt x="14519404" y="2288508"/>
                </a:lnTo>
                <a:lnTo>
                  <a:pt x="14503737" y="2292159"/>
                </a:lnTo>
                <a:lnTo>
                  <a:pt x="14498413" y="2292683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1289" y="3705140"/>
            <a:ext cx="14575155" cy="3275329"/>
          </a:xfrm>
          <a:custGeom>
            <a:avLst/>
            <a:gdLst/>
            <a:ahLst/>
            <a:cxnLst/>
            <a:rect l="l" t="t" r="r" b="b"/>
            <a:pathLst>
              <a:path w="14575155" h="3275329">
                <a:moveTo>
                  <a:pt x="14498413" y="3275262"/>
                </a:moveTo>
                <a:lnTo>
                  <a:pt x="76505" y="3275262"/>
                </a:lnTo>
                <a:lnTo>
                  <a:pt x="71180" y="3274737"/>
                </a:lnTo>
                <a:lnTo>
                  <a:pt x="31920" y="3258475"/>
                </a:lnTo>
                <a:lnTo>
                  <a:pt x="4175" y="3219747"/>
                </a:lnTo>
                <a:lnTo>
                  <a:pt x="0" y="3198756"/>
                </a:lnTo>
                <a:lnTo>
                  <a:pt x="0" y="3193381"/>
                </a:lnTo>
                <a:lnTo>
                  <a:pt x="0" y="76505"/>
                </a:lnTo>
                <a:lnTo>
                  <a:pt x="16786" y="31919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3198756"/>
                </a:lnTo>
                <a:lnTo>
                  <a:pt x="14558132" y="3243342"/>
                </a:lnTo>
                <a:lnTo>
                  <a:pt x="14519404" y="3271085"/>
                </a:lnTo>
                <a:lnTo>
                  <a:pt x="14503737" y="3274737"/>
                </a:lnTo>
                <a:lnTo>
                  <a:pt x="14498413" y="3275262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642352" y="1231899"/>
            <a:ext cx="6903720" cy="1008380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3300"/>
              </a:lnSpc>
              <a:spcBef>
                <a:spcPts val="95"/>
              </a:spcBef>
            </a:pP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# Show the</a:t>
            </a:r>
            <a:r>
              <a:rPr dirty="0" sz="2250" spc="5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first 5</a:t>
            </a:r>
            <a:r>
              <a:rPr dirty="0" sz="2250" spc="5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rows of</a:t>
            </a:r>
            <a:r>
              <a:rPr dirty="0" sz="2250" spc="5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the DataFrame </a:t>
            </a:r>
            <a:r>
              <a:rPr dirty="0" sz="2250" spc="-1335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census_df.show()</a:t>
            </a:r>
            <a:endParaRPr sz="2250">
              <a:latin typeface="Courier New"/>
              <a:cs typeface="Courier New"/>
            </a:endParaRPr>
          </a:p>
        </p:txBody>
      </p:sp>
      <p:graphicFrame>
        <p:nvGraphicFramePr>
          <p:cNvPr id="6" name="object 6"/>
          <p:cNvGraphicFramePr>
            <a:graphicFrameLocks noGrp="1"/>
          </p:cNvGraphicFramePr>
          <p:nvPr/>
        </p:nvGraphicFramePr>
        <p:xfrm>
          <a:off x="623302" y="3938912"/>
          <a:ext cx="10724515" cy="281241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35710"/>
                <a:gridCol w="2493644"/>
                <a:gridCol w="2665095"/>
                <a:gridCol w="3181984"/>
                <a:gridCol w="1149984"/>
              </a:tblGrid>
              <a:tr h="423327">
                <a:tc>
                  <a:txBody>
                    <a:bodyPr/>
                    <a:lstStyle/>
                    <a:p>
                      <a:pPr algn="r" marR="163830">
                        <a:lnSpc>
                          <a:spcPts val="2640"/>
                        </a:lnSpc>
                      </a:pPr>
                      <a:r>
                        <a:rPr dirty="0" sz="225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age</a:t>
                      </a:r>
                      <a:endParaRPr sz="22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105">
                        <a:lnSpc>
                          <a:spcPts val="2640"/>
                        </a:lnSpc>
                      </a:pPr>
                      <a:r>
                        <a:rPr dirty="0" sz="225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education.num</a:t>
                      </a:r>
                      <a:endParaRPr sz="22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163830">
                        <a:lnSpc>
                          <a:spcPts val="2640"/>
                        </a:lnSpc>
                      </a:pPr>
                      <a:r>
                        <a:rPr dirty="0" sz="225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marital.status</a:t>
                      </a:r>
                      <a:endParaRPr sz="22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78105">
                        <a:lnSpc>
                          <a:spcPts val="2640"/>
                        </a:lnSpc>
                      </a:pPr>
                      <a:r>
                        <a:rPr dirty="0" sz="225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occupation</a:t>
                      </a:r>
                      <a:endParaRPr sz="22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640"/>
                        </a:lnSpc>
                      </a:pPr>
                      <a:r>
                        <a:rPr dirty="0" sz="225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income</a:t>
                      </a:r>
                      <a:endParaRPr sz="22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491289">
                <a:tc>
                  <a:txBody>
                    <a:bodyPr/>
                    <a:lstStyle/>
                    <a:p>
                      <a:pPr algn="r" marR="164465">
                        <a:lnSpc>
                          <a:spcPct val="100000"/>
                        </a:lnSpc>
                        <a:spcBef>
                          <a:spcPts val="475"/>
                        </a:spcBef>
                        <a:tabLst>
                          <a:tab pos="687070" algn="l"/>
                        </a:tabLst>
                      </a:pPr>
                      <a:r>
                        <a:rPr dirty="0" sz="2250">
                          <a:solidFill>
                            <a:srgbClr val="BE2F72"/>
                          </a:solidFill>
                          <a:latin typeface="Courier New"/>
                          <a:cs typeface="Courier New"/>
                        </a:rPr>
                        <a:t>0	90</a:t>
                      </a:r>
                      <a:endParaRPr sz="2250">
                        <a:latin typeface="Courier New"/>
                        <a:cs typeface="Courier New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2250">
                          <a:solidFill>
                            <a:srgbClr val="BE2F72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endParaRPr sz="2250">
                        <a:latin typeface="Courier New"/>
                        <a:cs typeface="Courier New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r" marR="16446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225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Widowed</a:t>
                      </a:r>
                      <a:endParaRPr sz="2250">
                        <a:latin typeface="Courier New"/>
                        <a:cs typeface="Courier New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225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?</a:t>
                      </a:r>
                      <a:endParaRPr sz="2250">
                        <a:latin typeface="Courier New"/>
                        <a:cs typeface="Courier New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225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&lt;=50K</a:t>
                      </a:r>
                      <a:endParaRPr sz="2250">
                        <a:latin typeface="Courier New"/>
                        <a:cs typeface="Courier New"/>
                      </a:endParaRPr>
                    </a:p>
                  </a:txBody>
                  <a:tcPr marL="0" marR="0" marB="0" marT="60325"/>
                </a:tc>
              </a:tr>
              <a:tr h="491289">
                <a:tc>
                  <a:txBody>
                    <a:bodyPr/>
                    <a:lstStyle/>
                    <a:p>
                      <a:pPr algn="r" marR="164465">
                        <a:lnSpc>
                          <a:spcPct val="100000"/>
                        </a:lnSpc>
                        <a:spcBef>
                          <a:spcPts val="475"/>
                        </a:spcBef>
                        <a:tabLst>
                          <a:tab pos="687070" algn="l"/>
                        </a:tabLst>
                      </a:pPr>
                      <a:r>
                        <a:rPr dirty="0" sz="2250">
                          <a:solidFill>
                            <a:srgbClr val="BE2F72"/>
                          </a:solidFill>
                          <a:latin typeface="Courier New"/>
                          <a:cs typeface="Courier New"/>
                        </a:rPr>
                        <a:t>1	82</a:t>
                      </a:r>
                      <a:endParaRPr sz="2250">
                        <a:latin typeface="Courier New"/>
                        <a:cs typeface="Courier New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2250">
                          <a:solidFill>
                            <a:srgbClr val="BE2F72"/>
                          </a:solidFill>
                          <a:latin typeface="Courier New"/>
                          <a:cs typeface="Courier New"/>
                        </a:rPr>
                        <a:t>9</a:t>
                      </a:r>
                      <a:endParaRPr sz="2250">
                        <a:latin typeface="Courier New"/>
                        <a:cs typeface="Courier New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r" marR="16446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225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Widowed</a:t>
                      </a:r>
                      <a:endParaRPr sz="2250">
                        <a:latin typeface="Courier New"/>
                        <a:cs typeface="Courier New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225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Exec-managerial</a:t>
                      </a:r>
                      <a:endParaRPr sz="2250">
                        <a:latin typeface="Courier New"/>
                        <a:cs typeface="Courier New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225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&lt;=50K</a:t>
                      </a:r>
                      <a:endParaRPr sz="2250">
                        <a:latin typeface="Courier New"/>
                        <a:cs typeface="Courier New"/>
                      </a:endParaRPr>
                    </a:p>
                  </a:txBody>
                  <a:tcPr marL="0" marR="0" marB="0" marT="60325"/>
                </a:tc>
              </a:tr>
              <a:tr h="491289">
                <a:tc>
                  <a:txBody>
                    <a:bodyPr/>
                    <a:lstStyle/>
                    <a:p>
                      <a:pPr algn="r" marR="164465">
                        <a:lnSpc>
                          <a:spcPct val="100000"/>
                        </a:lnSpc>
                        <a:spcBef>
                          <a:spcPts val="475"/>
                        </a:spcBef>
                        <a:tabLst>
                          <a:tab pos="687070" algn="l"/>
                        </a:tabLst>
                      </a:pPr>
                      <a:r>
                        <a:rPr dirty="0" sz="2250">
                          <a:solidFill>
                            <a:srgbClr val="BE2F72"/>
                          </a:solidFill>
                          <a:latin typeface="Courier New"/>
                          <a:cs typeface="Courier New"/>
                        </a:rPr>
                        <a:t>2	66</a:t>
                      </a:r>
                      <a:endParaRPr sz="2250">
                        <a:latin typeface="Courier New"/>
                        <a:cs typeface="Courier New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2250">
                          <a:solidFill>
                            <a:srgbClr val="BE2F72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endParaRPr sz="2250">
                        <a:latin typeface="Courier New"/>
                        <a:cs typeface="Courier New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r" marR="16446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225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Widowed</a:t>
                      </a:r>
                      <a:endParaRPr sz="2250">
                        <a:latin typeface="Courier New"/>
                        <a:cs typeface="Courier New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225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?</a:t>
                      </a:r>
                      <a:endParaRPr sz="2250">
                        <a:latin typeface="Courier New"/>
                        <a:cs typeface="Courier New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225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&lt;=50K</a:t>
                      </a:r>
                      <a:endParaRPr sz="2250">
                        <a:latin typeface="Courier New"/>
                        <a:cs typeface="Courier New"/>
                      </a:endParaRPr>
                    </a:p>
                  </a:txBody>
                  <a:tcPr marL="0" marR="0" marB="0" marT="60325"/>
                </a:tc>
              </a:tr>
              <a:tr h="491289">
                <a:tc>
                  <a:txBody>
                    <a:bodyPr/>
                    <a:lstStyle/>
                    <a:p>
                      <a:pPr algn="r" marR="164465">
                        <a:lnSpc>
                          <a:spcPct val="100000"/>
                        </a:lnSpc>
                        <a:spcBef>
                          <a:spcPts val="475"/>
                        </a:spcBef>
                        <a:tabLst>
                          <a:tab pos="687070" algn="l"/>
                        </a:tabLst>
                      </a:pPr>
                      <a:r>
                        <a:rPr dirty="0" sz="2250">
                          <a:solidFill>
                            <a:srgbClr val="BE2F72"/>
                          </a:solidFill>
                          <a:latin typeface="Courier New"/>
                          <a:cs typeface="Courier New"/>
                        </a:rPr>
                        <a:t>3	54</a:t>
                      </a:r>
                      <a:endParaRPr sz="2250">
                        <a:latin typeface="Courier New"/>
                        <a:cs typeface="Courier New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2250">
                          <a:solidFill>
                            <a:srgbClr val="BE2F72"/>
                          </a:solidFill>
                          <a:latin typeface="Courier New"/>
                          <a:cs typeface="Courier New"/>
                        </a:rPr>
                        <a:t>4</a:t>
                      </a:r>
                      <a:endParaRPr sz="2250">
                        <a:latin typeface="Courier New"/>
                        <a:cs typeface="Courier New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r" marR="16446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225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Divorced</a:t>
                      </a:r>
                      <a:endParaRPr sz="2250">
                        <a:latin typeface="Courier New"/>
                        <a:cs typeface="Courier New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225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Machine-op-inspct</a:t>
                      </a:r>
                      <a:endParaRPr sz="2250">
                        <a:latin typeface="Courier New"/>
                        <a:cs typeface="Courier New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225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&lt;=50K</a:t>
                      </a:r>
                      <a:endParaRPr sz="2250">
                        <a:latin typeface="Courier New"/>
                        <a:cs typeface="Courier New"/>
                      </a:endParaRPr>
                    </a:p>
                  </a:txBody>
                  <a:tcPr marL="0" marR="0" marB="0" marT="60325"/>
                </a:tc>
              </a:tr>
              <a:tr h="423327">
                <a:tc>
                  <a:txBody>
                    <a:bodyPr/>
                    <a:lstStyle/>
                    <a:p>
                      <a:pPr algn="r" marR="164465">
                        <a:lnSpc>
                          <a:spcPct val="100000"/>
                        </a:lnSpc>
                        <a:spcBef>
                          <a:spcPts val="475"/>
                        </a:spcBef>
                        <a:tabLst>
                          <a:tab pos="687070" algn="l"/>
                        </a:tabLst>
                      </a:pPr>
                      <a:r>
                        <a:rPr dirty="0" sz="2250">
                          <a:solidFill>
                            <a:srgbClr val="BE2F72"/>
                          </a:solidFill>
                          <a:latin typeface="Courier New"/>
                          <a:cs typeface="Courier New"/>
                        </a:rPr>
                        <a:t>4	41</a:t>
                      </a:r>
                      <a:endParaRPr sz="2250">
                        <a:latin typeface="Courier New"/>
                        <a:cs typeface="Courier New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2250">
                          <a:solidFill>
                            <a:srgbClr val="BE2F72"/>
                          </a:solidFill>
                          <a:latin typeface="Courier New"/>
                          <a:cs typeface="Courier New"/>
                        </a:rPr>
                        <a:t>10</a:t>
                      </a:r>
                      <a:endParaRPr sz="2250">
                        <a:latin typeface="Courier New"/>
                        <a:cs typeface="Courier New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r" marR="16446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225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Separated</a:t>
                      </a:r>
                      <a:endParaRPr sz="2250">
                        <a:latin typeface="Courier New"/>
                        <a:cs typeface="Courier New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r" marR="7874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225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Prof-specialty</a:t>
                      </a:r>
                      <a:endParaRPr sz="2250">
                        <a:latin typeface="Courier New"/>
                        <a:cs typeface="Courier New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r" marR="2476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225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&lt;=50K</a:t>
                      </a:r>
                      <a:endParaRPr sz="2250">
                        <a:latin typeface="Courier New"/>
                        <a:cs typeface="Courier New"/>
                      </a:endParaRPr>
                    </a:p>
                  </a:txBody>
                  <a:tcPr marL="0" marR="0" marB="0" marT="60325"/>
                </a:tc>
              </a:tr>
            </a:tbl>
          </a:graphicData>
        </a:graphic>
      </p:graphicFrame>
      <p:sp>
        <p:nvSpPr>
          <p:cNvPr id="7" name="object 7"/>
          <p:cNvSpPr/>
          <p:nvPr/>
        </p:nvSpPr>
        <p:spPr>
          <a:xfrm>
            <a:off x="757913" y="8248713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7497" y="8167746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95"/>
              <a:t>INTRODUCTION</a:t>
            </a:r>
            <a:r>
              <a:rPr dirty="0" spc="-40"/>
              <a:t> </a:t>
            </a:r>
            <a:r>
              <a:rPr dirty="0" spc="-30"/>
              <a:t>TO</a:t>
            </a:r>
            <a:r>
              <a:rPr dirty="0" spc="-40"/>
              <a:t> </a:t>
            </a:r>
            <a:r>
              <a:rPr dirty="0" spc="-100"/>
              <a:t>PYSPARK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89" y="273885"/>
            <a:ext cx="7492365" cy="71374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500" spc="-265"/>
              <a:t>P</a:t>
            </a:r>
            <a:r>
              <a:rPr dirty="0" sz="4500" spc="-240"/>
              <a:t>r</a:t>
            </a:r>
            <a:r>
              <a:rPr dirty="0" sz="4500" spc="-260"/>
              <a:t>i</a:t>
            </a:r>
            <a:r>
              <a:rPr dirty="0" sz="4500" spc="-400"/>
              <a:t>n</a:t>
            </a:r>
            <a:r>
              <a:rPr dirty="0" sz="4500" spc="-225"/>
              <a:t>t</a:t>
            </a:r>
            <a:r>
              <a:rPr dirty="0" sz="4500" spc="-260"/>
              <a:t>i</a:t>
            </a:r>
            <a:r>
              <a:rPr dirty="0" sz="4500" spc="-365"/>
              <a:t>n</a:t>
            </a:r>
            <a:r>
              <a:rPr dirty="0" sz="4500" spc="-5"/>
              <a:t>g</a:t>
            </a:r>
            <a:r>
              <a:rPr dirty="0" sz="4500" spc="-165"/>
              <a:t> </a:t>
            </a:r>
            <a:r>
              <a:rPr dirty="0" sz="4500" spc="-150"/>
              <a:t>D</a:t>
            </a:r>
            <a:r>
              <a:rPr dirty="0" sz="4500" spc="-15"/>
              <a:t>a</a:t>
            </a:r>
            <a:r>
              <a:rPr dirty="0" sz="4500" spc="-290"/>
              <a:t>t</a:t>
            </a:r>
            <a:r>
              <a:rPr dirty="0" sz="4500" spc="-15"/>
              <a:t>a</a:t>
            </a:r>
            <a:r>
              <a:rPr dirty="0" sz="4500" spc="-204"/>
              <a:t>F</a:t>
            </a:r>
            <a:r>
              <a:rPr dirty="0" sz="4500" spc="-315"/>
              <a:t>r</a:t>
            </a:r>
            <a:r>
              <a:rPr dirty="0" sz="4500" spc="-15"/>
              <a:t>a</a:t>
            </a:r>
            <a:r>
              <a:rPr dirty="0" sz="4500" spc="-300"/>
              <a:t>m</a:t>
            </a:r>
            <a:r>
              <a:rPr dirty="0" sz="4500" spc="-75"/>
              <a:t>e</a:t>
            </a:r>
            <a:r>
              <a:rPr dirty="0" sz="4500" spc="-165"/>
              <a:t> </a:t>
            </a:r>
            <a:r>
              <a:rPr dirty="0" sz="4500" spc="-355"/>
              <a:t>S</a:t>
            </a:r>
            <a:r>
              <a:rPr dirty="0" sz="4500" spc="100"/>
              <a:t>c</a:t>
            </a:r>
            <a:r>
              <a:rPr dirty="0" sz="4500" spc="-310"/>
              <a:t>h</a:t>
            </a:r>
            <a:r>
              <a:rPr dirty="0" sz="4500" spc="-204"/>
              <a:t>e</a:t>
            </a:r>
            <a:r>
              <a:rPr dirty="0" sz="4500" spc="-300"/>
              <a:t>m</a:t>
            </a:r>
            <a:r>
              <a:rPr dirty="0" sz="4500" spc="70"/>
              <a:t>a</a:t>
            </a:r>
            <a:endParaRPr sz="4500"/>
          </a:p>
        </p:txBody>
      </p:sp>
      <p:sp>
        <p:nvSpPr>
          <p:cNvPr id="3" name="object 3"/>
          <p:cNvSpPr/>
          <p:nvPr/>
        </p:nvSpPr>
        <p:spPr>
          <a:xfrm>
            <a:off x="491289" y="1166812"/>
            <a:ext cx="14575155" cy="5240655"/>
          </a:xfrm>
          <a:custGeom>
            <a:avLst/>
            <a:gdLst/>
            <a:ahLst/>
            <a:cxnLst/>
            <a:rect l="l" t="t" r="r" b="b"/>
            <a:pathLst>
              <a:path w="14575155" h="5240655">
                <a:moveTo>
                  <a:pt x="14498413" y="5240420"/>
                </a:moveTo>
                <a:lnTo>
                  <a:pt x="76505" y="5240420"/>
                </a:lnTo>
                <a:lnTo>
                  <a:pt x="71180" y="5239895"/>
                </a:lnTo>
                <a:lnTo>
                  <a:pt x="31920" y="5223633"/>
                </a:lnTo>
                <a:lnTo>
                  <a:pt x="4175" y="5184905"/>
                </a:lnTo>
                <a:lnTo>
                  <a:pt x="0" y="5163915"/>
                </a:lnTo>
                <a:lnTo>
                  <a:pt x="0" y="5158538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5163915"/>
                </a:lnTo>
                <a:lnTo>
                  <a:pt x="14558132" y="5208499"/>
                </a:lnTo>
                <a:lnTo>
                  <a:pt x="14519404" y="5236244"/>
                </a:lnTo>
                <a:lnTo>
                  <a:pt x="14503737" y="5239895"/>
                </a:lnTo>
                <a:lnTo>
                  <a:pt x="14498413" y="5240420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42352" y="1231899"/>
            <a:ext cx="3980815" cy="19907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3300"/>
              </a:lnSpc>
              <a:spcBef>
                <a:spcPts val="95"/>
              </a:spcBef>
            </a:pP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# Show the schema </a:t>
            </a:r>
            <a:r>
              <a:rPr dirty="0" sz="2250" spc="5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census_df.printSchema()  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Output: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root</a:t>
            </a:r>
            <a:endParaRPr sz="225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795253" y="3365741"/>
          <a:ext cx="7629525" cy="23209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33730"/>
                <a:gridCol w="6995795"/>
              </a:tblGrid>
              <a:tr h="423327">
                <a:tc>
                  <a:txBody>
                    <a:bodyPr/>
                    <a:lstStyle/>
                    <a:p>
                      <a:pPr marL="31750">
                        <a:lnSpc>
                          <a:spcPts val="2640"/>
                        </a:lnSpc>
                      </a:pPr>
                      <a:r>
                        <a:rPr dirty="0" sz="225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|--</a:t>
                      </a:r>
                      <a:endParaRPr sz="22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640"/>
                        </a:lnSpc>
                      </a:pPr>
                      <a:r>
                        <a:rPr dirty="0" sz="225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age:</a:t>
                      </a:r>
                      <a:r>
                        <a:rPr dirty="0" sz="2250" spc="-5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5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integer (nullable = true)</a:t>
                      </a:r>
                      <a:endParaRPr sz="22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49128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225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|--</a:t>
                      </a:r>
                      <a:endParaRPr sz="2250">
                        <a:latin typeface="Courier New"/>
                        <a:cs typeface="Courier New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225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education.num:</a:t>
                      </a:r>
                      <a:r>
                        <a:rPr dirty="0" sz="2250" spc="5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5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integer</a:t>
                      </a:r>
                      <a:r>
                        <a:rPr dirty="0" sz="2250" spc="1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5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(nullable</a:t>
                      </a:r>
                      <a:r>
                        <a:rPr dirty="0" sz="2250" spc="5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5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2250" spc="1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5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true)</a:t>
                      </a:r>
                      <a:endParaRPr sz="2250">
                        <a:latin typeface="Courier New"/>
                        <a:cs typeface="Courier New"/>
                      </a:endParaRPr>
                    </a:p>
                  </a:txBody>
                  <a:tcPr marL="0" marR="0" marB="0" marT="60325"/>
                </a:tc>
              </a:tr>
              <a:tr h="49128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225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|--</a:t>
                      </a:r>
                      <a:endParaRPr sz="2250">
                        <a:latin typeface="Courier New"/>
                        <a:cs typeface="Courier New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225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marital.status:</a:t>
                      </a:r>
                      <a:r>
                        <a:rPr dirty="0" sz="2250" spc="5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5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string</a:t>
                      </a:r>
                      <a:r>
                        <a:rPr dirty="0" sz="2250" spc="1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5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(nullable</a:t>
                      </a:r>
                      <a:r>
                        <a:rPr dirty="0" sz="2250" spc="5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5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2250" spc="1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5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true)</a:t>
                      </a:r>
                      <a:endParaRPr sz="2250">
                        <a:latin typeface="Courier New"/>
                        <a:cs typeface="Courier New"/>
                      </a:endParaRPr>
                    </a:p>
                  </a:txBody>
                  <a:tcPr marL="0" marR="0" marB="0" marT="60325"/>
                </a:tc>
              </a:tr>
              <a:tr h="49128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225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|--</a:t>
                      </a:r>
                      <a:endParaRPr sz="2250">
                        <a:latin typeface="Courier New"/>
                        <a:cs typeface="Courier New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225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occupation: string</a:t>
                      </a:r>
                      <a:r>
                        <a:rPr dirty="0" sz="2250" spc="5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5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(nullable</a:t>
                      </a:r>
                      <a:r>
                        <a:rPr dirty="0" sz="2250" spc="5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5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=</a:t>
                      </a:r>
                      <a:r>
                        <a:rPr dirty="0" sz="2250" spc="5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 </a:t>
                      </a:r>
                      <a:r>
                        <a:rPr dirty="0" sz="225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true)</a:t>
                      </a:r>
                      <a:endParaRPr sz="2250">
                        <a:latin typeface="Courier New"/>
                        <a:cs typeface="Courier New"/>
                      </a:endParaRPr>
                    </a:p>
                  </a:txBody>
                  <a:tcPr marL="0" marR="0" marB="0" marT="60325"/>
                </a:tc>
              </a:tr>
              <a:tr h="4233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225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|--</a:t>
                      </a:r>
                      <a:endParaRPr sz="2250">
                        <a:latin typeface="Courier New"/>
                        <a:cs typeface="Courier New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225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income: string (nullable = true)</a:t>
                      </a:r>
                      <a:endParaRPr sz="2250">
                        <a:latin typeface="Courier New"/>
                        <a:cs typeface="Courier New"/>
                      </a:endParaRPr>
                    </a:p>
                  </a:txBody>
                  <a:tcPr marL="0" marR="0" marB="0" marT="60325"/>
                </a:tc>
              </a:tr>
            </a:tbl>
          </a:graphicData>
        </a:graphic>
      </p:graphicFrame>
      <p:sp>
        <p:nvSpPr>
          <p:cNvPr id="6" name="object 6"/>
          <p:cNvSpPr/>
          <p:nvPr/>
        </p:nvSpPr>
        <p:spPr>
          <a:xfrm>
            <a:off x="757913" y="8248713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7497" y="8167746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95"/>
              <a:t>INTRODUCTION</a:t>
            </a:r>
            <a:r>
              <a:rPr dirty="0" spc="-40"/>
              <a:t> </a:t>
            </a:r>
            <a:r>
              <a:rPr dirty="0" spc="-30"/>
              <a:t>TO</a:t>
            </a:r>
            <a:r>
              <a:rPr dirty="0" spc="-40"/>
              <a:t> </a:t>
            </a:r>
            <a:r>
              <a:rPr dirty="0" spc="-100"/>
              <a:t>PYSPARK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89" y="273885"/>
            <a:ext cx="10556875" cy="71374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500" spc="-275"/>
              <a:t>B</a:t>
            </a:r>
            <a:r>
              <a:rPr dirty="0" sz="4500" spc="-15"/>
              <a:t>a</a:t>
            </a:r>
            <a:r>
              <a:rPr dirty="0" sz="4500" spc="-280"/>
              <a:t>s</a:t>
            </a:r>
            <a:r>
              <a:rPr dirty="0" sz="4500" spc="-295"/>
              <a:t>i</a:t>
            </a:r>
            <a:r>
              <a:rPr dirty="0" sz="4500" spc="185"/>
              <a:t>c</a:t>
            </a:r>
            <a:r>
              <a:rPr dirty="0" sz="4500" spc="-165"/>
              <a:t> </a:t>
            </a:r>
            <a:r>
              <a:rPr dirty="0" sz="4500" spc="-15"/>
              <a:t>a</a:t>
            </a:r>
            <a:r>
              <a:rPr dirty="0" sz="4500" spc="-325"/>
              <a:t>n</a:t>
            </a:r>
            <a:r>
              <a:rPr dirty="0" sz="4500" spc="-15"/>
              <a:t>a</a:t>
            </a:r>
            <a:r>
              <a:rPr dirty="0" sz="4500" spc="-275"/>
              <a:t>l</a:t>
            </a:r>
            <a:r>
              <a:rPr dirty="0" sz="4500" spc="-5"/>
              <a:t>y</a:t>
            </a:r>
            <a:r>
              <a:rPr dirty="0" sz="4500" spc="-225"/>
              <a:t>t</a:t>
            </a:r>
            <a:r>
              <a:rPr dirty="0" sz="4500" spc="-295"/>
              <a:t>i</a:t>
            </a:r>
            <a:r>
              <a:rPr dirty="0" sz="4500" spc="100"/>
              <a:t>c</a:t>
            </a:r>
            <a:r>
              <a:rPr dirty="0" sz="4500" spc="-195"/>
              <a:t>s</a:t>
            </a:r>
            <a:r>
              <a:rPr dirty="0" sz="4500" spc="-165"/>
              <a:t> </a:t>
            </a:r>
            <a:r>
              <a:rPr dirty="0" sz="4500" spc="-240"/>
              <a:t>o</a:t>
            </a:r>
            <a:r>
              <a:rPr dirty="0" sz="4500" spc="-240"/>
              <a:t>n</a:t>
            </a:r>
            <a:r>
              <a:rPr dirty="0" sz="4500" spc="-165"/>
              <a:t> </a:t>
            </a:r>
            <a:r>
              <a:rPr dirty="0" sz="4500" spc="-265"/>
              <a:t>P</a:t>
            </a:r>
            <a:r>
              <a:rPr dirty="0" sz="4500" spc="-5"/>
              <a:t>y</a:t>
            </a:r>
            <a:r>
              <a:rPr dirty="0" sz="4500" spc="-375"/>
              <a:t>S</a:t>
            </a:r>
            <a:r>
              <a:rPr dirty="0" sz="4500" spc="-140"/>
              <a:t>p</a:t>
            </a:r>
            <a:r>
              <a:rPr dirty="0" sz="4500" spc="-15"/>
              <a:t>a</a:t>
            </a:r>
            <a:r>
              <a:rPr dirty="0" sz="4500" spc="-245"/>
              <a:t>r</a:t>
            </a:r>
            <a:r>
              <a:rPr dirty="0" sz="4500" spc="-185"/>
              <a:t>k</a:t>
            </a:r>
            <a:r>
              <a:rPr dirty="0" sz="4500" spc="-165"/>
              <a:t> </a:t>
            </a:r>
            <a:r>
              <a:rPr dirty="0" sz="4500" spc="-150"/>
              <a:t>D</a:t>
            </a:r>
            <a:r>
              <a:rPr dirty="0" sz="4500" spc="-15"/>
              <a:t>a</a:t>
            </a:r>
            <a:r>
              <a:rPr dirty="0" sz="4500" spc="-290"/>
              <a:t>t</a:t>
            </a:r>
            <a:r>
              <a:rPr dirty="0" sz="4500" spc="-15"/>
              <a:t>a</a:t>
            </a:r>
            <a:r>
              <a:rPr dirty="0" sz="4500" spc="-204"/>
              <a:t>F</a:t>
            </a:r>
            <a:r>
              <a:rPr dirty="0" sz="4500" spc="-315"/>
              <a:t>r</a:t>
            </a:r>
            <a:r>
              <a:rPr dirty="0" sz="4500" spc="-15"/>
              <a:t>a</a:t>
            </a:r>
            <a:r>
              <a:rPr dirty="0" sz="4500" spc="-300"/>
              <a:t>m</a:t>
            </a:r>
            <a:r>
              <a:rPr dirty="0" sz="4500" spc="-160"/>
              <a:t>e</a:t>
            </a:r>
            <a:r>
              <a:rPr dirty="0" sz="4500" spc="-195"/>
              <a:t>s</a:t>
            </a:r>
            <a:endParaRPr sz="4500"/>
          </a:p>
        </p:txBody>
      </p:sp>
      <p:sp>
        <p:nvSpPr>
          <p:cNvPr id="3" name="object 3"/>
          <p:cNvSpPr/>
          <p:nvPr/>
        </p:nvSpPr>
        <p:spPr>
          <a:xfrm>
            <a:off x="491286" y="1166812"/>
            <a:ext cx="14575155" cy="1801495"/>
          </a:xfrm>
          <a:custGeom>
            <a:avLst/>
            <a:gdLst/>
            <a:ahLst/>
            <a:cxnLst/>
            <a:rect l="l" t="t" r="r" b="b"/>
            <a:pathLst>
              <a:path w="14575155" h="1801495">
                <a:moveTo>
                  <a:pt x="14574914" y="76517"/>
                </a:moveTo>
                <a:lnTo>
                  <a:pt x="14558124" y="31927"/>
                </a:lnTo>
                <a:lnTo>
                  <a:pt x="14519402" y="4178"/>
                </a:lnTo>
                <a:lnTo>
                  <a:pt x="14498409" y="0"/>
                </a:lnTo>
                <a:lnTo>
                  <a:pt x="76504" y="0"/>
                </a:lnTo>
                <a:lnTo>
                  <a:pt x="31915" y="16789"/>
                </a:lnTo>
                <a:lnTo>
                  <a:pt x="4165" y="55524"/>
                </a:lnTo>
                <a:lnTo>
                  <a:pt x="0" y="76517"/>
                </a:lnTo>
                <a:lnTo>
                  <a:pt x="0" y="1719516"/>
                </a:lnTo>
                <a:lnTo>
                  <a:pt x="0" y="1724901"/>
                </a:lnTo>
                <a:lnTo>
                  <a:pt x="16776" y="1769478"/>
                </a:lnTo>
                <a:lnTo>
                  <a:pt x="55511" y="1797227"/>
                </a:lnTo>
                <a:lnTo>
                  <a:pt x="76504" y="1801406"/>
                </a:lnTo>
                <a:lnTo>
                  <a:pt x="14498409" y="1801406"/>
                </a:lnTo>
                <a:lnTo>
                  <a:pt x="14542999" y="1784616"/>
                </a:lnTo>
                <a:lnTo>
                  <a:pt x="14570736" y="1745881"/>
                </a:lnTo>
                <a:lnTo>
                  <a:pt x="14574914" y="1724901"/>
                </a:lnTo>
                <a:lnTo>
                  <a:pt x="14574914" y="76517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1289" y="3213851"/>
            <a:ext cx="14575155" cy="1310640"/>
          </a:xfrm>
          <a:custGeom>
            <a:avLst/>
            <a:gdLst/>
            <a:ahLst/>
            <a:cxnLst/>
            <a:rect l="l" t="t" r="r" b="b"/>
            <a:pathLst>
              <a:path w="14575155" h="1310639">
                <a:moveTo>
                  <a:pt x="14498413" y="1310104"/>
                </a:moveTo>
                <a:lnTo>
                  <a:pt x="76505" y="1310104"/>
                </a:lnTo>
                <a:lnTo>
                  <a:pt x="71180" y="1309580"/>
                </a:lnTo>
                <a:lnTo>
                  <a:pt x="31920" y="1293318"/>
                </a:lnTo>
                <a:lnTo>
                  <a:pt x="4175" y="1254590"/>
                </a:lnTo>
                <a:lnTo>
                  <a:pt x="0" y="1233599"/>
                </a:lnTo>
                <a:lnTo>
                  <a:pt x="0" y="1228223"/>
                </a:lnTo>
                <a:lnTo>
                  <a:pt x="0" y="76505"/>
                </a:lnTo>
                <a:lnTo>
                  <a:pt x="16786" y="31919"/>
                </a:lnTo>
                <a:lnTo>
                  <a:pt x="55513" y="4174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1233599"/>
                </a:lnTo>
                <a:lnTo>
                  <a:pt x="14558132" y="1278184"/>
                </a:lnTo>
                <a:lnTo>
                  <a:pt x="14519404" y="1305929"/>
                </a:lnTo>
                <a:lnTo>
                  <a:pt x="14503737" y="1309580"/>
                </a:lnTo>
                <a:lnTo>
                  <a:pt x="14498413" y="1310104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5772650"/>
            <a:ext cx="102352" cy="10235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00697" y="5629357"/>
            <a:ext cx="941705" cy="429895"/>
          </a:xfrm>
          <a:custGeom>
            <a:avLst/>
            <a:gdLst/>
            <a:ahLst/>
            <a:cxnLst/>
            <a:rect l="l" t="t" r="r" b="b"/>
            <a:pathLst>
              <a:path w="941705" h="429895">
                <a:moveTo>
                  <a:pt x="865132" y="429877"/>
                </a:moveTo>
                <a:lnTo>
                  <a:pt x="76505" y="429877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4"/>
                </a:lnTo>
                <a:lnTo>
                  <a:pt x="16786" y="31919"/>
                </a:lnTo>
                <a:lnTo>
                  <a:pt x="55513" y="4174"/>
                </a:lnTo>
                <a:lnTo>
                  <a:pt x="76505" y="0"/>
                </a:lnTo>
                <a:lnTo>
                  <a:pt x="865132" y="0"/>
                </a:lnTo>
                <a:lnTo>
                  <a:pt x="909717" y="16785"/>
                </a:lnTo>
                <a:lnTo>
                  <a:pt x="937462" y="55512"/>
                </a:lnTo>
                <a:lnTo>
                  <a:pt x="941638" y="76504"/>
                </a:lnTo>
                <a:lnTo>
                  <a:pt x="941638" y="353373"/>
                </a:lnTo>
                <a:lnTo>
                  <a:pt x="924851" y="397956"/>
                </a:lnTo>
                <a:lnTo>
                  <a:pt x="886124" y="425701"/>
                </a:lnTo>
                <a:lnTo>
                  <a:pt x="870457" y="429353"/>
                </a:lnTo>
                <a:lnTo>
                  <a:pt x="865132" y="429877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6427703"/>
            <a:ext cx="102352" cy="102351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00697" y="6284410"/>
            <a:ext cx="941705" cy="429895"/>
          </a:xfrm>
          <a:custGeom>
            <a:avLst/>
            <a:gdLst/>
            <a:ahLst/>
            <a:cxnLst/>
            <a:rect l="l" t="t" r="r" b="b"/>
            <a:pathLst>
              <a:path w="941705" h="429895">
                <a:moveTo>
                  <a:pt x="865132" y="429877"/>
                </a:moveTo>
                <a:lnTo>
                  <a:pt x="76505" y="429877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2"/>
                </a:lnTo>
                <a:lnTo>
                  <a:pt x="0" y="353372"/>
                </a:lnTo>
                <a:lnTo>
                  <a:pt x="0" y="347996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4"/>
                </a:lnTo>
                <a:lnTo>
                  <a:pt x="76505" y="0"/>
                </a:lnTo>
                <a:lnTo>
                  <a:pt x="865132" y="0"/>
                </a:lnTo>
                <a:lnTo>
                  <a:pt x="909717" y="16785"/>
                </a:lnTo>
                <a:lnTo>
                  <a:pt x="937462" y="55513"/>
                </a:lnTo>
                <a:lnTo>
                  <a:pt x="941638" y="76504"/>
                </a:lnTo>
                <a:lnTo>
                  <a:pt x="941638" y="353372"/>
                </a:lnTo>
                <a:lnTo>
                  <a:pt x="924851" y="397956"/>
                </a:lnTo>
                <a:lnTo>
                  <a:pt x="886124" y="425701"/>
                </a:lnTo>
                <a:lnTo>
                  <a:pt x="870457" y="429353"/>
                </a:lnTo>
                <a:lnTo>
                  <a:pt x="865132" y="429877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1759" y="7082756"/>
            <a:ext cx="102352" cy="102351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900697" y="6939463"/>
            <a:ext cx="941705" cy="429895"/>
          </a:xfrm>
          <a:custGeom>
            <a:avLst/>
            <a:gdLst/>
            <a:ahLst/>
            <a:cxnLst/>
            <a:rect l="l" t="t" r="r" b="b"/>
            <a:pathLst>
              <a:path w="941705" h="429895">
                <a:moveTo>
                  <a:pt x="865132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4"/>
                </a:lnTo>
                <a:lnTo>
                  <a:pt x="76505" y="0"/>
                </a:lnTo>
                <a:lnTo>
                  <a:pt x="865132" y="0"/>
                </a:lnTo>
                <a:lnTo>
                  <a:pt x="909717" y="16785"/>
                </a:lnTo>
                <a:lnTo>
                  <a:pt x="937462" y="55513"/>
                </a:lnTo>
                <a:lnTo>
                  <a:pt x="941638" y="76505"/>
                </a:lnTo>
                <a:lnTo>
                  <a:pt x="941638" y="353373"/>
                </a:lnTo>
                <a:lnTo>
                  <a:pt x="924851" y="397956"/>
                </a:lnTo>
                <a:lnTo>
                  <a:pt x="886124" y="425702"/>
                </a:lnTo>
                <a:lnTo>
                  <a:pt x="870457" y="429353"/>
                </a:lnTo>
                <a:lnTo>
                  <a:pt x="865132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478589" y="1231899"/>
            <a:ext cx="10678160" cy="608520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75895" marR="5080">
              <a:lnSpc>
                <a:spcPct val="143300"/>
              </a:lnSpc>
              <a:spcBef>
                <a:spcPts val="95"/>
              </a:spcBef>
            </a:pP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#</a:t>
            </a:r>
            <a:r>
              <a:rPr dirty="0" sz="2250" spc="5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.count()</a:t>
            </a:r>
            <a:r>
              <a:rPr dirty="0" sz="2250" spc="10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will</a:t>
            </a:r>
            <a:r>
              <a:rPr dirty="0" sz="2250" spc="10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return</a:t>
            </a:r>
            <a:r>
              <a:rPr dirty="0" sz="2250" spc="10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the</a:t>
            </a:r>
            <a:r>
              <a:rPr dirty="0" sz="2250" spc="5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total</a:t>
            </a:r>
            <a:r>
              <a:rPr dirty="0" sz="2250" spc="10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row</a:t>
            </a:r>
            <a:r>
              <a:rPr dirty="0" sz="2250" spc="10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numbers</a:t>
            </a:r>
            <a:r>
              <a:rPr dirty="0" sz="2250" spc="10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in</a:t>
            </a:r>
            <a:r>
              <a:rPr dirty="0" sz="2250" spc="10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the</a:t>
            </a:r>
            <a:r>
              <a:rPr dirty="0" sz="2250" spc="5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DataFrame </a:t>
            </a:r>
            <a:r>
              <a:rPr dirty="0" sz="2250" spc="-1335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row_count = census_df.count()</a:t>
            </a:r>
            <a:endParaRPr sz="2250">
              <a:latin typeface="Courier New"/>
              <a:cs typeface="Courier New"/>
            </a:endParaRPr>
          </a:p>
          <a:p>
            <a:pPr marL="175895">
              <a:lnSpc>
                <a:spcPct val="100000"/>
              </a:lnSpc>
              <a:spcBef>
                <a:spcPts val="1170"/>
              </a:spcBef>
            </a:pP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print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(</a:t>
            </a:r>
            <a:r>
              <a:rPr dirty="0" sz="2250">
                <a:solidFill>
                  <a:srgbClr val="BE2F72"/>
                </a:solidFill>
                <a:latin typeface="Courier New"/>
                <a:cs typeface="Courier New"/>
              </a:rPr>
              <a:t>f'Number of rows:</a:t>
            </a:r>
            <a:r>
              <a:rPr dirty="0" sz="2250" spc="5">
                <a:solidFill>
                  <a:srgbClr val="BE2F72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{row_count}</a:t>
            </a:r>
            <a:r>
              <a:rPr dirty="0" sz="2250">
                <a:solidFill>
                  <a:srgbClr val="BE2F72"/>
                </a:solidFill>
                <a:latin typeface="Courier New"/>
                <a:cs typeface="Courier New"/>
              </a:rPr>
              <a:t>'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22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950">
              <a:latin typeface="Courier New"/>
              <a:cs typeface="Courier New"/>
            </a:endParaRPr>
          </a:p>
          <a:p>
            <a:pPr marL="175895" marR="5715">
              <a:lnSpc>
                <a:spcPct val="143300"/>
              </a:lnSpc>
              <a:spcBef>
                <a:spcPts val="5"/>
              </a:spcBef>
            </a:pP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# groupby()</a:t>
            </a:r>
            <a:r>
              <a:rPr dirty="0" sz="2250" spc="5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allows</a:t>
            </a:r>
            <a:r>
              <a:rPr dirty="0" sz="2250" spc="5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the</a:t>
            </a:r>
            <a:r>
              <a:rPr dirty="0" sz="2250" spc="5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use of</a:t>
            </a:r>
            <a:r>
              <a:rPr dirty="0" sz="2250" spc="5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sql-like</a:t>
            </a:r>
            <a:r>
              <a:rPr dirty="0" sz="2250" spc="5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aggregations </a:t>
            </a:r>
            <a:r>
              <a:rPr dirty="0" sz="2250" spc="5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census_df.groupBy(</a:t>
            </a:r>
            <a:r>
              <a:rPr dirty="0" sz="2250">
                <a:solidFill>
                  <a:srgbClr val="BE2F72"/>
                </a:solidFill>
                <a:latin typeface="Courier New"/>
                <a:cs typeface="Courier New"/>
              </a:rPr>
              <a:t>'gender'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).agg({</a:t>
            </a:r>
            <a:r>
              <a:rPr dirty="0" sz="2250">
                <a:solidFill>
                  <a:srgbClr val="BE2F72"/>
                </a:solidFill>
                <a:latin typeface="Courier New"/>
                <a:cs typeface="Courier New"/>
              </a:rPr>
              <a:t>'salary_usd'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:</a:t>
            </a:r>
            <a:r>
              <a:rPr dirty="0" sz="2250" spc="95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BE2F72"/>
                </a:solidFill>
                <a:latin typeface="Courier New"/>
                <a:cs typeface="Courier New"/>
              </a:rPr>
              <a:t>'avg'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}).show()</a:t>
            </a:r>
            <a:endParaRPr sz="22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0"/>
              </a:spcBef>
            </a:pPr>
            <a:endParaRPr sz="36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</a:pPr>
            <a:r>
              <a:rPr dirty="0" sz="2550" spc="114">
                <a:solidFill>
                  <a:srgbClr val="04182D"/>
                </a:solidFill>
                <a:latin typeface="Tahoma"/>
                <a:cs typeface="Tahoma"/>
              </a:rPr>
              <a:t>Other</a:t>
            </a:r>
            <a:r>
              <a:rPr dirty="0" sz="2550" spc="-5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40">
                <a:solidFill>
                  <a:srgbClr val="04182D"/>
                </a:solidFill>
                <a:latin typeface="Tahoma"/>
                <a:cs typeface="Tahoma"/>
              </a:rPr>
              <a:t>aggregate</a:t>
            </a:r>
            <a:r>
              <a:rPr dirty="0" sz="2550" spc="-5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00">
                <a:solidFill>
                  <a:srgbClr val="04182D"/>
                </a:solidFill>
                <a:latin typeface="Tahoma"/>
                <a:cs typeface="Tahoma"/>
              </a:rPr>
              <a:t>functions</a:t>
            </a:r>
            <a:r>
              <a:rPr dirty="0" sz="2550" spc="-5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20">
                <a:solidFill>
                  <a:srgbClr val="04182D"/>
                </a:solidFill>
                <a:latin typeface="Tahoma"/>
                <a:cs typeface="Tahoma"/>
              </a:rPr>
              <a:t>are:</a:t>
            </a:r>
            <a:endParaRPr sz="2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Tahoma"/>
              <a:cs typeface="Tahoma"/>
            </a:endParaRPr>
          </a:p>
          <a:p>
            <a:pPr marL="462915">
              <a:lnSpc>
                <a:spcPct val="100000"/>
              </a:lnSpc>
              <a:spcBef>
                <a:spcPts val="5"/>
              </a:spcBef>
            </a:pP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sum()</a:t>
            </a:r>
            <a:endParaRPr sz="2250">
              <a:latin typeface="Courier New"/>
              <a:cs typeface="Courier New"/>
            </a:endParaRPr>
          </a:p>
          <a:p>
            <a:pPr marL="462915">
              <a:lnSpc>
                <a:spcPct val="100000"/>
              </a:lnSpc>
              <a:spcBef>
                <a:spcPts val="2455"/>
              </a:spcBef>
            </a:pP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min()</a:t>
            </a:r>
            <a:endParaRPr sz="2250">
              <a:latin typeface="Courier New"/>
              <a:cs typeface="Courier New"/>
            </a:endParaRPr>
          </a:p>
          <a:p>
            <a:pPr marL="462915">
              <a:lnSpc>
                <a:spcPct val="100000"/>
              </a:lnSpc>
              <a:spcBef>
                <a:spcPts val="2460"/>
              </a:spcBef>
            </a:pP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max()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57913" y="8248713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7497" y="8167746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95"/>
              <a:t>INTRODUCTION</a:t>
            </a:r>
            <a:r>
              <a:rPr dirty="0" spc="-40"/>
              <a:t> </a:t>
            </a:r>
            <a:r>
              <a:rPr dirty="0" spc="-30"/>
              <a:t>TO</a:t>
            </a:r>
            <a:r>
              <a:rPr dirty="0" spc="-40"/>
              <a:t> </a:t>
            </a:r>
            <a:r>
              <a:rPr dirty="0" spc="-100"/>
              <a:t>PYSPARK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89" y="273885"/>
            <a:ext cx="9399905" cy="71374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500" spc="-430"/>
              <a:t>K</a:t>
            </a:r>
            <a:r>
              <a:rPr dirty="0" sz="4500" spc="-185"/>
              <a:t>e</a:t>
            </a:r>
            <a:r>
              <a:rPr dirty="0" sz="4500" spc="80"/>
              <a:t>y</a:t>
            </a:r>
            <a:r>
              <a:rPr dirty="0" sz="4500" spc="-165"/>
              <a:t> </a:t>
            </a:r>
            <a:r>
              <a:rPr dirty="0" sz="4500" spc="-95"/>
              <a:t>f</a:t>
            </a:r>
            <a:r>
              <a:rPr dirty="0" sz="4500" spc="-325"/>
              <a:t>un</a:t>
            </a:r>
            <a:r>
              <a:rPr dirty="0" sz="4500" spc="65"/>
              <a:t>c</a:t>
            </a:r>
            <a:r>
              <a:rPr dirty="0" sz="4500" spc="-225"/>
              <a:t>t</a:t>
            </a:r>
            <a:r>
              <a:rPr dirty="0" sz="4500" spc="-295"/>
              <a:t>i</a:t>
            </a:r>
            <a:r>
              <a:rPr dirty="0" sz="4500" spc="-240"/>
              <a:t>o</a:t>
            </a:r>
            <a:r>
              <a:rPr dirty="0" sz="4500" spc="-340"/>
              <a:t>n</a:t>
            </a:r>
            <a:r>
              <a:rPr dirty="0" sz="4500" spc="-195"/>
              <a:t>s</a:t>
            </a:r>
            <a:r>
              <a:rPr dirty="0" sz="4500" spc="-165"/>
              <a:t> </a:t>
            </a:r>
            <a:r>
              <a:rPr dirty="0" sz="4500" spc="-229"/>
              <a:t>f</a:t>
            </a:r>
            <a:r>
              <a:rPr dirty="0" sz="4500" spc="-240"/>
              <a:t>o</a:t>
            </a:r>
            <a:r>
              <a:rPr dirty="0" sz="4500" spc="-155"/>
              <a:t>r</a:t>
            </a:r>
            <a:r>
              <a:rPr dirty="0" sz="4500" spc="-165"/>
              <a:t> </a:t>
            </a:r>
            <a:r>
              <a:rPr dirty="0" sz="4500" spc="-265"/>
              <a:t>P</a:t>
            </a:r>
            <a:r>
              <a:rPr dirty="0" sz="4500" spc="-5"/>
              <a:t>y</a:t>
            </a:r>
            <a:r>
              <a:rPr dirty="0" sz="4500" spc="-375"/>
              <a:t>S</a:t>
            </a:r>
            <a:r>
              <a:rPr dirty="0" sz="4500" spc="-140"/>
              <a:t>p</a:t>
            </a:r>
            <a:r>
              <a:rPr dirty="0" sz="4500" spc="-15"/>
              <a:t>a</a:t>
            </a:r>
            <a:r>
              <a:rPr dirty="0" sz="4500" spc="-245"/>
              <a:t>r</a:t>
            </a:r>
            <a:r>
              <a:rPr dirty="0" sz="4500" spc="-185"/>
              <a:t>k</a:t>
            </a:r>
            <a:r>
              <a:rPr dirty="0" sz="4500" spc="-165"/>
              <a:t> </a:t>
            </a:r>
            <a:r>
              <a:rPr dirty="0" sz="4500" spc="-15"/>
              <a:t>a</a:t>
            </a:r>
            <a:r>
              <a:rPr dirty="0" sz="4500" spc="-325"/>
              <a:t>n</a:t>
            </a:r>
            <a:r>
              <a:rPr dirty="0" sz="4500" spc="-15"/>
              <a:t>a</a:t>
            </a:r>
            <a:r>
              <a:rPr dirty="0" sz="4500" spc="-275"/>
              <a:t>l</a:t>
            </a:r>
            <a:r>
              <a:rPr dirty="0" sz="4500" spc="-5"/>
              <a:t>y</a:t>
            </a:r>
            <a:r>
              <a:rPr dirty="0" sz="4500" spc="-225"/>
              <a:t>t</a:t>
            </a:r>
            <a:r>
              <a:rPr dirty="0" sz="4500" spc="-295"/>
              <a:t>i</a:t>
            </a:r>
            <a:r>
              <a:rPr dirty="0" sz="4500" spc="100"/>
              <a:t>c</a:t>
            </a:r>
            <a:r>
              <a:rPr dirty="0" sz="4500" spc="-195"/>
              <a:t>s</a:t>
            </a:r>
            <a:endParaRPr sz="4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00697" y="1207753"/>
            <a:ext cx="1637664" cy="429895"/>
          </a:xfrm>
          <a:custGeom>
            <a:avLst/>
            <a:gdLst/>
            <a:ahLst/>
            <a:cxnLst/>
            <a:rect l="l" t="t" r="r" b="b"/>
            <a:pathLst>
              <a:path w="1637664" h="429894">
                <a:moveTo>
                  <a:pt x="1561126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561126" y="0"/>
                </a:lnTo>
                <a:lnTo>
                  <a:pt x="1605710" y="16786"/>
                </a:lnTo>
                <a:lnTo>
                  <a:pt x="1633455" y="55513"/>
                </a:lnTo>
                <a:lnTo>
                  <a:pt x="1637631" y="76505"/>
                </a:lnTo>
                <a:lnTo>
                  <a:pt x="1637631" y="353373"/>
                </a:lnTo>
                <a:lnTo>
                  <a:pt x="1620844" y="397957"/>
                </a:lnTo>
                <a:lnTo>
                  <a:pt x="1582117" y="425702"/>
                </a:lnTo>
                <a:lnTo>
                  <a:pt x="1566450" y="429353"/>
                </a:lnTo>
                <a:lnTo>
                  <a:pt x="1561126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2006098"/>
            <a:ext cx="102352" cy="10235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00697" y="1862805"/>
            <a:ext cx="1637664" cy="429895"/>
          </a:xfrm>
          <a:custGeom>
            <a:avLst/>
            <a:gdLst/>
            <a:ahLst/>
            <a:cxnLst/>
            <a:rect l="l" t="t" r="r" b="b"/>
            <a:pathLst>
              <a:path w="1637664" h="429894">
                <a:moveTo>
                  <a:pt x="1561126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561126" y="0"/>
                </a:lnTo>
                <a:lnTo>
                  <a:pt x="1605710" y="16786"/>
                </a:lnTo>
                <a:lnTo>
                  <a:pt x="1633455" y="55513"/>
                </a:lnTo>
                <a:lnTo>
                  <a:pt x="1637631" y="76505"/>
                </a:lnTo>
                <a:lnTo>
                  <a:pt x="1637631" y="353373"/>
                </a:lnTo>
                <a:lnTo>
                  <a:pt x="1620844" y="397957"/>
                </a:lnTo>
                <a:lnTo>
                  <a:pt x="1582117" y="425702"/>
                </a:lnTo>
                <a:lnTo>
                  <a:pt x="1566450" y="429353"/>
                </a:lnTo>
                <a:lnTo>
                  <a:pt x="1561126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2661150"/>
            <a:ext cx="102352" cy="102351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00697" y="2517858"/>
            <a:ext cx="1801495" cy="429895"/>
          </a:xfrm>
          <a:custGeom>
            <a:avLst/>
            <a:gdLst/>
            <a:ahLst/>
            <a:cxnLst/>
            <a:rect l="l" t="t" r="r" b="b"/>
            <a:pathLst>
              <a:path w="1801495" h="429894">
                <a:moveTo>
                  <a:pt x="1724889" y="429877"/>
                </a:moveTo>
                <a:lnTo>
                  <a:pt x="76505" y="429877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724889" y="0"/>
                </a:lnTo>
                <a:lnTo>
                  <a:pt x="1769474" y="16786"/>
                </a:lnTo>
                <a:lnTo>
                  <a:pt x="1797219" y="55513"/>
                </a:lnTo>
                <a:lnTo>
                  <a:pt x="1801394" y="76505"/>
                </a:lnTo>
                <a:lnTo>
                  <a:pt x="1801394" y="353373"/>
                </a:lnTo>
                <a:lnTo>
                  <a:pt x="1784607" y="397957"/>
                </a:lnTo>
                <a:lnTo>
                  <a:pt x="1745880" y="425702"/>
                </a:lnTo>
                <a:lnTo>
                  <a:pt x="1730213" y="429353"/>
                </a:lnTo>
                <a:lnTo>
                  <a:pt x="1724889" y="429877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3316203"/>
            <a:ext cx="102352" cy="102351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900697" y="3172910"/>
            <a:ext cx="1105535" cy="429895"/>
          </a:xfrm>
          <a:custGeom>
            <a:avLst/>
            <a:gdLst/>
            <a:ahLst/>
            <a:cxnLst/>
            <a:rect l="l" t="t" r="r" b="b"/>
            <a:pathLst>
              <a:path w="1105535" h="429895">
                <a:moveTo>
                  <a:pt x="1028895" y="429877"/>
                </a:moveTo>
                <a:lnTo>
                  <a:pt x="76505" y="429877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2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4"/>
                </a:lnTo>
                <a:lnTo>
                  <a:pt x="76505" y="0"/>
                </a:lnTo>
                <a:lnTo>
                  <a:pt x="1028895" y="0"/>
                </a:lnTo>
                <a:lnTo>
                  <a:pt x="1073480" y="16786"/>
                </a:lnTo>
                <a:lnTo>
                  <a:pt x="1101225" y="55513"/>
                </a:lnTo>
                <a:lnTo>
                  <a:pt x="1105401" y="76505"/>
                </a:lnTo>
                <a:lnTo>
                  <a:pt x="1105401" y="353372"/>
                </a:lnTo>
                <a:lnTo>
                  <a:pt x="1088614" y="397957"/>
                </a:lnTo>
                <a:lnTo>
                  <a:pt x="1049886" y="425702"/>
                </a:lnTo>
                <a:lnTo>
                  <a:pt x="1034220" y="429353"/>
                </a:lnTo>
                <a:lnTo>
                  <a:pt x="1028895" y="429877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/>
          <p:nvPr/>
        </p:nvSpPr>
        <p:spPr>
          <a:xfrm>
            <a:off x="928938" y="1174582"/>
            <a:ext cx="8847455" cy="2383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.select()</a:t>
            </a:r>
            <a:r>
              <a:rPr dirty="0" sz="2250" spc="-38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 sz="2550" spc="-270">
                <a:solidFill>
                  <a:srgbClr val="04182D"/>
                </a:solidFill>
                <a:latin typeface="Tahoma"/>
                <a:cs typeface="Tahoma"/>
              </a:rPr>
              <a:t>:</a:t>
            </a:r>
            <a:r>
              <a:rPr dirty="0" sz="2550" spc="-4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00">
                <a:solidFill>
                  <a:srgbClr val="04182D"/>
                </a:solidFill>
                <a:latin typeface="Tahoma"/>
                <a:cs typeface="Tahoma"/>
              </a:rPr>
              <a:t>Selects</a:t>
            </a:r>
            <a:r>
              <a:rPr dirty="0" sz="2550" spc="-4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45">
                <a:solidFill>
                  <a:srgbClr val="04182D"/>
                </a:solidFill>
                <a:latin typeface="Tahoma"/>
                <a:cs typeface="Tahoma"/>
              </a:rPr>
              <a:t>specific</a:t>
            </a:r>
            <a:r>
              <a:rPr dirty="0" sz="2550" spc="-4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05">
                <a:solidFill>
                  <a:srgbClr val="04182D"/>
                </a:solidFill>
                <a:latin typeface="Tahoma"/>
                <a:cs typeface="Tahoma"/>
              </a:rPr>
              <a:t>columns</a:t>
            </a:r>
            <a:r>
              <a:rPr dirty="0" sz="2550" spc="-4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90">
                <a:solidFill>
                  <a:srgbClr val="04182D"/>
                </a:solidFill>
                <a:latin typeface="Tahoma"/>
                <a:cs typeface="Tahoma"/>
              </a:rPr>
              <a:t>from</a:t>
            </a:r>
            <a:r>
              <a:rPr dirty="0" sz="2550" spc="-4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00">
                <a:solidFill>
                  <a:srgbClr val="04182D"/>
                </a:solidFill>
                <a:latin typeface="Tahoma"/>
                <a:cs typeface="Tahoma"/>
              </a:rPr>
              <a:t>the</a:t>
            </a:r>
            <a:r>
              <a:rPr dirty="0" sz="2550" spc="-4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35">
                <a:solidFill>
                  <a:srgbClr val="04182D"/>
                </a:solidFill>
                <a:latin typeface="Tahoma"/>
                <a:cs typeface="Tahoma"/>
              </a:rPr>
              <a:t>DataFrame</a:t>
            </a:r>
            <a:endParaRPr sz="2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100"/>
              </a:spcBef>
            </a:pP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.filter()</a:t>
            </a:r>
            <a:r>
              <a:rPr dirty="0" sz="2250" spc="-385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 sz="2550" spc="-270">
                <a:solidFill>
                  <a:srgbClr val="04182D"/>
                </a:solidFill>
                <a:latin typeface="Tahoma"/>
                <a:cs typeface="Tahoma"/>
              </a:rPr>
              <a:t>: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60">
                <a:solidFill>
                  <a:srgbClr val="04182D"/>
                </a:solidFill>
                <a:latin typeface="Tahoma"/>
                <a:cs typeface="Tahoma"/>
              </a:rPr>
              <a:t>F</a:t>
            </a:r>
            <a:r>
              <a:rPr dirty="0" sz="2550" spc="55">
                <a:solidFill>
                  <a:srgbClr val="04182D"/>
                </a:solidFill>
                <a:latin typeface="Tahoma"/>
                <a:cs typeface="Tahoma"/>
              </a:rPr>
              <a:t>i</a:t>
            </a:r>
            <a:r>
              <a:rPr dirty="0" sz="2550" spc="55">
                <a:solidFill>
                  <a:srgbClr val="04182D"/>
                </a:solidFill>
                <a:latin typeface="Tahoma"/>
                <a:cs typeface="Tahoma"/>
              </a:rPr>
              <a:t>l</a:t>
            </a:r>
            <a:r>
              <a:rPr dirty="0" sz="2550" spc="45">
                <a:solidFill>
                  <a:srgbClr val="04182D"/>
                </a:solidFill>
                <a:latin typeface="Tahoma"/>
                <a:cs typeface="Tahoma"/>
              </a:rPr>
              <a:t>t</a:t>
            </a:r>
            <a:r>
              <a:rPr dirty="0" sz="2550" spc="120">
                <a:solidFill>
                  <a:srgbClr val="04182D"/>
                </a:solidFill>
                <a:latin typeface="Tahoma"/>
                <a:cs typeface="Tahoma"/>
              </a:rPr>
              <a:t>e</a:t>
            </a:r>
            <a:r>
              <a:rPr dirty="0" sz="2550" spc="-15">
                <a:solidFill>
                  <a:srgbClr val="04182D"/>
                </a:solidFill>
                <a:latin typeface="Tahoma"/>
                <a:cs typeface="Tahoma"/>
              </a:rPr>
              <a:t>r</a:t>
            </a:r>
            <a:r>
              <a:rPr dirty="0" sz="2550" spc="75">
                <a:solidFill>
                  <a:srgbClr val="04182D"/>
                </a:solidFill>
                <a:latin typeface="Tahoma"/>
                <a:cs typeface="Tahoma"/>
              </a:rPr>
              <a:t>s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-20">
                <a:solidFill>
                  <a:srgbClr val="04182D"/>
                </a:solidFill>
                <a:latin typeface="Tahoma"/>
                <a:cs typeface="Tahoma"/>
              </a:rPr>
              <a:t>r</a:t>
            </a:r>
            <a:r>
              <a:rPr dirty="0" sz="2550" spc="114">
                <a:solidFill>
                  <a:srgbClr val="04182D"/>
                </a:solidFill>
                <a:latin typeface="Tahoma"/>
                <a:cs typeface="Tahoma"/>
              </a:rPr>
              <a:t>o</a:t>
            </a:r>
            <a:r>
              <a:rPr dirty="0" sz="2550" spc="130">
                <a:solidFill>
                  <a:srgbClr val="04182D"/>
                </a:solidFill>
                <a:latin typeface="Tahoma"/>
                <a:cs typeface="Tahoma"/>
              </a:rPr>
              <a:t>w</a:t>
            </a:r>
            <a:r>
              <a:rPr dirty="0" sz="2550" spc="75">
                <a:solidFill>
                  <a:srgbClr val="04182D"/>
                </a:solidFill>
                <a:latin typeface="Tahoma"/>
                <a:cs typeface="Tahoma"/>
              </a:rPr>
              <a:t>s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75">
                <a:solidFill>
                  <a:srgbClr val="04182D"/>
                </a:solidFill>
                <a:latin typeface="Tahoma"/>
                <a:cs typeface="Tahoma"/>
              </a:rPr>
              <a:t>b</a:t>
            </a:r>
            <a:r>
              <a:rPr dirty="0" sz="2550" spc="235">
                <a:solidFill>
                  <a:srgbClr val="04182D"/>
                </a:solidFill>
                <a:latin typeface="Tahoma"/>
                <a:cs typeface="Tahoma"/>
              </a:rPr>
              <a:t>a</a:t>
            </a:r>
            <a:r>
              <a:rPr dirty="0" sz="2550" spc="75">
                <a:solidFill>
                  <a:srgbClr val="04182D"/>
                </a:solidFill>
                <a:latin typeface="Tahoma"/>
                <a:cs typeface="Tahoma"/>
              </a:rPr>
              <a:t>s</a:t>
            </a:r>
            <a:r>
              <a:rPr dirty="0" sz="2550" spc="145">
                <a:solidFill>
                  <a:srgbClr val="04182D"/>
                </a:solidFill>
                <a:latin typeface="Tahoma"/>
                <a:cs typeface="Tahoma"/>
              </a:rPr>
              <a:t>e</a:t>
            </a:r>
            <a:r>
              <a:rPr dirty="0" sz="2550" spc="175">
                <a:solidFill>
                  <a:srgbClr val="04182D"/>
                </a:solidFill>
                <a:latin typeface="Tahoma"/>
                <a:cs typeface="Tahoma"/>
              </a:rPr>
              <a:t>d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05">
                <a:solidFill>
                  <a:srgbClr val="04182D"/>
                </a:solidFill>
                <a:latin typeface="Tahoma"/>
                <a:cs typeface="Tahoma"/>
              </a:rPr>
              <a:t>o</a:t>
            </a:r>
            <a:r>
              <a:rPr dirty="0" sz="2550" spc="70">
                <a:solidFill>
                  <a:srgbClr val="04182D"/>
                </a:solidFill>
                <a:latin typeface="Tahoma"/>
                <a:cs typeface="Tahoma"/>
              </a:rPr>
              <a:t>n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75">
                <a:solidFill>
                  <a:srgbClr val="04182D"/>
                </a:solidFill>
                <a:latin typeface="Tahoma"/>
                <a:cs typeface="Tahoma"/>
              </a:rPr>
              <a:t>s</a:t>
            </a:r>
            <a:r>
              <a:rPr dirty="0" sz="2550" spc="175">
                <a:solidFill>
                  <a:srgbClr val="04182D"/>
                </a:solidFill>
                <a:latin typeface="Tahoma"/>
                <a:cs typeface="Tahoma"/>
              </a:rPr>
              <a:t>p</a:t>
            </a:r>
            <a:r>
              <a:rPr dirty="0" sz="2550" spc="145">
                <a:solidFill>
                  <a:srgbClr val="04182D"/>
                </a:solidFill>
                <a:latin typeface="Tahoma"/>
                <a:cs typeface="Tahoma"/>
              </a:rPr>
              <a:t>e</a:t>
            </a:r>
            <a:r>
              <a:rPr dirty="0" sz="2550" spc="265">
                <a:solidFill>
                  <a:srgbClr val="04182D"/>
                </a:solidFill>
                <a:latin typeface="Tahoma"/>
                <a:cs typeface="Tahoma"/>
              </a:rPr>
              <a:t>c</a:t>
            </a:r>
            <a:r>
              <a:rPr dirty="0" sz="2550" spc="55">
                <a:solidFill>
                  <a:srgbClr val="04182D"/>
                </a:solidFill>
                <a:latin typeface="Tahoma"/>
                <a:cs typeface="Tahoma"/>
              </a:rPr>
              <a:t>i</a:t>
            </a:r>
            <a:r>
              <a:rPr dirty="0" sz="2550" spc="120">
                <a:solidFill>
                  <a:srgbClr val="04182D"/>
                </a:solidFill>
                <a:latin typeface="Tahoma"/>
                <a:cs typeface="Tahoma"/>
              </a:rPr>
              <a:t>f</a:t>
            </a:r>
            <a:r>
              <a:rPr dirty="0" sz="2550" spc="45">
                <a:solidFill>
                  <a:srgbClr val="04182D"/>
                </a:solidFill>
                <a:latin typeface="Tahoma"/>
                <a:cs typeface="Tahoma"/>
              </a:rPr>
              <a:t>i</a:t>
            </a:r>
            <a:r>
              <a:rPr dirty="0" sz="2550" spc="265">
                <a:solidFill>
                  <a:srgbClr val="04182D"/>
                </a:solidFill>
                <a:latin typeface="Tahoma"/>
                <a:cs typeface="Tahoma"/>
              </a:rPr>
              <a:t>c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265">
                <a:solidFill>
                  <a:srgbClr val="04182D"/>
                </a:solidFill>
                <a:latin typeface="Tahoma"/>
                <a:cs typeface="Tahoma"/>
              </a:rPr>
              <a:t>c</a:t>
            </a:r>
            <a:r>
              <a:rPr dirty="0" sz="2550" spc="105">
                <a:solidFill>
                  <a:srgbClr val="04182D"/>
                </a:solidFill>
                <a:latin typeface="Tahoma"/>
                <a:cs typeface="Tahoma"/>
              </a:rPr>
              <a:t>o</a:t>
            </a:r>
            <a:r>
              <a:rPr dirty="0" sz="2550" spc="70">
                <a:solidFill>
                  <a:srgbClr val="04182D"/>
                </a:solidFill>
                <a:latin typeface="Tahoma"/>
                <a:cs typeface="Tahoma"/>
              </a:rPr>
              <a:t>n</a:t>
            </a:r>
            <a:r>
              <a:rPr dirty="0" sz="2550" spc="175">
                <a:solidFill>
                  <a:srgbClr val="04182D"/>
                </a:solidFill>
                <a:latin typeface="Tahoma"/>
                <a:cs typeface="Tahoma"/>
              </a:rPr>
              <a:t>d</a:t>
            </a:r>
            <a:r>
              <a:rPr dirty="0" sz="2550" spc="45">
                <a:solidFill>
                  <a:srgbClr val="04182D"/>
                </a:solidFill>
                <a:latin typeface="Tahoma"/>
                <a:cs typeface="Tahoma"/>
              </a:rPr>
              <a:t>i</a:t>
            </a:r>
            <a:r>
              <a:rPr dirty="0" sz="2550" spc="90">
                <a:solidFill>
                  <a:srgbClr val="04182D"/>
                </a:solidFill>
                <a:latin typeface="Tahoma"/>
                <a:cs typeface="Tahoma"/>
              </a:rPr>
              <a:t>t</a:t>
            </a:r>
            <a:r>
              <a:rPr dirty="0" sz="2550" spc="45">
                <a:solidFill>
                  <a:srgbClr val="04182D"/>
                </a:solidFill>
                <a:latin typeface="Tahoma"/>
                <a:cs typeface="Tahoma"/>
              </a:rPr>
              <a:t>i</a:t>
            </a:r>
            <a:r>
              <a:rPr dirty="0" sz="2550" spc="105">
                <a:solidFill>
                  <a:srgbClr val="04182D"/>
                </a:solidFill>
                <a:latin typeface="Tahoma"/>
                <a:cs typeface="Tahoma"/>
              </a:rPr>
              <a:t>o</a:t>
            </a:r>
            <a:r>
              <a:rPr dirty="0" sz="2550" spc="60">
                <a:solidFill>
                  <a:srgbClr val="04182D"/>
                </a:solidFill>
                <a:latin typeface="Tahoma"/>
                <a:cs typeface="Tahoma"/>
              </a:rPr>
              <a:t>n</a:t>
            </a:r>
            <a:r>
              <a:rPr dirty="0" sz="2550" spc="75">
                <a:solidFill>
                  <a:srgbClr val="04182D"/>
                </a:solidFill>
                <a:latin typeface="Tahoma"/>
                <a:cs typeface="Tahoma"/>
              </a:rPr>
              <a:t>s</a:t>
            </a:r>
            <a:endParaRPr sz="2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100"/>
              </a:spcBef>
            </a:pP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.groupBy()</a:t>
            </a:r>
            <a:r>
              <a:rPr dirty="0" sz="2250" spc="-385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 sz="2550" spc="-270">
                <a:solidFill>
                  <a:srgbClr val="04182D"/>
                </a:solidFill>
                <a:latin typeface="Tahoma"/>
                <a:cs typeface="Tahoma"/>
              </a:rPr>
              <a:t>:</a:t>
            </a:r>
            <a:r>
              <a:rPr dirty="0" sz="2550" spc="-4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25">
                <a:solidFill>
                  <a:srgbClr val="04182D"/>
                </a:solidFill>
                <a:latin typeface="Tahoma"/>
                <a:cs typeface="Tahoma"/>
              </a:rPr>
              <a:t>Groups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75">
                <a:solidFill>
                  <a:srgbClr val="04182D"/>
                </a:solidFill>
                <a:latin typeface="Tahoma"/>
                <a:cs typeface="Tahoma"/>
              </a:rPr>
              <a:t>rows</a:t>
            </a:r>
            <a:r>
              <a:rPr dirty="0" sz="2550" spc="-4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60">
                <a:solidFill>
                  <a:srgbClr val="04182D"/>
                </a:solidFill>
                <a:latin typeface="Tahoma"/>
                <a:cs typeface="Tahoma"/>
              </a:rPr>
              <a:t>based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90">
                <a:solidFill>
                  <a:srgbClr val="04182D"/>
                </a:solidFill>
                <a:latin typeface="Tahoma"/>
                <a:cs typeface="Tahoma"/>
              </a:rPr>
              <a:t>on</a:t>
            </a:r>
            <a:r>
              <a:rPr dirty="0" sz="2550" spc="-4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05">
                <a:solidFill>
                  <a:srgbClr val="04182D"/>
                </a:solidFill>
                <a:latin typeface="Tahoma"/>
                <a:cs typeface="Tahoma"/>
              </a:rPr>
              <a:t>one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65">
                <a:solidFill>
                  <a:srgbClr val="04182D"/>
                </a:solidFill>
                <a:latin typeface="Tahoma"/>
                <a:cs typeface="Tahoma"/>
              </a:rPr>
              <a:t>or</a:t>
            </a:r>
            <a:r>
              <a:rPr dirty="0" sz="2550" spc="-4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95">
                <a:solidFill>
                  <a:srgbClr val="04182D"/>
                </a:solidFill>
                <a:latin typeface="Tahoma"/>
                <a:cs typeface="Tahoma"/>
              </a:rPr>
              <a:t>more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05">
                <a:solidFill>
                  <a:srgbClr val="04182D"/>
                </a:solidFill>
                <a:latin typeface="Tahoma"/>
                <a:cs typeface="Tahoma"/>
              </a:rPr>
              <a:t>columns</a:t>
            </a:r>
            <a:endParaRPr sz="2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95"/>
              </a:spcBef>
            </a:pP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.agg()</a:t>
            </a:r>
            <a:r>
              <a:rPr dirty="0" sz="2250" spc="-385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 sz="2550" spc="-270">
                <a:solidFill>
                  <a:srgbClr val="04182D"/>
                </a:solidFill>
                <a:latin typeface="Tahoma"/>
                <a:cs typeface="Tahoma"/>
              </a:rPr>
              <a:t>: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25">
                <a:solidFill>
                  <a:srgbClr val="04182D"/>
                </a:solidFill>
                <a:latin typeface="Tahoma"/>
                <a:cs typeface="Tahoma"/>
              </a:rPr>
              <a:t>Applies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40">
                <a:solidFill>
                  <a:srgbClr val="04182D"/>
                </a:solidFill>
                <a:latin typeface="Tahoma"/>
                <a:cs typeface="Tahoma"/>
              </a:rPr>
              <a:t>aggregate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00">
                <a:solidFill>
                  <a:srgbClr val="04182D"/>
                </a:solidFill>
                <a:latin typeface="Tahoma"/>
                <a:cs typeface="Tahoma"/>
              </a:rPr>
              <a:t>functions</a:t>
            </a:r>
            <a:r>
              <a:rPr dirty="0" sz="2550" spc="-4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90">
                <a:solidFill>
                  <a:srgbClr val="04182D"/>
                </a:solidFill>
                <a:latin typeface="Tahoma"/>
                <a:cs typeface="Tahoma"/>
              </a:rPr>
              <a:t>to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20">
                <a:solidFill>
                  <a:srgbClr val="04182D"/>
                </a:solidFill>
                <a:latin typeface="Tahoma"/>
                <a:cs typeface="Tahoma"/>
              </a:rPr>
              <a:t>grouped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65">
                <a:solidFill>
                  <a:srgbClr val="04182D"/>
                </a:solidFill>
                <a:latin typeface="Tahoma"/>
                <a:cs typeface="Tahoma"/>
              </a:rPr>
              <a:t>data</a:t>
            </a:r>
            <a:endParaRPr sz="2550">
              <a:latin typeface="Tahoma"/>
              <a:cs typeface="Tahoma"/>
            </a:endParaRPr>
          </a:p>
        </p:txBody>
      </p:sp>
      <p:sp>
        <p:nvSpPr>
          <p:cNvPr id="12" name="object 12"/>
          <p:cNvSpPr/>
          <p:nvPr/>
        </p:nvSpPr>
        <p:spPr>
          <a:xfrm>
            <a:off x="757913" y="8248713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327497" y="8167746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95"/>
              <a:t>INTRODUCTION</a:t>
            </a:r>
            <a:r>
              <a:rPr dirty="0" spc="-40"/>
              <a:t> </a:t>
            </a:r>
            <a:r>
              <a:rPr dirty="0" spc="-30"/>
              <a:t>TO</a:t>
            </a:r>
            <a:r>
              <a:rPr dirty="0" spc="-40"/>
              <a:t> </a:t>
            </a:r>
            <a:r>
              <a:rPr dirty="0" spc="-100"/>
              <a:t>PYSPARK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89" y="273885"/>
            <a:ext cx="7151370" cy="71374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500" spc="-430"/>
              <a:t>K</a:t>
            </a:r>
            <a:r>
              <a:rPr dirty="0" sz="4500" spc="-185"/>
              <a:t>e</a:t>
            </a:r>
            <a:r>
              <a:rPr dirty="0" sz="4500" spc="80"/>
              <a:t>y</a:t>
            </a:r>
            <a:r>
              <a:rPr dirty="0" sz="4500" spc="-165"/>
              <a:t> </a:t>
            </a:r>
            <a:r>
              <a:rPr dirty="0" sz="4500" spc="-160"/>
              <a:t>F</a:t>
            </a:r>
            <a:r>
              <a:rPr dirty="0" sz="4500" spc="-325"/>
              <a:t>un</a:t>
            </a:r>
            <a:r>
              <a:rPr dirty="0" sz="4500" spc="65"/>
              <a:t>c</a:t>
            </a:r>
            <a:r>
              <a:rPr dirty="0" sz="4500" spc="-225"/>
              <a:t>t</a:t>
            </a:r>
            <a:r>
              <a:rPr dirty="0" sz="4500" spc="-295"/>
              <a:t>i</a:t>
            </a:r>
            <a:r>
              <a:rPr dirty="0" sz="4500" spc="-240"/>
              <a:t>o</a:t>
            </a:r>
            <a:r>
              <a:rPr dirty="0" sz="4500" spc="-340"/>
              <a:t>n</a:t>
            </a:r>
            <a:r>
              <a:rPr dirty="0" sz="4500" spc="-195"/>
              <a:t>s</a:t>
            </a:r>
            <a:r>
              <a:rPr dirty="0" sz="4500" spc="-165"/>
              <a:t> </a:t>
            </a:r>
            <a:r>
              <a:rPr dirty="0" sz="4500" spc="-145"/>
              <a:t>F</a:t>
            </a:r>
            <a:r>
              <a:rPr dirty="0" sz="4500" spc="-240"/>
              <a:t>o</a:t>
            </a:r>
            <a:r>
              <a:rPr dirty="0" sz="4500" spc="-155"/>
              <a:t>r</a:t>
            </a:r>
            <a:r>
              <a:rPr dirty="0" sz="4500" spc="-165"/>
              <a:t> </a:t>
            </a:r>
            <a:r>
              <a:rPr dirty="0" sz="4500" spc="-45"/>
              <a:t>E</a:t>
            </a:r>
            <a:r>
              <a:rPr dirty="0" sz="4500" spc="-490"/>
              <a:t>x</a:t>
            </a:r>
            <a:r>
              <a:rPr dirty="0" sz="4500" spc="-15"/>
              <a:t>a</a:t>
            </a:r>
            <a:r>
              <a:rPr dirty="0" sz="4500" spc="-305"/>
              <a:t>m</a:t>
            </a:r>
            <a:r>
              <a:rPr dirty="0" sz="4500" spc="-185"/>
              <a:t>p</a:t>
            </a:r>
            <a:r>
              <a:rPr dirty="0" sz="4500" spc="-285"/>
              <a:t>l</a:t>
            </a:r>
            <a:r>
              <a:rPr dirty="0" sz="4500" spc="-75"/>
              <a:t>e</a:t>
            </a:r>
            <a:endParaRPr sz="4500"/>
          </a:p>
        </p:txBody>
      </p:sp>
      <p:sp>
        <p:nvSpPr>
          <p:cNvPr id="3" name="object 3"/>
          <p:cNvSpPr/>
          <p:nvPr/>
        </p:nvSpPr>
        <p:spPr>
          <a:xfrm>
            <a:off x="491289" y="1166812"/>
            <a:ext cx="14575155" cy="6223000"/>
          </a:xfrm>
          <a:custGeom>
            <a:avLst/>
            <a:gdLst/>
            <a:ahLst/>
            <a:cxnLst/>
            <a:rect l="l" t="t" r="r" b="b"/>
            <a:pathLst>
              <a:path w="14575155" h="6223000">
                <a:moveTo>
                  <a:pt x="14498413" y="6222999"/>
                </a:moveTo>
                <a:lnTo>
                  <a:pt x="76505" y="6222999"/>
                </a:lnTo>
                <a:lnTo>
                  <a:pt x="71180" y="6222474"/>
                </a:lnTo>
                <a:lnTo>
                  <a:pt x="31920" y="6206211"/>
                </a:lnTo>
                <a:lnTo>
                  <a:pt x="4175" y="6167483"/>
                </a:lnTo>
                <a:lnTo>
                  <a:pt x="0" y="6146493"/>
                </a:lnTo>
                <a:lnTo>
                  <a:pt x="0" y="6141117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6146493"/>
                </a:lnTo>
                <a:lnTo>
                  <a:pt x="14558132" y="6191077"/>
                </a:lnTo>
                <a:lnTo>
                  <a:pt x="14519404" y="6218822"/>
                </a:lnTo>
                <a:lnTo>
                  <a:pt x="14503737" y="6222474"/>
                </a:lnTo>
                <a:lnTo>
                  <a:pt x="14498413" y="6222999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 txBox="1"/>
          <p:nvPr/>
        </p:nvSpPr>
        <p:spPr>
          <a:xfrm>
            <a:off x="642352" y="1379286"/>
            <a:ext cx="10170795" cy="369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#</a:t>
            </a:r>
            <a:r>
              <a:rPr dirty="0" sz="2250" spc="5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Using</a:t>
            </a:r>
            <a:r>
              <a:rPr dirty="0" sz="2250" spc="10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filter</a:t>
            </a:r>
            <a:r>
              <a:rPr dirty="0" sz="2250" spc="5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and</a:t>
            </a:r>
            <a:r>
              <a:rPr dirty="0" sz="2250" spc="10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select,</a:t>
            </a:r>
            <a:r>
              <a:rPr dirty="0" sz="2250" spc="10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we</a:t>
            </a:r>
            <a:r>
              <a:rPr dirty="0" sz="2250" spc="5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can</a:t>
            </a:r>
            <a:r>
              <a:rPr dirty="0" sz="2250" spc="10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narrow</a:t>
            </a:r>
            <a:r>
              <a:rPr dirty="0" sz="2250" spc="10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down</a:t>
            </a:r>
            <a:r>
              <a:rPr dirty="0" sz="2250" spc="5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our</a:t>
            </a:r>
            <a:r>
              <a:rPr dirty="0" sz="2250" spc="10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DataFrame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95181" y="1870575"/>
            <a:ext cx="5699125" cy="369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&gt;</a:t>
            </a:r>
            <a:r>
              <a:rPr dirty="0" sz="2250" spc="-5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BE2F72"/>
                </a:solidFill>
                <a:latin typeface="Courier New"/>
                <a:cs typeface="Courier New"/>
              </a:rPr>
              <a:t>50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).select(</a:t>
            </a:r>
            <a:r>
              <a:rPr dirty="0" sz="2250">
                <a:solidFill>
                  <a:srgbClr val="BE2F72"/>
                </a:solidFill>
                <a:latin typeface="Courier New"/>
                <a:cs typeface="Courier New"/>
              </a:rPr>
              <a:t>'age'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, </a:t>
            </a:r>
            <a:r>
              <a:rPr dirty="0" sz="2250">
                <a:solidFill>
                  <a:srgbClr val="BE2F72"/>
                </a:solidFill>
                <a:latin typeface="Courier New"/>
                <a:cs typeface="Courier New"/>
              </a:rPr>
              <a:t>'occupation'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6" name="object 6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12065" rIns="0" bIns="0" rtlCol="0" vert="horz">
            <a:spAutoFit/>
          </a:bodyPr>
          <a:lstStyle/>
          <a:p>
            <a:pPr marL="12700" marR="5080">
              <a:lnSpc>
                <a:spcPct val="143300"/>
              </a:lnSpc>
              <a:spcBef>
                <a:spcPts val="95"/>
              </a:spcBef>
            </a:pPr>
            <a:r>
              <a:rPr dirty="0"/>
              <a:t>filtered_census_df</a:t>
            </a:r>
            <a:r>
              <a:rPr dirty="0" spc="20"/>
              <a:t> </a:t>
            </a:r>
            <a:r>
              <a:rPr dirty="0"/>
              <a:t>=</a:t>
            </a:r>
            <a:r>
              <a:rPr dirty="0" spc="25"/>
              <a:t> </a:t>
            </a:r>
            <a:r>
              <a:rPr dirty="0"/>
              <a:t>census_df.</a:t>
            </a:r>
            <a:r>
              <a:rPr dirty="0">
                <a:solidFill>
                  <a:srgbClr val="008600"/>
                </a:solidFill>
              </a:rPr>
              <a:t>filter</a:t>
            </a:r>
            <a:r>
              <a:rPr dirty="0"/>
              <a:t>(df[</a:t>
            </a:r>
            <a:r>
              <a:rPr dirty="0">
                <a:solidFill>
                  <a:srgbClr val="BE2F72"/>
                </a:solidFill>
              </a:rPr>
              <a:t>'age'</a:t>
            </a:r>
            <a:r>
              <a:rPr dirty="0"/>
              <a:t>] </a:t>
            </a:r>
            <a:r>
              <a:rPr dirty="0" spc="-1335"/>
              <a:t> </a:t>
            </a:r>
            <a:r>
              <a:rPr dirty="0"/>
              <a:t>filtered_census_df.show()</a:t>
            </a: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dirty="0"/>
              <a:t>Output</a:t>
            </a:r>
          </a:p>
          <a:p>
            <a:pPr marL="12700">
              <a:lnSpc>
                <a:spcPct val="100000"/>
              </a:lnSpc>
              <a:spcBef>
                <a:spcPts val="1170"/>
              </a:spcBef>
              <a:tabLst>
                <a:tab pos="700405" algn="l"/>
                <a:tab pos="3967479" algn="l"/>
              </a:tabLst>
            </a:pPr>
            <a:r>
              <a:rPr dirty="0"/>
              <a:t>+</a:t>
            </a:r>
            <a:r>
              <a:rPr dirty="0" u="heavy">
                <a:uFill>
                  <a:solidFill>
                    <a:srgbClr val="03172C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/>
              <a:t>+</a:t>
            </a:r>
            <a:r>
              <a:rPr dirty="0" u="heavy">
                <a:uFill>
                  <a:solidFill>
                    <a:srgbClr val="03172C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/>
              <a:t>+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642352" y="3688346"/>
            <a:ext cx="4152265" cy="1008380"/>
          </a:xfrm>
          <a:prstGeom prst="rect">
            <a:avLst/>
          </a:prstGeom>
        </p:spPr>
        <p:txBody>
          <a:bodyPr wrap="square" lIns="0" tIns="16065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65"/>
              </a:spcBef>
              <a:tabLst>
                <a:tab pos="2075814" algn="l"/>
              </a:tabLst>
            </a:pP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|age|	occupation</a:t>
            </a:r>
            <a:r>
              <a:rPr dirty="0" sz="2250" spc="-6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|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  <a:tabLst>
                <a:tab pos="700405" algn="l"/>
                <a:tab pos="3967479" algn="l"/>
              </a:tabLst>
            </a:pP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+</a:t>
            </a:r>
            <a:r>
              <a:rPr dirty="0" u="heavy" sz="2250">
                <a:solidFill>
                  <a:srgbClr val="04182D"/>
                </a:solidFill>
                <a:uFill>
                  <a:solidFill>
                    <a:srgbClr val="03172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250">
                <a:solidFill>
                  <a:srgbClr val="04182D"/>
                </a:solidFill>
                <a:uFill>
                  <a:solidFill>
                    <a:srgbClr val="03172C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+</a:t>
            </a:r>
            <a:r>
              <a:rPr dirty="0" u="heavy" sz="2250">
                <a:solidFill>
                  <a:srgbClr val="04182D"/>
                </a:solidFill>
                <a:uFill>
                  <a:solidFill>
                    <a:srgbClr val="03172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250">
                <a:solidFill>
                  <a:srgbClr val="04182D"/>
                </a:solidFill>
                <a:uFill>
                  <a:solidFill>
                    <a:srgbClr val="03172C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+</a:t>
            </a:r>
            <a:endParaRPr sz="2250">
              <a:latin typeface="Courier New"/>
              <a:cs typeface="Courier New"/>
            </a:endParaRPr>
          </a:p>
        </p:txBody>
      </p:sp>
      <p:graphicFrame>
        <p:nvGraphicFramePr>
          <p:cNvPr id="8" name="object 8"/>
          <p:cNvGraphicFramePr>
            <a:graphicFrameLocks noGrp="1"/>
          </p:cNvGraphicFramePr>
          <p:nvPr/>
        </p:nvGraphicFramePr>
        <p:xfrm>
          <a:off x="623302" y="4839610"/>
          <a:ext cx="4190365" cy="182943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289560"/>
                <a:gridCol w="687705"/>
                <a:gridCol w="3213100"/>
              </a:tblGrid>
              <a:tr h="914617">
                <a:tc>
                  <a:txBody>
                    <a:bodyPr/>
                    <a:lstStyle/>
                    <a:p>
                      <a:pPr marL="31750">
                        <a:lnSpc>
                          <a:spcPts val="2640"/>
                        </a:lnSpc>
                      </a:pPr>
                      <a:r>
                        <a:rPr dirty="0" sz="225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250">
                        <a:latin typeface="Courier New"/>
                        <a:cs typeface="Courier New"/>
                      </a:endParaRPr>
                    </a:p>
                    <a:p>
                      <a:pPr marL="31750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dirty="0" sz="225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2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85725">
                        <a:lnSpc>
                          <a:spcPts val="2640"/>
                        </a:lnSpc>
                      </a:pPr>
                      <a:r>
                        <a:rPr dirty="0" sz="2250">
                          <a:solidFill>
                            <a:srgbClr val="BE2F72"/>
                          </a:solidFill>
                          <a:latin typeface="Courier New"/>
                          <a:cs typeface="Courier New"/>
                        </a:rPr>
                        <a:t>90</a:t>
                      </a:r>
                      <a:r>
                        <a:rPr dirty="0" sz="225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250">
                        <a:latin typeface="Courier New"/>
                        <a:cs typeface="Courier New"/>
                      </a:endParaRPr>
                    </a:p>
                    <a:p>
                      <a:pPr marL="85725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dirty="0" sz="2250">
                          <a:solidFill>
                            <a:srgbClr val="BE2F72"/>
                          </a:solidFill>
                          <a:latin typeface="Courier New"/>
                          <a:cs typeface="Courier New"/>
                        </a:rPr>
                        <a:t>82</a:t>
                      </a:r>
                      <a:r>
                        <a:rPr dirty="0" sz="225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2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ts val="2640"/>
                        </a:lnSpc>
                      </a:pPr>
                      <a:r>
                        <a:rPr dirty="0" sz="225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?|</a:t>
                      </a:r>
                      <a:endParaRPr sz="2250">
                        <a:latin typeface="Courier New"/>
                        <a:cs typeface="Courier New"/>
                      </a:endParaRPr>
                    </a:p>
                    <a:p>
                      <a:pPr algn="r" marR="24130">
                        <a:lnSpc>
                          <a:spcPct val="100000"/>
                        </a:lnSpc>
                        <a:spcBef>
                          <a:spcPts val="1165"/>
                        </a:spcBef>
                      </a:pPr>
                      <a:r>
                        <a:rPr dirty="0" sz="225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Exec-managerial|</a:t>
                      </a:r>
                      <a:endParaRPr sz="2250">
                        <a:latin typeface="Courier New"/>
                        <a:cs typeface="Courier New"/>
                      </a:endParaRPr>
                    </a:p>
                  </a:txBody>
                  <a:tcPr marL="0" marR="0" marB="0" marT="0"/>
                </a:tc>
              </a:tr>
              <a:tr h="491289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225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250">
                        <a:latin typeface="Courier New"/>
                        <a:cs typeface="Courier New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2250">
                          <a:solidFill>
                            <a:srgbClr val="BE2F72"/>
                          </a:solidFill>
                          <a:latin typeface="Courier New"/>
                          <a:cs typeface="Courier New"/>
                        </a:rPr>
                        <a:t>66</a:t>
                      </a:r>
                      <a:r>
                        <a:rPr dirty="0" sz="225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250">
                        <a:latin typeface="Courier New"/>
                        <a:cs typeface="Courier New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225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?|</a:t>
                      </a:r>
                      <a:endParaRPr sz="2250">
                        <a:latin typeface="Courier New"/>
                        <a:cs typeface="Courier New"/>
                      </a:endParaRPr>
                    </a:p>
                  </a:txBody>
                  <a:tcPr marL="0" marR="0" marB="0" marT="60325"/>
                </a:tc>
              </a:tr>
              <a:tr h="423327">
                <a:tc>
                  <a:txBody>
                    <a:bodyPr/>
                    <a:lstStyle/>
                    <a:p>
                      <a:pPr marL="3175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225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250">
                        <a:latin typeface="Courier New"/>
                        <a:cs typeface="Courier New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2250">
                          <a:solidFill>
                            <a:srgbClr val="BE2F72"/>
                          </a:solidFill>
                          <a:latin typeface="Courier New"/>
                          <a:cs typeface="Courier New"/>
                        </a:rPr>
                        <a:t>54</a:t>
                      </a:r>
                      <a:r>
                        <a:rPr dirty="0" sz="225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|</a:t>
                      </a:r>
                      <a:endParaRPr sz="2250">
                        <a:latin typeface="Courier New"/>
                        <a:cs typeface="Courier New"/>
                      </a:endParaRPr>
                    </a:p>
                  </a:txBody>
                  <a:tcPr marL="0" marR="0" marB="0" marT="60325"/>
                </a:tc>
                <a:tc>
                  <a:txBody>
                    <a:bodyPr/>
                    <a:lstStyle/>
                    <a:p>
                      <a:pPr algn="r" marR="24130">
                        <a:lnSpc>
                          <a:spcPct val="100000"/>
                        </a:lnSpc>
                        <a:spcBef>
                          <a:spcPts val="475"/>
                        </a:spcBef>
                      </a:pPr>
                      <a:r>
                        <a:rPr dirty="0" sz="2250">
                          <a:solidFill>
                            <a:srgbClr val="04182D"/>
                          </a:solidFill>
                          <a:latin typeface="Courier New"/>
                          <a:cs typeface="Courier New"/>
                        </a:rPr>
                        <a:t>Machine-op-inspct|</a:t>
                      </a:r>
                      <a:endParaRPr sz="2250">
                        <a:latin typeface="Courier New"/>
                        <a:cs typeface="Courier New"/>
                      </a:endParaRPr>
                    </a:p>
                  </a:txBody>
                  <a:tcPr marL="0" marR="0" marB="0" marT="60325"/>
                </a:tc>
              </a:tr>
            </a:tbl>
          </a:graphicData>
        </a:graphic>
      </p:graphicFrame>
      <p:sp>
        <p:nvSpPr>
          <p:cNvPr id="9" name="object 9"/>
          <p:cNvSpPr txBox="1"/>
          <p:nvPr/>
        </p:nvSpPr>
        <p:spPr>
          <a:xfrm>
            <a:off x="642352" y="6783470"/>
            <a:ext cx="4152265" cy="369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  <a:tabLst>
                <a:tab pos="700405" algn="l"/>
                <a:tab pos="3967479" algn="l"/>
              </a:tabLst>
            </a:pP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+</a:t>
            </a:r>
            <a:r>
              <a:rPr dirty="0" u="heavy" sz="2250">
                <a:solidFill>
                  <a:srgbClr val="04182D"/>
                </a:solidFill>
                <a:uFill>
                  <a:solidFill>
                    <a:srgbClr val="03172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250">
                <a:solidFill>
                  <a:srgbClr val="04182D"/>
                </a:solidFill>
                <a:uFill>
                  <a:solidFill>
                    <a:srgbClr val="03172C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+</a:t>
            </a:r>
            <a:r>
              <a:rPr dirty="0" u="heavy" sz="2250">
                <a:solidFill>
                  <a:srgbClr val="04182D"/>
                </a:solidFill>
                <a:uFill>
                  <a:solidFill>
                    <a:srgbClr val="03172C"/>
                  </a:solidFill>
                </a:uFill>
                <a:latin typeface="Times New Roman"/>
                <a:cs typeface="Times New Roman"/>
              </a:rPr>
              <a:t> </a:t>
            </a:r>
            <a:r>
              <a:rPr dirty="0" u="heavy" sz="2250">
                <a:solidFill>
                  <a:srgbClr val="04182D"/>
                </a:solidFill>
                <a:uFill>
                  <a:solidFill>
                    <a:srgbClr val="03172C"/>
                  </a:solidFill>
                </a:uFill>
                <a:latin typeface="Times New Roman"/>
                <a:cs typeface="Times New Roman"/>
              </a:rPr>
              <a:t>	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+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7913" y="8248713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7497" y="8167746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95"/>
              <a:t>INTRODUCTION</a:t>
            </a:r>
            <a:r>
              <a:rPr dirty="0" spc="-40"/>
              <a:t> </a:t>
            </a:r>
            <a:r>
              <a:rPr dirty="0" spc="-30"/>
              <a:t>TO</a:t>
            </a:r>
            <a:r>
              <a:rPr dirty="0" spc="-40"/>
              <a:t> </a:t>
            </a:r>
            <a:r>
              <a:rPr dirty="0" spc="-100"/>
              <a:t>PYSPARK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3220" rIns="0" bIns="0" rtlCol="0" vert="horz">
            <a:spAutoFit/>
          </a:bodyPr>
          <a:lstStyle/>
          <a:p>
            <a:pPr marL="33655">
              <a:lnSpc>
                <a:spcPct val="100000"/>
              </a:lnSpc>
              <a:spcBef>
                <a:spcPts val="2860"/>
              </a:spcBef>
            </a:pPr>
            <a:r>
              <a:rPr dirty="0" spc="-620"/>
              <a:t>L</a:t>
            </a:r>
            <a:r>
              <a:rPr dirty="0" spc="-395"/>
              <a:t>e</a:t>
            </a:r>
            <a:r>
              <a:rPr dirty="0" spc="-365"/>
              <a:t>t</a:t>
            </a:r>
            <a:r>
              <a:rPr dirty="0" spc="-805"/>
              <a:t>'</a:t>
            </a:r>
            <a:r>
              <a:rPr dirty="0" spc="-290"/>
              <a:t>s</a:t>
            </a:r>
            <a:r>
              <a:rPr dirty="0" spc="-330"/>
              <a:t> </a:t>
            </a:r>
            <a:r>
              <a:rPr dirty="0" spc="-320"/>
              <a:t>p</a:t>
            </a:r>
            <a:r>
              <a:rPr dirty="0" spc="-509"/>
              <a:t>r</a:t>
            </a:r>
            <a:r>
              <a:rPr dirty="0" spc="-140"/>
              <a:t>a</a:t>
            </a:r>
            <a:r>
              <a:rPr dirty="0" spc="35"/>
              <a:t>c</a:t>
            </a:r>
            <a:r>
              <a:rPr dirty="0" spc="-370"/>
              <a:t>t</a:t>
            </a:r>
            <a:r>
              <a:rPr dirty="0" spc="-470"/>
              <a:t>i</a:t>
            </a:r>
            <a:r>
              <a:rPr dirty="0" spc="85"/>
              <a:t>c</a:t>
            </a:r>
            <a:r>
              <a:rPr dirty="0" spc="-285"/>
              <a:t>e</a:t>
            </a:r>
            <a:r>
              <a:rPr dirty="0" spc="-445"/>
              <a:t>!</a:t>
            </a:r>
          </a:p>
          <a:p>
            <a:pPr marL="101600">
              <a:lnSpc>
                <a:spcPct val="100000"/>
              </a:lnSpc>
              <a:spcBef>
                <a:spcPts val="969"/>
              </a:spcBef>
              <a:tabLst>
                <a:tab pos="2908300" algn="l"/>
                <a:tab pos="3503295" algn="l"/>
              </a:tabLst>
            </a:pPr>
            <a:r>
              <a:rPr dirty="0" sz="2250" spc="-470"/>
              <a:t>I</a:t>
            </a:r>
            <a:r>
              <a:rPr dirty="0" sz="2250" spc="-340"/>
              <a:t> </a:t>
            </a:r>
            <a:r>
              <a:rPr dirty="0" sz="2250" spc="-35"/>
              <a:t>N</a:t>
            </a:r>
            <a:r>
              <a:rPr dirty="0" sz="2250" spc="-340"/>
              <a:t> </a:t>
            </a:r>
            <a:r>
              <a:rPr dirty="0" sz="2250" spc="-80"/>
              <a:t>T</a:t>
            </a:r>
            <a:r>
              <a:rPr dirty="0" sz="2250" spc="-340"/>
              <a:t> </a:t>
            </a:r>
            <a:r>
              <a:rPr dirty="0" sz="2250" spc="-235"/>
              <a:t>R</a:t>
            </a:r>
            <a:r>
              <a:rPr dirty="0" sz="2250" spc="-340"/>
              <a:t> </a:t>
            </a:r>
            <a:r>
              <a:rPr dirty="0" sz="2250" spc="90"/>
              <a:t>O</a:t>
            </a:r>
            <a:r>
              <a:rPr dirty="0" sz="2250" spc="-340"/>
              <a:t> </a:t>
            </a:r>
            <a:r>
              <a:rPr dirty="0" sz="2250" spc="-10"/>
              <a:t>D</a:t>
            </a:r>
            <a:r>
              <a:rPr dirty="0" sz="2250" spc="-340"/>
              <a:t> </a:t>
            </a:r>
            <a:r>
              <a:rPr dirty="0" sz="2250" spc="-110"/>
              <a:t>U</a:t>
            </a:r>
            <a:r>
              <a:rPr dirty="0" sz="2250" spc="-340"/>
              <a:t> </a:t>
            </a:r>
            <a:r>
              <a:rPr dirty="0" sz="2250" spc="210"/>
              <a:t>C</a:t>
            </a:r>
            <a:r>
              <a:rPr dirty="0" sz="2250" spc="-340"/>
              <a:t> </a:t>
            </a:r>
            <a:r>
              <a:rPr dirty="0" sz="2250" spc="-80"/>
              <a:t>T</a:t>
            </a:r>
            <a:r>
              <a:rPr dirty="0" sz="2250" spc="-340"/>
              <a:t> </a:t>
            </a:r>
            <a:r>
              <a:rPr dirty="0" sz="2250" spc="-470"/>
              <a:t>I</a:t>
            </a:r>
            <a:r>
              <a:rPr dirty="0" sz="2250" spc="-340"/>
              <a:t> </a:t>
            </a:r>
            <a:r>
              <a:rPr dirty="0" sz="2250" spc="90"/>
              <a:t>O</a:t>
            </a:r>
            <a:r>
              <a:rPr dirty="0" sz="2250" spc="-340"/>
              <a:t> </a:t>
            </a:r>
            <a:r>
              <a:rPr dirty="0" sz="2250" spc="-35"/>
              <a:t>N</a:t>
            </a:r>
            <a:r>
              <a:rPr dirty="0" sz="2250"/>
              <a:t>	</a:t>
            </a:r>
            <a:r>
              <a:rPr dirty="0" sz="2250" spc="170"/>
              <a:t>T</a:t>
            </a:r>
            <a:r>
              <a:rPr dirty="0" sz="2250" spc="90"/>
              <a:t>O</a:t>
            </a:r>
            <a:r>
              <a:rPr dirty="0" sz="2250"/>
              <a:t>	</a:t>
            </a:r>
            <a:r>
              <a:rPr dirty="0" sz="2250" spc="-90"/>
              <a:t>P</a:t>
            </a:r>
            <a:r>
              <a:rPr dirty="0" sz="2250" spc="-340"/>
              <a:t> </a:t>
            </a:r>
            <a:r>
              <a:rPr dirty="0" sz="2250" spc="245"/>
              <a:t>Y</a:t>
            </a:r>
            <a:r>
              <a:rPr dirty="0" sz="2250" spc="-135"/>
              <a:t>S</a:t>
            </a:r>
            <a:r>
              <a:rPr dirty="0" sz="2250" spc="-340"/>
              <a:t> </a:t>
            </a:r>
            <a:r>
              <a:rPr dirty="0" sz="2250" spc="70"/>
              <a:t>P</a:t>
            </a:r>
            <a:r>
              <a:rPr dirty="0" sz="2250" spc="70"/>
              <a:t>A</a:t>
            </a:r>
            <a:r>
              <a:rPr dirty="0" sz="2250" spc="-340"/>
              <a:t> </a:t>
            </a:r>
            <a:r>
              <a:rPr dirty="0" sz="2250" spc="-235"/>
              <a:t>R</a:t>
            </a:r>
            <a:r>
              <a:rPr dirty="0" sz="2250" spc="-340"/>
              <a:t> </a:t>
            </a:r>
            <a:r>
              <a:rPr dirty="0" sz="2250" spc="5"/>
              <a:t>K</a:t>
            </a:r>
            <a:endParaRPr sz="2250"/>
          </a:p>
        </p:txBody>
      </p:sp>
      <p:sp>
        <p:nvSpPr>
          <p:cNvPr id="3" name="object 3"/>
          <p:cNvSpPr/>
          <p:nvPr/>
        </p:nvSpPr>
        <p:spPr>
          <a:xfrm>
            <a:off x="757913" y="8248701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7497" y="8167734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8284" y="2157149"/>
            <a:ext cx="5481320" cy="2334895"/>
          </a:xfrm>
          <a:prstGeom prst="rect"/>
        </p:spPr>
        <p:txBody>
          <a:bodyPr wrap="square" lIns="0" tIns="143510" rIns="0" bIns="0" rtlCol="0" vert="horz">
            <a:spAutoFit/>
          </a:bodyPr>
          <a:lstStyle/>
          <a:p>
            <a:pPr algn="ctr" marL="12700" marR="5080">
              <a:lnSpc>
                <a:spcPts val="6770"/>
              </a:lnSpc>
              <a:spcBef>
                <a:spcPts val="1130"/>
              </a:spcBef>
            </a:pPr>
            <a:r>
              <a:rPr dirty="0"/>
              <a:t>M</a:t>
            </a:r>
            <a:r>
              <a:rPr dirty="0" spc="-395"/>
              <a:t>o</a:t>
            </a:r>
            <a:r>
              <a:rPr dirty="0" spc="-509"/>
              <a:t>r</a:t>
            </a:r>
            <a:r>
              <a:rPr dirty="0" spc="-120"/>
              <a:t>e</a:t>
            </a:r>
            <a:r>
              <a:rPr dirty="0" spc="-330"/>
              <a:t> </a:t>
            </a:r>
            <a:r>
              <a:rPr dirty="0" spc="-395"/>
              <a:t>o</a:t>
            </a:r>
            <a:r>
              <a:rPr dirty="0" spc="-355"/>
              <a:t>n</a:t>
            </a:r>
            <a:r>
              <a:rPr dirty="0" spc="-330"/>
              <a:t> </a:t>
            </a:r>
            <a:r>
              <a:rPr dirty="0" spc="-595"/>
              <a:t>S</a:t>
            </a:r>
            <a:r>
              <a:rPr dirty="0" spc="-254"/>
              <a:t>p</a:t>
            </a:r>
            <a:r>
              <a:rPr dirty="0" spc="-75"/>
              <a:t>a</a:t>
            </a:r>
            <a:r>
              <a:rPr dirty="0" spc="-405"/>
              <a:t>r</a:t>
            </a:r>
            <a:r>
              <a:rPr dirty="0" spc="-185"/>
              <a:t>k  </a:t>
            </a:r>
            <a:r>
              <a:rPr dirty="0" spc="-290"/>
              <a:t>DataFrames</a:t>
            </a:r>
          </a:p>
          <a:p>
            <a:pPr algn="ctr" marR="53340">
              <a:lnSpc>
                <a:spcPct val="100000"/>
              </a:lnSpc>
              <a:spcBef>
                <a:spcPts val="910"/>
              </a:spcBef>
              <a:tabLst>
                <a:tab pos="2806700" algn="l"/>
                <a:tab pos="3401060" algn="l"/>
              </a:tabLst>
            </a:pPr>
            <a:r>
              <a:rPr dirty="0" sz="2250" spc="-470"/>
              <a:t>I</a:t>
            </a:r>
            <a:r>
              <a:rPr dirty="0" sz="2250" spc="-340"/>
              <a:t> </a:t>
            </a:r>
            <a:r>
              <a:rPr dirty="0" sz="2250" spc="-35"/>
              <a:t>N</a:t>
            </a:r>
            <a:r>
              <a:rPr dirty="0" sz="2250" spc="-340"/>
              <a:t> </a:t>
            </a:r>
            <a:r>
              <a:rPr dirty="0" sz="2250" spc="-80"/>
              <a:t>T</a:t>
            </a:r>
            <a:r>
              <a:rPr dirty="0" sz="2250" spc="-340"/>
              <a:t> </a:t>
            </a:r>
            <a:r>
              <a:rPr dirty="0" sz="2250" spc="-235"/>
              <a:t>R</a:t>
            </a:r>
            <a:r>
              <a:rPr dirty="0" sz="2250" spc="-340"/>
              <a:t> </a:t>
            </a:r>
            <a:r>
              <a:rPr dirty="0" sz="2250" spc="90"/>
              <a:t>O</a:t>
            </a:r>
            <a:r>
              <a:rPr dirty="0" sz="2250" spc="-340"/>
              <a:t> </a:t>
            </a:r>
            <a:r>
              <a:rPr dirty="0" sz="2250" spc="-10"/>
              <a:t>D</a:t>
            </a:r>
            <a:r>
              <a:rPr dirty="0" sz="2250" spc="-340"/>
              <a:t> </a:t>
            </a:r>
            <a:r>
              <a:rPr dirty="0" sz="2250" spc="-110"/>
              <a:t>U</a:t>
            </a:r>
            <a:r>
              <a:rPr dirty="0" sz="2250" spc="-340"/>
              <a:t> </a:t>
            </a:r>
            <a:r>
              <a:rPr dirty="0" sz="2250" spc="210"/>
              <a:t>C</a:t>
            </a:r>
            <a:r>
              <a:rPr dirty="0" sz="2250" spc="-340"/>
              <a:t> </a:t>
            </a:r>
            <a:r>
              <a:rPr dirty="0" sz="2250" spc="-80"/>
              <a:t>T</a:t>
            </a:r>
            <a:r>
              <a:rPr dirty="0" sz="2250" spc="-340"/>
              <a:t> </a:t>
            </a:r>
            <a:r>
              <a:rPr dirty="0" sz="2250" spc="-470"/>
              <a:t>I</a:t>
            </a:r>
            <a:r>
              <a:rPr dirty="0" sz="2250" spc="-340"/>
              <a:t> </a:t>
            </a:r>
            <a:r>
              <a:rPr dirty="0" sz="2250" spc="90"/>
              <a:t>O</a:t>
            </a:r>
            <a:r>
              <a:rPr dirty="0" sz="2250" spc="-340"/>
              <a:t> </a:t>
            </a:r>
            <a:r>
              <a:rPr dirty="0" sz="2250" spc="-35"/>
              <a:t>N</a:t>
            </a:r>
            <a:r>
              <a:rPr dirty="0" sz="2250"/>
              <a:t>	</a:t>
            </a:r>
            <a:r>
              <a:rPr dirty="0" sz="2250" spc="170"/>
              <a:t>T</a:t>
            </a:r>
            <a:r>
              <a:rPr dirty="0" sz="2250" spc="90"/>
              <a:t>O</a:t>
            </a:r>
            <a:r>
              <a:rPr dirty="0" sz="2250"/>
              <a:t>	</a:t>
            </a:r>
            <a:r>
              <a:rPr dirty="0" sz="2250" spc="-90"/>
              <a:t>P</a:t>
            </a:r>
            <a:r>
              <a:rPr dirty="0" sz="2250" spc="-340"/>
              <a:t> </a:t>
            </a:r>
            <a:r>
              <a:rPr dirty="0" sz="2250" spc="245"/>
              <a:t>Y</a:t>
            </a:r>
            <a:r>
              <a:rPr dirty="0" sz="2250" spc="-135"/>
              <a:t>S</a:t>
            </a:r>
            <a:r>
              <a:rPr dirty="0" sz="2250" spc="-340"/>
              <a:t> </a:t>
            </a:r>
            <a:r>
              <a:rPr dirty="0" sz="2250" spc="70"/>
              <a:t>P</a:t>
            </a:r>
            <a:r>
              <a:rPr dirty="0" sz="2250" spc="70"/>
              <a:t>A</a:t>
            </a:r>
            <a:r>
              <a:rPr dirty="0" sz="2250" spc="-340"/>
              <a:t> </a:t>
            </a:r>
            <a:r>
              <a:rPr dirty="0" sz="2250" spc="-235"/>
              <a:t>R</a:t>
            </a:r>
            <a:r>
              <a:rPr dirty="0" sz="2250" spc="-340"/>
              <a:t> </a:t>
            </a:r>
            <a:r>
              <a:rPr dirty="0" sz="2250" spc="5"/>
              <a:t>K</a:t>
            </a:r>
            <a:endParaRPr sz="22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7459" y="4974293"/>
            <a:ext cx="982578" cy="98257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5956872"/>
            <a:ext cx="3480435" cy="1412875"/>
          </a:xfrm>
          <a:custGeom>
            <a:avLst/>
            <a:gdLst/>
            <a:ahLst/>
            <a:cxnLst/>
            <a:rect l="l" t="t" r="r" b="b"/>
            <a:pathLst>
              <a:path w="3480435" h="1412875">
                <a:moveTo>
                  <a:pt x="3403461" y="1412456"/>
                </a:moveTo>
                <a:lnTo>
                  <a:pt x="0" y="1412457"/>
                </a:lnTo>
                <a:lnTo>
                  <a:pt x="0" y="0"/>
                </a:lnTo>
                <a:lnTo>
                  <a:pt x="3403461" y="0"/>
                </a:lnTo>
                <a:lnTo>
                  <a:pt x="3408786" y="524"/>
                </a:lnTo>
                <a:lnTo>
                  <a:pt x="3448045" y="16786"/>
                </a:lnTo>
                <a:lnTo>
                  <a:pt x="3475790" y="55514"/>
                </a:lnTo>
                <a:lnTo>
                  <a:pt x="3479966" y="76505"/>
                </a:lnTo>
                <a:lnTo>
                  <a:pt x="3479966" y="1335951"/>
                </a:lnTo>
                <a:lnTo>
                  <a:pt x="3463179" y="1380536"/>
                </a:lnTo>
                <a:lnTo>
                  <a:pt x="3424452" y="1408281"/>
                </a:lnTo>
                <a:lnTo>
                  <a:pt x="3403461" y="1412456"/>
                </a:lnTo>
                <a:close/>
              </a:path>
            </a:pathLst>
          </a:custGeom>
          <a:solidFill>
            <a:srgbClr val="78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14826" y="6185722"/>
            <a:ext cx="2844800" cy="885190"/>
          </a:xfrm>
          <a:prstGeom prst="rect">
            <a:avLst/>
          </a:prstGeom>
        </p:spPr>
        <p:txBody>
          <a:bodyPr wrap="square" lIns="0" tIns="819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2550" spc="-100" b="1">
                <a:solidFill>
                  <a:srgbClr val="FFFFFF"/>
                </a:solidFill>
                <a:latin typeface="Tahoma"/>
                <a:cs typeface="Tahoma"/>
              </a:rPr>
              <a:t>Benjamin</a:t>
            </a:r>
            <a:r>
              <a:rPr dirty="0" sz="2550" spc="-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50" spc="-65" b="1">
                <a:solidFill>
                  <a:srgbClr val="FFFFFF"/>
                </a:solidFill>
                <a:latin typeface="Tahoma"/>
                <a:cs typeface="Tahoma"/>
              </a:rPr>
              <a:t>Schmidt</a:t>
            </a:r>
            <a:endParaRPr sz="2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2250" spc="135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dirty="0" sz="22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50" spc="80">
                <a:solidFill>
                  <a:srgbClr val="FFFFFF"/>
                </a:solidFill>
                <a:latin typeface="Tahoma"/>
                <a:cs typeface="Tahoma"/>
              </a:rPr>
              <a:t>Engineer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7913" y="8248701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7497" y="8167734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89" y="273873"/>
            <a:ext cx="12755880" cy="71374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500" spc="340"/>
              <a:t>C</a:t>
            </a:r>
            <a:r>
              <a:rPr dirty="0" sz="4500" spc="-315"/>
              <a:t>r</a:t>
            </a:r>
            <a:r>
              <a:rPr dirty="0" sz="4500" spc="-160"/>
              <a:t>e</a:t>
            </a:r>
            <a:r>
              <a:rPr dirty="0" sz="4500" spc="-15"/>
              <a:t>a</a:t>
            </a:r>
            <a:r>
              <a:rPr dirty="0" sz="4500" spc="-225"/>
              <a:t>t</a:t>
            </a:r>
            <a:r>
              <a:rPr dirty="0" sz="4500" spc="-260"/>
              <a:t>i</a:t>
            </a:r>
            <a:r>
              <a:rPr dirty="0" sz="4500" spc="-365"/>
              <a:t>n</a:t>
            </a:r>
            <a:r>
              <a:rPr dirty="0" sz="4500" spc="-5"/>
              <a:t>g</a:t>
            </a:r>
            <a:r>
              <a:rPr dirty="0" sz="4500" spc="-165"/>
              <a:t> </a:t>
            </a:r>
            <a:r>
              <a:rPr dirty="0" sz="4500" spc="-150"/>
              <a:t>D</a:t>
            </a:r>
            <a:r>
              <a:rPr dirty="0" sz="4500" spc="-15"/>
              <a:t>a</a:t>
            </a:r>
            <a:r>
              <a:rPr dirty="0" sz="4500" spc="-290"/>
              <a:t>t</a:t>
            </a:r>
            <a:r>
              <a:rPr dirty="0" sz="4500" spc="-15"/>
              <a:t>a</a:t>
            </a:r>
            <a:r>
              <a:rPr dirty="0" sz="4500" spc="-204"/>
              <a:t>F</a:t>
            </a:r>
            <a:r>
              <a:rPr dirty="0" sz="4500" spc="-315"/>
              <a:t>r</a:t>
            </a:r>
            <a:r>
              <a:rPr dirty="0" sz="4500" spc="-15"/>
              <a:t>a</a:t>
            </a:r>
            <a:r>
              <a:rPr dirty="0" sz="4500" spc="-300"/>
              <a:t>m</a:t>
            </a:r>
            <a:r>
              <a:rPr dirty="0" sz="4500" spc="-160"/>
              <a:t>e</a:t>
            </a:r>
            <a:r>
              <a:rPr dirty="0" sz="4500" spc="-195"/>
              <a:t>s</a:t>
            </a:r>
            <a:r>
              <a:rPr dirty="0" sz="4500" spc="-165"/>
              <a:t> </a:t>
            </a:r>
            <a:r>
              <a:rPr dirty="0" sz="4500" spc="-95"/>
              <a:t>f</a:t>
            </a:r>
            <a:r>
              <a:rPr dirty="0" sz="4500" spc="-315"/>
              <a:t>r</a:t>
            </a:r>
            <a:r>
              <a:rPr dirty="0" sz="4500" spc="-240"/>
              <a:t>o</a:t>
            </a:r>
            <a:r>
              <a:rPr dirty="0" sz="4500" spc="-215"/>
              <a:t>m</a:t>
            </a:r>
            <a:r>
              <a:rPr dirty="0" sz="4500" spc="-165"/>
              <a:t> </a:t>
            </a:r>
            <a:r>
              <a:rPr dirty="0" sz="4500" spc="-295"/>
              <a:t>v</a:t>
            </a:r>
            <a:r>
              <a:rPr dirty="0" sz="4500" spc="-15"/>
              <a:t>a</a:t>
            </a:r>
            <a:r>
              <a:rPr dirty="0" sz="4500" spc="-240"/>
              <a:t>r</a:t>
            </a:r>
            <a:r>
              <a:rPr dirty="0" sz="4500" spc="-295"/>
              <a:t>i</a:t>
            </a:r>
            <a:r>
              <a:rPr dirty="0" sz="4500" spc="-220"/>
              <a:t>o</a:t>
            </a:r>
            <a:r>
              <a:rPr dirty="0" sz="4500" spc="-325"/>
              <a:t>u</a:t>
            </a:r>
            <a:r>
              <a:rPr dirty="0" sz="4500" spc="-195"/>
              <a:t>s</a:t>
            </a:r>
            <a:r>
              <a:rPr dirty="0" sz="4500" spc="-165"/>
              <a:t> </a:t>
            </a:r>
            <a:r>
              <a:rPr dirty="0" sz="4500" spc="-185"/>
              <a:t>d</a:t>
            </a:r>
            <a:r>
              <a:rPr dirty="0" sz="4500" spc="-15"/>
              <a:t>a</a:t>
            </a:r>
            <a:r>
              <a:rPr dirty="0" sz="4500" spc="-290"/>
              <a:t>t</a:t>
            </a:r>
            <a:r>
              <a:rPr dirty="0" sz="4500" spc="70"/>
              <a:t>a</a:t>
            </a:r>
            <a:r>
              <a:rPr dirty="0" sz="4500" spc="-165"/>
              <a:t> </a:t>
            </a:r>
            <a:r>
              <a:rPr dirty="0" sz="4500" spc="-280"/>
              <a:t>s</a:t>
            </a:r>
            <a:r>
              <a:rPr dirty="0" sz="4500" spc="-220"/>
              <a:t>o</a:t>
            </a:r>
            <a:r>
              <a:rPr dirty="0" sz="4500" spc="-325"/>
              <a:t>u</a:t>
            </a:r>
            <a:r>
              <a:rPr dirty="0" sz="4500" spc="-315"/>
              <a:t>r</a:t>
            </a:r>
            <a:r>
              <a:rPr dirty="0" sz="4500" spc="100"/>
              <a:t>c</a:t>
            </a:r>
            <a:r>
              <a:rPr dirty="0" sz="4500" spc="-160"/>
              <a:t>e</a:t>
            </a:r>
            <a:r>
              <a:rPr dirty="0" sz="4500" spc="-195"/>
              <a:t>s</a:t>
            </a:r>
            <a:endParaRPr sz="4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34"/>
            <a:ext cx="102352" cy="1023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7056" y="1076313"/>
            <a:ext cx="6276340" cy="3300729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977265">
              <a:lnSpc>
                <a:spcPct val="126400"/>
              </a:lnSpc>
              <a:spcBef>
                <a:spcPts val="95"/>
              </a:spcBef>
            </a:pPr>
            <a:r>
              <a:rPr dirty="0" sz="2550" spc="190">
                <a:solidFill>
                  <a:srgbClr val="04182D"/>
                </a:solidFill>
                <a:latin typeface="Tahoma"/>
                <a:cs typeface="Tahoma"/>
              </a:rPr>
              <a:t>CSV</a:t>
            </a:r>
            <a:r>
              <a:rPr dirty="0" sz="2550" spc="-7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35">
                <a:solidFill>
                  <a:srgbClr val="04182D"/>
                </a:solidFill>
                <a:latin typeface="Tahoma"/>
                <a:cs typeface="Tahoma"/>
              </a:rPr>
              <a:t>Files:</a:t>
            </a:r>
            <a:r>
              <a:rPr dirty="0" sz="2550" spc="-7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70">
                <a:solidFill>
                  <a:srgbClr val="04182D"/>
                </a:solidFill>
                <a:latin typeface="Tahoma"/>
                <a:cs typeface="Tahoma"/>
              </a:rPr>
              <a:t>Common</a:t>
            </a:r>
            <a:r>
              <a:rPr dirty="0" sz="2550" spc="-6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60">
                <a:solidFill>
                  <a:srgbClr val="04182D"/>
                </a:solidFill>
                <a:latin typeface="Tahoma"/>
                <a:cs typeface="Tahoma"/>
              </a:rPr>
              <a:t>for</a:t>
            </a:r>
            <a:r>
              <a:rPr dirty="0" sz="2550" spc="-7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75">
                <a:solidFill>
                  <a:srgbClr val="04182D"/>
                </a:solidFill>
                <a:latin typeface="Tahoma"/>
                <a:cs typeface="Tahoma"/>
              </a:rPr>
              <a:t>structured, </a:t>
            </a:r>
            <a:r>
              <a:rPr dirty="0" sz="2550" spc="-78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05">
                <a:solidFill>
                  <a:srgbClr val="04182D"/>
                </a:solidFill>
                <a:latin typeface="Tahoma"/>
                <a:cs typeface="Tahoma"/>
              </a:rPr>
              <a:t>delimited</a:t>
            </a:r>
            <a:r>
              <a:rPr dirty="0" sz="2550" spc="-5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65">
                <a:solidFill>
                  <a:srgbClr val="04182D"/>
                </a:solidFill>
                <a:latin typeface="Tahoma"/>
                <a:cs typeface="Tahoma"/>
              </a:rPr>
              <a:t>data</a:t>
            </a:r>
            <a:endParaRPr sz="2550">
              <a:latin typeface="Tahoma"/>
              <a:cs typeface="Tahoma"/>
            </a:endParaRPr>
          </a:p>
          <a:p>
            <a:pPr marL="12700" marR="5080">
              <a:lnSpc>
                <a:spcPct val="126400"/>
              </a:lnSpc>
              <a:spcBef>
                <a:spcPts val="1290"/>
              </a:spcBef>
            </a:pPr>
            <a:r>
              <a:rPr dirty="0" sz="2550" spc="210">
                <a:solidFill>
                  <a:srgbClr val="04182D"/>
                </a:solidFill>
                <a:latin typeface="Tahoma"/>
                <a:cs typeface="Tahoma"/>
              </a:rPr>
              <a:t>JSON</a:t>
            </a:r>
            <a:r>
              <a:rPr dirty="0" sz="2550" spc="-6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35">
                <a:solidFill>
                  <a:srgbClr val="04182D"/>
                </a:solidFill>
                <a:latin typeface="Tahoma"/>
                <a:cs typeface="Tahoma"/>
              </a:rPr>
              <a:t>Files:</a:t>
            </a:r>
            <a:r>
              <a:rPr dirty="0" sz="2550" spc="-5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70">
                <a:solidFill>
                  <a:srgbClr val="04182D"/>
                </a:solidFill>
                <a:latin typeface="Tahoma"/>
                <a:cs typeface="Tahoma"/>
              </a:rPr>
              <a:t>Semi-structured,</a:t>
            </a:r>
            <a:r>
              <a:rPr dirty="0" sz="2550" spc="-6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14">
                <a:solidFill>
                  <a:srgbClr val="04182D"/>
                </a:solidFill>
                <a:latin typeface="Tahoma"/>
                <a:cs typeface="Tahoma"/>
              </a:rPr>
              <a:t>hierarchical </a:t>
            </a:r>
            <a:r>
              <a:rPr dirty="0" sz="2550" spc="-78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65">
                <a:solidFill>
                  <a:srgbClr val="04182D"/>
                </a:solidFill>
                <a:latin typeface="Tahoma"/>
                <a:cs typeface="Tahoma"/>
              </a:rPr>
              <a:t>data</a:t>
            </a:r>
            <a:r>
              <a:rPr dirty="0" sz="2550" spc="-5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10">
                <a:solidFill>
                  <a:srgbClr val="04182D"/>
                </a:solidFill>
                <a:latin typeface="Tahoma"/>
                <a:cs typeface="Tahoma"/>
              </a:rPr>
              <a:t>format</a:t>
            </a:r>
            <a:endParaRPr sz="2550">
              <a:latin typeface="Tahoma"/>
              <a:cs typeface="Tahoma"/>
            </a:endParaRPr>
          </a:p>
          <a:p>
            <a:pPr marL="12700" marR="6350">
              <a:lnSpc>
                <a:spcPct val="126400"/>
              </a:lnSpc>
              <a:spcBef>
                <a:spcPts val="1290"/>
              </a:spcBef>
            </a:pPr>
            <a:r>
              <a:rPr dirty="0" sz="2550" spc="105">
                <a:solidFill>
                  <a:srgbClr val="04182D"/>
                </a:solidFill>
                <a:latin typeface="Tahoma"/>
                <a:cs typeface="Tahoma"/>
              </a:rPr>
              <a:t>Parquet</a:t>
            </a:r>
            <a:r>
              <a:rPr dirty="0" sz="2550" spc="-6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35">
                <a:solidFill>
                  <a:srgbClr val="04182D"/>
                </a:solidFill>
                <a:latin typeface="Tahoma"/>
                <a:cs typeface="Tahoma"/>
              </a:rPr>
              <a:t>Files:</a:t>
            </a:r>
            <a:r>
              <a:rPr dirty="0" sz="2550" spc="-5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35">
                <a:solidFill>
                  <a:srgbClr val="04182D"/>
                </a:solidFill>
                <a:latin typeface="Tahoma"/>
                <a:cs typeface="Tahoma"/>
              </a:rPr>
              <a:t>Optimized</a:t>
            </a:r>
            <a:r>
              <a:rPr dirty="0" sz="2550" spc="-5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60">
                <a:solidFill>
                  <a:srgbClr val="04182D"/>
                </a:solidFill>
                <a:latin typeface="Tahoma"/>
                <a:cs typeface="Tahoma"/>
              </a:rPr>
              <a:t>for</a:t>
            </a:r>
            <a:r>
              <a:rPr dirty="0" sz="2550" spc="-5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00">
                <a:solidFill>
                  <a:srgbClr val="04182D"/>
                </a:solidFill>
                <a:latin typeface="Tahoma"/>
                <a:cs typeface="Tahoma"/>
              </a:rPr>
              <a:t>storage</a:t>
            </a:r>
            <a:r>
              <a:rPr dirty="0" sz="2550" spc="-5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60">
                <a:solidFill>
                  <a:srgbClr val="04182D"/>
                </a:solidFill>
                <a:latin typeface="Tahoma"/>
                <a:cs typeface="Tahoma"/>
              </a:rPr>
              <a:t>and </a:t>
            </a:r>
            <a:r>
              <a:rPr dirty="0" sz="2550" spc="-78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85">
                <a:solidFill>
                  <a:srgbClr val="04182D"/>
                </a:solidFill>
                <a:latin typeface="Tahoma"/>
                <a:cs typeface="Tahoma"/>
              </a:rPr>
              <a:t>querying,</a:t>
            </a:r>
            <a:r>
              <a:rPr dirty="0" sz="2550" spc="-5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95">
                <a:solidFill>
                  <a:srgbClr val="04182D"/>
                </a:solidFill>
                <a:latin typeface="Tahoma"/>
                <a:cs typeface="Tahoma"/>
              </a:rPr>
              <a:t>often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14">
                <a:solidFill>
                  <a:srgbClr val="04182D"/>
                </a:solidFill>
                <a:latin typeface="Tahoma"/>
                <a:cs typeface="Tahoma"/>
              </a:rPr>
              <a:t>used</a:t>
            </a:r>
            <a:r>
              <a:rPr dirty="0" sz="2550" spc="-5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60">
                <a:solidFill>
                  <a:srgbClr val="04182D"/>
                </a:solidFill>
                <a:latin typeface="Tahoma"/>
                <a:cs typeface="Tahoma"/>
              </a:rPr>
              <a:t>in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65">
                <a:solidFill>
                  <a:srgbClr val="04182D"/>
                </a:solidFill>
                <a:latin typeface="Tahoma"/>
                <a:cs typeface="Tahoma"/>
              </a:rPr>
              <a:t>data</a:t>
            </a:r>
            <a:r>
              <a:rPr dirty="0" sz="2550" spc="-5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95">
                <a:solidFill>
                  <a:srgbClr val="04182D"/>
                </a:solidFill>
                <a:latin typeface="Tahoma"/>
                <a:cs typeface="Tahoma"/>
              </a:rPr>
              <a:t>engineering</a:t>
            </a:r>
            <a:endParaRPr sz="255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2497376"/>
            <a:ext cx="102352" cy="1023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3643717"/>
            <a:ext cx="102352" cy="102351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8310978" y="1658089"/>
            <a:ext cx="6755765" cy="675640"/>
          </a:xfrm>
          <a:custGeom>
            <a:avLst/>
            <a:gdLst/>
            <a:ahLst/>
            <a:cxnLst/>
            <a:rect l="l" t="t" r="r" b="b"/>
            <a:pathLst>
              <a:path w="6755765" h="675639">
                <a:moveTo>
                  <a:pt x="6678724" y="675522"/>
                </a:moveTo>
                <a:lnTo>
                  <a:pt x="76505" y="675522"/>
                </a:lnTo>
                <a:lnTo>
                  <a:pt x="71180" y="674998"/>
                </a:lnTo>
                <a:lnTo>
                  <a:pt x="31920" y="658736"/>
                </a:lnTo>
                <a:lnTo>
                  <a:pt x="4175" y="620008"/>
                </a:lnTo>
                <a:lnTo>
                  <a:pt x="0" y="599017"/>
                </a:lnTo>
                <a:lnTo>
                  <a:pt x="0" y="593641"/>
                </a:lnTo>
                <a:lnTo>
                  <a:pt x="0" y="76505"/>
                </a:lnTo>
                <a:lnTo>
                  <a:pt x="16785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6678724" y="0"/>
                </a:lnTo>
                <a:lnTo>
                  <a:pt x="6723308" y="16786"/>
                </a:lnTo>
                <a:lnTo>
                  <a:pt x="6751053" y="55513"/>
                </a:lnTo>
                <a:lnTo>
                  <a:pt x="6755228" y="76505"/>
                </a:lnTo>
                <a:lnTo>
                  <a:pt x="6755228" y="599017"/>
                </a:lnTo>
                <a:lnTo>
                  <a:pt x="6738442" y="643602"/>
                </a:lnTo>
                <a:lnTo>
                  <a:pt x="6699714" y="671347"/>
                </a:lnTo>
                <a:lnTo>
                  <a:pt x="6684048" y="674998"/>
                </a:lnTo>
                <a:lnTo>
                  <a:pt x="6678724" y="675522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8310978" y="3070546"/>
            <a:ext cx="6755765" cy="675640"/>
          </a:xfrm>
          <a:custGeom>
            <a:avLst/>
            <a:gdLst/>
            <a:ahLst/>
            <a:cxnLst/>
            <a:rect l="l" t="t" r="r" b="b"/>
            <a:pathLst>
              <a:path w="6755765" h="675639">
                <a:moveTo>
                  <a:pt x="6678724" y="675522"/>
                </a:moveTo>
                <a:lnTo>
                  <a:pt x="76505" y="675522"/>
                </a:lnTo>
                <a:lnTo>
                  <a:pt x="71180" y="674998"/>
                </a:lnTo>
                <a:lnTo>
                  <a:pt x="31920" y="658736"/>
                </a:lnTo>
                <a:lnTo>
                  <a:pt x="4175" y="620008"/>
                </a:lnTo>
                <a:lnTo>
                  <a:pt x="0" y="599017"/>
                </a:lnTo>
                <a:lnTo>
                  <a:pt x="0" y="593641"/>
                </a:lnTo>
                <a:lnTo>
                  <a:pt x="0" y="76505"/>
                </a:lnTo>
                <a:lnTo>
                  <a:pt x="16785" y="31919"/>
                </a:lnTo>
                <a:lnTo>
                  <a:pt x="55513" y="4175"/>
                </a:lnTo>
                <a:lnTo>
                  <a:pt x="76505" y="0"/>
                </a:lnTo>
                <a:lnTo>
                  <a:pt x="6678724" y="0"/>
                </a:lnTo>
                <a:lnTo>
                  <a:pt x="6723308" y="16785"/>
                </a:lnTo>
                <a:lnTo>
                  <a:pt x="6751053" y="55513"/>
                </a:lnTo>
                <a:lnTo>
                  <a:pt x="6755228" y="76505"/>
                </a:lnTo>
                <a:lnTo>
                  <a:pt x="6755228" y="599017"/>
                </a:lnTo>
                <a:lnTo>
                  <a:pt x="6738442" y="643602"/>
                </a:lnTo>
                <a:lnTo>
                  <a:pt x="6699714" y="671347"/>
                </a:lnTo>
                <a:lnTo>
                  <a:pt x="6684048" y="674998"/>
                </a:lnTo>
                <a:lnTo>
                  <a:pt x="6678724" y="675522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62982" y="1351034"/>
            <a:ext cx="102352" cy="102351"/>
          </a:xfrm>
          <a:prstGeom prst="rect">
            <a:avLst/>
          </a:prstGeom>
        </p:spPr>
      </p:pic>
      <p:sp>
        <p:nvSpPr>
          <p:cNvPr id="10" name="object 10"/>
          <p:cNvSpPr txBox="1"/>
          <p:nvPr/>
        </p:nvSpPr>
        <p:spPr>
          <a:xfrm>
            <a:off x="8298279" y="1174571"/>
            <a:ext cx="5500370" cy="9785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550" spc="80">
                <a:solidFill>
                  <a:srgbClr val="04182D"/>
                </a:solidFill>
                <a:latin typeface="Tahoma"/>
                <a:cs typeface="Tahoma"/>
              </a:rPr>
              <a:t>Example:</a:t>
            </a:r>
            <a:endParaRPr sz="2550">
              <a:latin typeface="Tahoma"/>
              <a:cs typeface="Tahoma"/>
            </a:endParaRPr>
          </a:p>
          <a:p>
            <a:pPr marL="143510">
              <a:lnSpc>
                <a:spcPct val="100000"/>
              </a:lnSpc>
              <a:spcBef>
                <a:spcPts val="1955"/>
              </a:spcBef>
            </a:pPr>
            <a:r>
              <a:rPr dirty="0" sz="2050">
                <a:solidFill>
                  <a:srgbClr val="04182D"/>
                </a:solidFill>
                <a:latin typeface="Courier New"/>
                <a:cs typeface="Courier New"/>
              </a:rPr>
              <a:t>spark.read.csv(</a:t>
            </a:r>
            <a:r>
              <a:rPr dirty="0" sz="2050">
                <a:solidFill>
                  <a:srgbClr val="BE2F72"/>
                </a:solidFill>
                <a:latin typeface="Courier New"/>
                <a:cs typeface="Courier New"/>
              </a:rPr>
              <a:t>"path/to/file.csv"</a:t>
            </a:r>
            <a:r>
              <a:rPr dirty="0" sz="205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2050">
              <a:latin typeface="Courier New"/>
              <a:cs typeface="Courier New"/>
            </a:endParaRPr>
          </a:p>
        </p:txBody>
      </p:sp>
      <p:pic>
        <p:nvPicPr>
          <p:cNvPr id="11" name="object 11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62982" y="2763491"/>
            <a:ext cx="102352" cy="102351"/>
          </a:xfrm>
          <a:prstGeom prst="rect">
            <a:avLst/>
          </a:prstGeom>
        </p:spPr>
      </p:pic>
      <p:sp>
        <p:nvSpPr>
          <p:cNvPr id="12" name="object 12"/>
          <p:cNvSpPr txBox="1"/>
          <p:nvPr/>
        </p:nvSpPr>
        <p:spPr>
          <a:xfrm>
            <a:off x="8298279" y="2587027"/>
            <a:ext cx="5814695" cy="9785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550" spc="80">
                <a:solidFill>
                  <a:srgbClr val="04182D"/>
                </a:solidFill>
                <a:latin typeface="Tahoma"/>
                <a:cs typeface="Tahoma"/>
              </a:rPr>
              <a:t>Example:</a:t>
            </a:r>
            <a:endParaRPr sz="2550">
              <a:latin typeface="Tahoma"/>
              <a:cs typeface="Tahoma"/>
            </a:endParaRPr>
          </a:p>
          <a:p>
            <a:pPr marL="143510">
              <a:lnSpc>
                <a:spcPct val="100000"/>
              </a:lnSpc>
              <a:spcBef>
                <a:spcPts val="1955"/>
              </a:spcBef>
            </a:pPr>
            <a:r>
              <a:rPr dirty="0" sz="2050">
                <a:solidFill>
                  <a:srgbClr val="04182D"/>
                </a:solidFill>
                <a:latin typeface="Courier New"/>
                <a:cs typeface="Courier New"/>
              </a:rPr>
              <a:t>spark.read.json(</a:t>
            </a:r>
            <a:r>
              <a:rPr dirty="0" sz="2050">
                <a:solidFill>
                  <a:srgbClr val="BE2F72"/>
                </a:solidFill>
                <a:latin typeface="Courier New"/>
                <a:cs typeface="Courier New"/>
              </a:rPr>
              <a:t>"path/to/file.json"</a:t>
            </a:r>
            <a:r>
              <a:rPr dirty="0" sz="205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2050">
              <a:latin typeface="Courier New"/>
              <a:cs typeface="Courier New"/>
            </a:endParaRPr>
          </a:p>
        </p:txBody>
      </p:sp>
      <p:pic>
        <p:nvPicPr>
          <p:cNvPr id="13" name="object 13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7962982" y="4175948"/>
            <a:ext cx="102352" cy="102351"/>
          </a:xfrm>
          <a:prstGeom prst="rect">
            <a:avLst/>
          </a:prstGeom>
        </p:spPr>
      </p:pic>
      <p:sp>
        <p:nvSpPr>
          <p:cNvPr id="14" name="object 14"/>
          <p:cNvSpPr txBox="1"/>
          <p:nvPr/>
        </p:nvSpPr>
        <p:spPr>
          <a:xfrm>
            <a:off x="125663" y="7499922"/>
            <a:ext cx="14689455" cy="369570"/>
          </a:xfrm>
          <a:prstGeom prst="rect">
            <a:avLst/>
          </a:prstGeom>
        </p:spPr>
        <p:txBody>
          <a:bodyPr wrap="square" lIns="0" tIns="13335" rIns="0" bIns="0" rtlCol="0" vert="horz">
            <a:spAutoFit/>
          </a:bodyPr>
          <a:lstStyle/>
          <a:p>
            <a:pPr marL="38100">
              <a:lnSpc>
                <a:spcPct val="100000"/>
              </a:lnSpc>
              <a:spcBef>
                <a:spcPts val="105"/>
              </a:spcBef>
            </a:pPr>
            <a:r>
              <a:rPr dirty="0" baseline="26143" sz="2550" spc="-472">
                <a:solidFill>
                  <a:srgbClr val="04182D"/>
                </a:solidFill>
                <a:latin typeface="Tahoma"/>
                <a:cs typeface="Tahoma"/>
              </a:rPr>
              <a:t>1</a:t>
            </a:r>
            <a:r>
              <a:rPr dirty="0" baseline="26143" sz="2550" spc="-44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250" spc="95">
                <a:solidFill>
                  <a:srgbClr val="04182D"/>
                </a:solidFill>
                <a:latin typeface="Tahoma"/>
                <a:cs typeface="Tahoma"/>
              </a:rPr>
              <a:t>https://spark.apache.org/docs/latest/api/python/reference/pyspark.pandas/api/pyspark.pandas.read_csv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8310978" y="4483003"/>
            <a:ext cx="6755765" cy="655320"/>
          </a:xfrm>
          <a:custGeom>
            <a:avLst/>
            <a:gdLst/>
            <a:ahLst/>
            <a:cxnLst/>
            <a:rect l="l" t="t" r="r" b="b"/>
            <a:pathLst>
              <a:path w="6755765" h="655320">
                <a:moveTo>
                  <a:pt x="6678724" y="655052"/>
                </a:moveTo>
                <a:lnTo>
                  <a:pt x="76505" y="655052"/>
                </a:lnTo>
                <a:lnTo>
                  <a:pt x="71180" y="654528"/>
                </a:lnTo>
                <a:lnTo>
                  <a:pt x="31920" y="638265"/>
                </a:lnTo>
                <a:lnTo>
                  <a:pt x="4175" y="599538"/>
                </a:lnTo>
                <a:lnTo>
                  <a:pt x="0" y="578547"/>
                </a:lnTo>
                <a:lnTo>
                  <a:pt x="0" y="573170"/>
                </a:lnTo>
                <a:lnTo>
                  <a:pt x="0" y="76505"/>
                </a:lnTo>
                <a:lnTo>
                  <a:pt x="16786" y="31920"/>
                </a:lnTo>
                <a:lnTo>
                  <a:pt x="55514" y="4175"/>
                </a:lnTo>
                <a:lnTo>
                  <a:pt x="76505" y="0"/>
                </a:lnTo>
                <a:lnTo>
                  <a:pt x="6678724" y="0"/>
                </a:lnTo>
                <a:lnTo>
                  <a:pt x="6723308" y="16786"/>
                </a:lnTo>
                <a:lnTo>
                  <a:pt x="6751053" y="55514"/>
                </a:lnTo>
                <a:lnTo>
                  <a:pt x="6755228" y="76505"/>
                </a:lnTo>
                <a:lnTo>
                  <a:pt x="6755228" y="578547"/>
                </a:lnTo>
                <a:lnTo>
                  <a:pt x="6738442" y="623132"/>
                </a:lnTo>
                <a:lnTo>
                  <a:pt x="6699714" y="650877"/>
                </a:lnTo>
                <a:lnTo>
                  <a:pt x="6684049" y="654528"/>
                </a:lnTo>
                <a:lnTo>
                  <a:pt x="6678724" y="655052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/>
          <p:nvPr/>
        </p:nvSpPr>
        <p:spPr>
          <a:xfrm>
            <a:off x="8298279" y="3999484"/>
            <a:ext cx="6757670" cy="97853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550" spc="80">
                <a:solidFill>
                  <a:srgbClr val="04182D"/>
                </a:solidFill>
                <a:latin typeface="Tahoma"/>
                <a:cs typeface="Tahoma"/>
              </a:rPr>
              <a:t>Example:</a:t>
            </a:r>
            <a:endParaRPr sz="2550">
              <a:latin typeface="Tahoma"/>
              <a:cs typeface="Tahoma"/>
            </a:endParaRPr>
          </a:p>
          <a:p>
            <a:pPr marL="143510">
              <a:lnSpc>
                <a:spcPct val="100000"/>
              </a:lnSpc>
              <a:spcBef>
                <a:spcPts val="1955"/>
              </a:spcBef>
            </a:pPr>
            <a:r>
              <a:rPr dirty="0" sz="2050">
                <a:solidFill>
                  <a:srgbClr val="04182D"/>
                </a:solidFill>
                <a:latin typeface="Courier New"/>
                <a:cs typeface="Courier New"/>
              </a:rPr>
              <a:t>spark.read.parquet(</a:t>
            </a:r>
            <a:r>
              <a:rPr dirty="0" sz="2050">
                <a:solidFill>
                  <a:srgbClr val="BE2F72"/>
                </a:solidFill>
                <a:latin typeface="Courier New"/>
                <a:cs typeface="Courier New"/>
              </a:rPr>
              <a:t>"path/to/file.parquet"</a:t>
            </a:r>
            <a:r>
              <a:rPr dirty="0" sz="2050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2050">
              <a:latin typeface="Courier New"/>
              <a:cs typeface="Courier New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57913" y="8248701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/>
          <p:nvPr/>
        </p:nvSpPr>
        <p:spPr>
          <a:xfrm>
            <a:off x="327497" y="8167734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9" name="object 1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95"/>
              <a:t>INTRODUCTION</a:t>
            </a:r>
            <a:r>
              <a:rPr dirty="0" spc="-40"/>
              <a:t> </a:t>
            </a:r>
            <a:r>
              <a:rPr dirty="0" spc="-30"/>
              <a:t>TO</a:t>
            </a:r>
            <a:r>
              <a:rPr dirty="0" spc="-40"/>
              <a:t> </a:t>
            </a:r>
            <a:r>
              <a:rPr dirty="0" spc="-100"/>
              <a:t>PYSPARK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89" y="273885"/>
            <a:ext cx="5426075" cy="71374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500" spc="45"/>
              <a:t>M</a:t>
            </a:r>
            <a:r>
              <a:rPr dirty="0" sz="4500" spc="-160"/>
              <a:t>e</a:t>
            </a:r>
            <a:r>
              <a:rPr dirty="0" sz="4500" spc="-235"/>
              <a:t>e</a:t>
            </a:r>
            <a:r>
              <a:rPr dirty="0" sz="4500" spc="-135"/>
              <a:t>t</a:t>
            </a:r>
            <a:r>
              <a:rPr dirty="0" sz="4500" spc="-165"/>
              <a:t> </a:t>
            </a:r>
            <a:r>
              <a:rPr dirty="0" sz="4500" spc="-5"/>
              <a:t>y</a:t>
            </a:r>
            <a:r>
              <a:rPr dirty="0" sz="4500" spc="-220"/>
              <a:t>o</a:t>
            </a:r>
            <a:r>
              <a:rPr dirty="0" sz="4500" spc="-325"/>
              <a:t>u</a:t>
            </a:r>
            <a:r>
              <a:rPr dirty="0" sz="4500" spc="-155"/>
              <a:t>r</a:t>
            </a:r>
            <a:r>
              <a:rPr dirty="0" sz="4500" spc="-165"/>
              <a:t> </a:t>
            </a:r>
            <a:r>
              <a:rPr dirty="0" sz="4500" spc="-260"/>
              <a:t>i</a:t>
            </a:r>
            <a:r>
              <a:rPr dirty="0" sz="4500" spc="-340"/>
              <a:t>n</a:t>
            </a:r>
            <a:r>
              <a:rPr dirty="0" sz="4500" spc="-345"/>
              <a:t>s</a:t>
            </a:r>
            <a:r>
              <a:rPr dirty="0" sz="4500" spc="-220"/>
              <a:t>t</a:t>
            </a:r>
            <a:r>
              <a:rPr dirty="0" sz="4500" spc="-240"/>
              <a:t>r</a:t>
            </a:r>
            <a:r>
              <a:rPr dirty="0" sz="4500" spc="-330"/>
              <a:t>u</a:t>
            </a:r>
            <a:r>
              <a:rPr dirty="0" sz="4500" spc="65"/>
              <a:t>c</a:t>
            </a:r>
            <a:r>
              <a:rPr dirty="0" sz="4500" spc="-290"/>
              <a:t>t</a:t>
            </a:r>
            <a:r>
              <a:rPr dirty="0" sz="4500" spc="-240"/>
              <a:t>o</a:t>
            </a:r>
            <a:r>
              <a:rPr dirty="0" sz="4500" spc="-155"/>
              <a:t>r</a:t>
            </a:r>
            <a:endParaRPr sz="4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2006097"/>
            <a:ext cx="102352" cy="102351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2661150"/>
            <a:ext cx="102352" cy="102351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91289" y="1174582"/>
            <a:ext cx="10966450" cy="2383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368300">
              <a:lnSpc>
                <a:spcPct val="100000"/>
              </a:lnSpc>
              <a:spcBef>
                <a:spcPts val="125"/>
              </a:spcBef>
            </a:pPr>
            <a:r>
              <a:rPr dirty="0" sz="2550" spc="125">
                <a:solidFill>
                  <a:srgbClr val="04182D"/>
                </a:solidFill>
                <a:latin typeface="Tahoma"/>
                <a:cs typeface="Tahoma"/>
              </a:rPr>
              <a:t>Almost</a:t>
            </a:r>
            <a:r>
              <a:rPr dirty="0" sz="2550" spc="-5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235">
                <a:solidFill>
                  <a:srgbClr val="04182D"/>
                </a:solidFill>
                <a:latin typeface="Tahoma"/>
                <a:cs typeface="Tahoma"/>
              </a:rPr>
              <a:t>a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75">
                <a:solidFill>
                  <a:srgbClr val="04182D"/>
                </a:solidFill>
                <a:latin typeface="Tahoma"/>
                <a:cs typeface="Tahoma"/>
              </a:rPr>
              <a:t>Decade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25">
                <a:solidFill>
                  <a:srgbClr val="04182D"/>
                </a:solidFill>
                <a:latin typeface="Tahoma"/>
                <a:cs typeface="Tahoma"/>
              </a:rPr>
              <a:t>of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65">
                <a:solidFill>
                  <a:srgbClr val="04182D"/>
                </a:solidFill>
                <a:latin typeface="Tahoma"/>
                <a:cs typeface="Tahoma"/>
              </a:rPr>
              <a:t>Data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20">
                <a:solidFill>
                  <a:srgbClr val="04182D"/>
                </a:solidFill>
                <a:latin typeface="Tahoma"/>
                <a:cs typeface="Tahoma"/>
              </a:rPr>
              <a:t>Experience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70">
                <a:solidFill>
                  <a:srgbClr val="04182D"/>
                </a:solidFill>
                <a:latin typeface="Tahoma"/>
                <a:cs typeface="Tahoma"/>
              </a:rPr>
              <a:t>with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30">
                <a:solidFill>
                  <a:srgbClr val="04182D"/>
                </a:solidFill>
                <a:latin typeface="Tahoma"/>
                <a:cs typeface="Tahoma"/>
              </a:rPr>
              <a:t>PySpark</a:t>
            </a:r>
            <a:endParaRPr sz="2550">
              <a:latin typeface="Tahoma"/>
              <a:cs typeface="Tahoma"/>
            </a:endParaRPr>
          </a:p>
          <a:p>
            <a:pPr marL="368300" marR="5080">
              <a:lnSpc>
                <a:spcPts val="5160"/>
              </a:lnSpc>
              <a:spcBef>
                <a:spcPts val="520"/>
              </a:spcBef>
            </a:pPr>
            <a:r>
              <a:rPr dirty="0" sz="2550" spc="105">
                <a:solidFill>
                  <a:srgbClr val="04182D"/>
                </a:solidFill>
                <a:latin typeface="Tahoma"/>
                <a:cs typeface="Tahoma"/>
              </a:rPr>
              <a:t>Used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30">
                <a:solidFill>
                  <a:srgbClr val="04182D"/>
                </a:solidFill>
                <a:latin typeface="Tahoma"/>
                <a:cs typeface="Tahoma"/>
              </a:rPr>
              <a:t>PySpark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60">
                <a:solidFill>
                  <a:srgbClr val="04182D"/>
                </a:solidFill>
                <a:latin typeface="Tahoma"/>
                <a:cs typeface="Tahoma"/>
              </a:rPr>
              <a:t>for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65">
                <a:solidFill>
                  <a:srgbClr val="04182D"/>
                </a:solidFill>
                <a:latin typeface="Tahoma"/>
                <a:cs typeface="Tahoma"/>
              </a:rPr>
              <a:t>Machine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70">
                <a:solidFill>
                  <a:srgbClr val="04182D"/>
                </a:solidFill>
                <a:latin typeface="Tahoma"/>
                <a:cs typeface="Tahoma"/>
              </a:rPr>
              <a:t>Learning,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55">
                <a:solidFill>
                  <a:srgbClr val="04182D"/>
                </a:solidFill>
                <a:latin typeface="Tahoma"/>
                <a:cs typeface="Tahoma"/>
              </a:rPr>
              <a:t>ETL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70">
                <a:solidFill>
                  <a:srgbClr val="04182D"/>
                </a:solidFill>
                <a:latin typeface="Tahoma"/>
                <a:cs typeface="Tahoma"/>
              </a:rPr>
              <a:t>tasks,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60">
                <a:solidFill>
                  <a:srgbClr val="04182D"/>
                </a:solidFill>
                <a:latin typeface="Tahoma"/>
                <a:cs typeface="Tahoma"/>
              </a:rPr>
              <a:t>and</a:t>
            </a:r>
            <a:r>
              <a:rPr dirty="0" sz="2550" spc="-4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35">
                <a:solidFill>
                  <a:srgbClr val="04182D"/>
                </a:solidFill>
                <a:latin typeface="Tahoma"/>
                <a:cs typeface="Tahoma"/>
              </a:rPr>
              <a:t>much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95">
                <a:solidFill>
                  <a:srgbClr val="04182D"/>
                </a:solidFill>
                <a:latin typeface="Tahoma"/>
                <a:cs typeface="Tahoma"/>
              </a:rPr>
              <a:t>more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95">
                <a:solidFill>
                  <a:srgbClr val="04182D"/>
                </a:solidFill>
                <a:latin typeface="Tahoma"/>
                <a:cs typeface="Tahoma"/>
              </a:rPr>
              <a:t>more </a:t>
            </a:r>
            <a:r>
              <a:rPr dirty="0" sz="2550" spc="-78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00">
                <a:solidFill>
                  <a:srgbClr val="04182D"/>
                </a:solidFill>
                <a:latin typeface="Tahoma"/>
                <a:cs typeface="Tahoma"/>
              </a:rPr>
              <a:t>Enthusiastic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25">
                <a:solidFill>
                  <a:srgbClr val="04182D"/>
                </a:solidFill>
                <a:latin typeface="Tahoma"/>
                <a:cs typeface="Tahoma"/>
              </a:rPr>
              <a:t>teacher</a:t>
            </a:r>
            <a:r>
              <a:rPr dirty="0" sz="2550" spc="-5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25">
                <a:solidFill>
                  <a:srgbClr val="04182D"/>
                </a:solidFill>
                <a:latin typeface="Tahoma"/>
                <a:cs typeface="Tahoma"/>
              </a:rPr>
              <a:t>of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10">
                <a:solidFill>
                  <a:srgbClr val="04182D"/>
                </a:solidFill>
                <a:latin typeface="Tahoma"/>
                <a:cs typeface="Tahoma"/>
              </a:rPr>
              <a:t>new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85">
                <a:solidFill>
                  <a:srgbClr val="04182D"/>
                </a:solidFill>
                <a:latin typeface="Tahoma"/>
                <a:cs typeface="Tahoma"/>
              </a:rPr>
              <a:t>tools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60">
                <a:solidFill>
                  <a:srgbClr val="04182D"/>
                </a:solidFill>
                <a:latin typeface="Tahoma"/>
                <a:cs typeface="Tahoma"/>
              </a:rPr>
              <a:t>for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45">
                <a:solidFill>
                  <a:srgbClr val="04182D"/>
                </a:solidFill>
                <a:latin typeface="Tahoma"/>
                <a:cs typeface="Tahoma"/>
              </a:rPr>
              <a:t>all!</a:t>
            </a:r>
            <a:endParaRPr sz="2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1575"/>
              </a:spcBef>
            </a:pPr>
            <a:r>
              <a:rPr dirty="0" sz="2550" spc="-15">
                <a:solidFill>
                  <a:srgbClr val="04182D"/>
                </a:solidFill>
                <a:latin typeface="Tahoma"/>
                <a:cs typeface="Tahoma"/>
              </a:rPr>
              <a:t>-</a:t>
            </a:r>
            <a:endParaRPr sz="255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6325351" y="3623258"/>
            <a:ext cx="2906795" cy="2906795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757913" y="8248712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7497" y="8167745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95"/>
              <a:t>INTRODUCTION</a:t>
            </a:r>
            <a:r>
              <a:rPr dirty="0" spc="-40"/>
              <a:t> </a:t>
            </a:r>
            <a:r>
              <a:rPr dirty="0" spc="-30"/>
              <a:t>TO</a:t>
            </a:r>
            <a:r>
              <a:rPr dirty="0" spc="-40"/>
              <a:t> </a:t>
            </a:r>
            <a:r>
              <a:rPr dirty="0" spc="-100"/>
              <a:t>PYSPARK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89" y="273885"/>
            <a:ext cx="12899390" cy="71374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500" spc="-355"/>
              <a:t>S</a:t>
            </a:r>
            <a:r>
              <a:rPr dirty="0" sz="4500" spc="100"/>
              <a:t>c</a:t>
            </a:r>
            <a:r>
              <a:rPr dirty="0" sz="4500" spc="-310"/>
              <a:t>h</a:t>
            </a:r>
            <a:r>
              <a:rPr dirty="0" sz="4500" spc="-204"/>
              <a:t>e</a:t>
            </a:r>
            <a:r>
              <a:rPr dirty="0" sz="4500" spc="-300"/>
              <a:t>m</a:t>
            </a:r>
            <a:r>
              <a:rPr dirty="0" sz="4500" spc="70"/>
              <a:t>a</a:t>
            </a:r>
            <a:r>
              <a:rPr dirty="0" sz="4500" spc="-165"/>
              <a:t> </a:t>
            </a:r>
            <a:r>
              <a:rPr dirty="0" sz="4500" spc="-260"/>
              <a:t>i</a:t>
            </a:r>
            <a:r>
              <a:rPr dirty="0" sz="4500" spc="-415"/>
              <a:t>n</a:t>
            </a:r>
            <a:r>
              <a:rPr dirty="0" sz="4500" spc="-229"/>
              <a:t>f</a:t>
            </a:r>
            <a:r>
              <a:rPr dirty="0" sz="4500" spc="-204"/>
              <a:t>e</a:t>
            </a:r>
            <a:r>
              <a:rPr dirty="0" sz="4500" spc="-315"/>
              <a:t>r</a:t>
            </a:r>
            <a:r>
              <a:rPr dirty="0" sz="4500" spc="-204"/>
              <a:t>e</a:t>
            </a:r>
            <a:r>
              <a:rPr dirty="0" sz="4500" spc="-325"/>
              <a:t>n</a:t>
            </a:r>
            <a:r>
              <a:rPr dirty="0" sz="4500" spc="100"/>
              <a:t>c</a:t>
            </a:r>
            <a:r>
              <a:rPr dirty="0" sz="4500" spc="-75"/>
              <a:t>e</a:t>
            </a:r>
            <a:r>
              <a:rPr dirty="0" sz="4500" spc="-165"/>
              <a:t> </a:t>
            </a:r>
            <a:r>
              <a:rPr dirty="0" sz="4500" spc="-15"/>
              <a:t>a</a:t>
            </a:r>
            <a:r>
              <a:rPr dirty="0" sz="4500" spc="-325"/>
              <a:t>n</a:t>
            </a:r>
            <a:r>
              <a:rPr dirty="0" sz="4500" spc="-55"/>
              <a:t>d</a:t>
            </a:r>
            <a:r>
              <a:rPr dirty="0" sz="4500" spc="-165"/>
              <a:t> </a:t>
            </a:r>
            <a:r>
              <a:rPr dirty="0" sz="4500" spc="-300"/>
              <a:t>m</a:t>
            </a:r>
            <a:r>
              <a:rPr dirty="0" sz="4500" spc="-15"/>
              <a:t>a</a:t>
            </a:r>
            <a:r>
              <a:rPr dirty="0" sz="4500" spc="-340"/>
              <a:t>n</a:t>
            </a:r>
            <a:r>
              <a:rPr dirty="0" sz="4500" spc="-330"/>
              <a:t>u</a:t>
            </a:r>
            <a:r>
              <a:rPr dirty="0" sz="4500" spc="-15"/>
              <a:t>a</a:t>
            </a:r>
            <a:r>
              <a:rPr dirty="0" sz="4500" spc="-155"/>
              <a:t>l</a:t>
            </a:r>
            <a:r>
              <a:rPr dirty="0" sz="4500" spc="-165"/>
              <a:t> </a:t>
            </a:r>
            <a:r>
              <a:rPr dirty="0" sz="4500" spc="-280"/>
              <a:t>s</a:t>
            </a:r>
            <a:r>
              <a:rPr dirty="0" sz="4500" spc="100"/>
              <a:t>c</a:t>
            </a:r>
            <a:r>
              <a:rPr dirty="0" sz="4500" spc="-310"/>
              <a:t>h</a:t>
            </a:r>
            <a:r>
              <a:rPr dirty="0" sz="4500" spc="-204"/>
              <a:t>e</a:t>
            </a:r>
            <a:r>
              <a:rPr dirty="0" sz="4500" spc="-300"/>
              <a:t>m</a:t>
            </a:r>
            <a:r>
              <a:rPr dirty="0" sz="4500" spc="70"/>
              <a:t>a</a:t>
            </a:r>
            <a:r>
              <a:rPr dirty="0" sz="4500" spc="-165"/>
              <a:t> </a:t>
            </a:r>
            <a:r>
              <a:rPr dirty="0" sz="4500" spc="-185"/>
              <a:t>d</a:t>
            </a:r>
            <a:r>
              <a:rPr dirty="0" sz="4500" spc="-195"/>
              <a:t>e</a:t>
            </a:r>
            <a:r>
              <a:rPr dirty="0" sz="4500" spc="-100"/>
              <a:t>f</a:t>
            </a:r>
            <a:r>
              <a:rPr dirty="0" sz="4500" spc="-260"/>
              <a:t>i</a:t>
            </a:r>
            <a:r>
              <a:rPr dirty="0" sz="4500" spc="-325"/>
              <a:t>n</a:t>
            </a:r>
            <a:r>
              <a:rPr dirty="0" sz="4500" spc="-285"/>
              <a:t>i</a:t>
            </a:r>
            <a:r>
              <a:rPr dirty="0" sz="4500" spc="-225"/>
              <a:t>t</a:t>
            </a:r>
            <a:r>
              <a:rPr dirty="0" sz="4500" spc="-295"/>
              <a:t>i</a:t>
            </a:r>
            <a:r>
              <a:rPr dirty="0" sz="4500" spc="-240"/>
              <a:t>o</a:t>
            </a:r>
            <a:r>
              <a:rPr dirty="0" sz="4500" spc="-240"/>
              <a:t>n</a:t>
            </a:r>
            <a:endParaRPr sz="4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7123696" y="1207753"/>
            <a:ext cx="2845435" cy="429895"/>
          </a:xfrm>
          <a:custGeom>
            <a:avLst/>
            <a:gdLst/>
            <a:ahLst/>
            <a:cxnLst/>
            <a:rect l="l" t="t" r="r" b="b"/>
            <a:pathLst>
              <a:path w="2845434" h="429894">
                <a:moveTo>
                  <a:pt x="2768879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4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5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2768879" y="0"/>
                </a:lnTo>
                <a:lnTo>
                  <a:pt x="2813463" y="16786"/>
                </a:lnTo>
                <a:lnTo>
                  <a:pt x="2841208" y="55513"/>
                </a:lnTo>
                <a:lnTo>
                  <a:pt x="2845384" y="76505"/>
                </a:lnTo>
                <a:lnTo>
                  <a:pt x="2845384" y="353373"/>
                </a:lnTo>
                <a:lnTo>
                  <a:pt x="2828597" y="397957"/>
                </a:lnTo>
                <a:lnTo>
                  <a:pt x="2789869" y="425702"/>
                </a:lnTo>
                <a:lnTo>
                  <a:pt x="2774204" y="429353"/>
                </a:lnTo>
                <a:lnTo>
                  <a:pt x="2768879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847056" y="1174582"/>
            <a:ext cx="11537315" cy="10737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  <a:tabLst>
                <a:tab pos="6322060" algn="l"/>
              </a:tabLst>
            </a:pPr>
            <a:r>
              <a:rPr dirty="0" sz="2550" spc="105">
                <a:solidFill>
                  <a:srgbClr val="04182D"/>
                </a:solidFill>
                <a:latin typeface="Tahoma"/>
                <a:cs typeface="Tahoma"/>
              </a:rPr>
              <a:t>Spark</a:t>
            </a:r>
            <a:r>
              <a:rPr dirty="0" sz="2550" spc="-4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90">
                <a:solidFill>
                  <a:srgbClr val="04182D"/>
                </a:solidFill>
                <a:latin typeface="Tahoma"/>
                <a:cs typeface="Tahoma"/>
              </a:rPr>
              <a:t>can</a:t>
            </a:r>
            <a:r>
              <a:rPr dirty="0" sz="2550" spc="-4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50">
                <a:solidFill>
                  <a:srgbClr val="04182D"/>
                </a:solidFill>
                <a:latin typeface="Tahoma"/>
                <a:cs typeface="Tahoma"/>
              </a:rPr>
              <a:t>infer</a:t>
            </a:r>
            <a:r>
              <a:rPr dirty="0" sz="2550" spc="-4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45">
                <a:solidFill>
                  <a:srgbClr val="04182D"/>
                </a:solidFill>
                <a:latin typeface="Tahoma"/>
                <a:cs typeface="Tahoma"/>
              </a:rPr>
              <a:t>schemas</a:t>
            </a:r>
            <a:r>
              <a:rPr dirty="0" sz="2550" spc="-4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90">
                <a:solidFill>
                  <a:srgbClr val="04182D"/>
                </a:solidFill>
                <a:latin typeface="Tahoma"/>
                <a:cs typeface="Tahoma"/>
              </a:rPr>
              <a:t>from</a:t>
            </a:r>
            <a:r>
              <a:rPr dirty="0" sz="2550" spc="-4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65">
                <a:solidFill>
                  <a:srgbClr val="04182D"/>
                </a:solidFill>
                <a:latin typeface="Tahoma"/>
                <a:cs typeface="Tahoma"/>
              </a:rPr>
              <a:t>data</a:t>
            </a:r>
            <a:r>
              <a:rPr dirty="0" sz="2550" spc="-4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70">
                <a:solidFill>
                  <a:srgbClr val="04182D"/>
                </a:solidFill>
                <a:latin typeface="Tahoma"/>
                <a:cs typeface="Tahoma"/>
              </a:rPr>
              <a:t>with	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inferSchema=True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00"/>
              </a:spcBef>
            </a:pPr>
            <a:r>
              <a:rPr dirty="0" sz="2550" spc="155">
                <a:solidFill>
                  <a:srgbClr val="04182D"/>
                </a:solidFill>
                <a:latin typeface="Tahoma"/>
                <a:cs typeface="Tahoma"/>
              </a:rPr>
              <a:t>Manually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10">
                <a:solidFill>
                  <a:srgbClr val="04182D"/>
                </a:solidFill>
                <a:latin typeface="Tahoma"/>
                <a:cs typeface="Tahoma"/>
              </a:rPr>
              <a:t>define</a:t>
            </a:r>
            <a:r>
              <a:rPr dirty="0" sz="2550" spc="-4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55">
                <a:solidFill>
                  <a:srgbClr val="04182D"/>
                </a:solidFill>
                <a:latin typeface="Tahoma"/>
                <a:cs typeface="Tahoma"/>
              </a:rPr>
              <a:t>schema</a:t>
            </a:r>
            <a:r>
              <a:rPr dirty="0" sz="2550" spc="-4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60">
                <a:solidFill>
                  <a:srgbClr val="04182D"/>
                </a:solidFill>
                <a:latin typeface="Tahoma"/>
                <a:cs typeface="Tahoma"/>
              </a:rPr>
              <a:t>for</a:t>
            </a:r>
            <a:r>
              <a:rPr dirty="0" sz="2550" spc="-4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90">
                <a:solidFill>
                  <a:srgbClr val="04182D"/>
                </a:solidFill>
                <a:latin typeface="Tahoma"/>
                <a:cs typeface="Tahoma"/>
              </a:rPr>
              <a:t>better</a:t>
            </a:r>
            <a:r>
              <a:rPr dirty="0" sz="2550" spc="-4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90">
                <a:solidFill>
                  <a:srgbClr val="04182D"/>
                </a:solidFill>
                <a:latin typeface="Tahoma"/>
                <a:cs typeface="Tahoma"/>
              </a:rPr>
              <a:t>control</a:t>
            </a:r>
            <a:r>
              <a:rPr dirty="0" sz="2550" spc="-4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-15">
                <a:solidFill>
                  <a:srgbClr val="04182D"/>
                </a:solidFill>
                <a:latin typeface="Tahoma"/>
                <a:cs typeface="Tahoma"/>
              </a:rPr>
              <a:t>-</a:t>
            </a:r>
            <a:r>
              <a:rPr dirty="0" sz="2550" spc="-4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90">
                <a:solidFill>
                  <a:srgbClr val="04182D"/>
                </a:solidFill>
                <a:latin typeface="Tahoma"/>
                <a:cs typeface="Tahoma"/>
              </a:rPr>
              <a:t>useful</a:t>
            </a:r>
            <a:r>
              <a:rPr dirty="0" sz="2550" spc="-4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60">
                <a:solidFill>
                  <a:srgbClr val="04182D"/>
                </a:solidFill>
                <a:latin typeface="Tahoma"/>
                <a:cs typeface="Tahoma"/>
              </a:rPr>
              <a:t>for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05">
                <a:solidFill>
                  <a:srgbClr val="04182D"/>
                </a:solidFill>
                <a:latin typeface="Tahoma"/>
                <a:cs typeface="Tahoma"/>
              </a:rPr>
              <a:t>fixed</a:t>
            </a:r>
            <a:r>
              <a:rPr dirty="0" sz="2550" spc="-4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65">
                <a:solidFill>
                  <a:srgbClr val="04182D"/>
                </a:solidFill>
                <a:latin typeface="Tahoma"/>
                <a:cs typeface="Tahoma"/>
              </a:rPr>
              <a:t>data</a:t>
            </a:r>
            <a:r>
              <a:rPr dirty="0" sz="2550" spc="-4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85">
                <a:solidFill>
                  <a:srgbClr val="04182D"/>
                </a:solidFill>
                <a:latin typeface="Tahoma"/>
                <a:cs typeface="Tahoma"/>
              </a:rPr>
              <a:t>structures</a:t>
            </a:r>
            <a:endParaRPr sz="255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2006098"/>
            <a:ext cx="102352" cy="1023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871953" y="2476916"/>
            <a:ext cx="5813591" cy="5219950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757913" y="8248713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/>
          <p:nvPr/>
        </p:nvSpPr>
        <p:spPr>
          <a:xfrm>
            <a:off x="327497" y="8167746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95"/>
              <a:t>INTRODUCTION</a:t>
            </a:r>
            <a:r>
              <a:rPr dirty="0" spc="-40"/>
              <a:t> </a:t>
            </a:r>
            <a:r>
              <a:rPr dirty="0" spc="-30"/>
              <a:t>TO</a:t>
            </a:r>
            <a:r>
              <a:rPr dirty="0" spc="-40"/>
              <a:t> </a:t>
            </a:r>
            <a:r>
              <a:rPr dirty="0" spc="-100"/>
              <a:t>PYSPARK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89" y="273885"/>
            <a:ext cx="9225280" cy="71374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500" spc="-150"/>
              <a:t>D</a:t>
            </a:r>
            <a:r>
              <a:rPr dirty="0" sz="4500" spc="-15"/>
              <a:t>a</a:t>
            </a:r>
            <a:r>
              <a:rPr dirty="0" sz="4500" spc="-290"/>
              <a:t>t</a:t>
            </a:r>
            <a:r>
              <a:rPr dirty="0" sz="4500" spc="-240"/>
              <a:t>a</a:t>
            </a:r>
            <a:r>
              <a:rPr dirty="0" sz="4500" spc="-465"/>
              <a:t>T</a:t>
            </a:r>
            <a:r>
              <a:rPr dirty="0" sz="4500" spc="-5"/>
              <a:t>y</a:t>
            </a:r>
            <a:r>
              <a:rPr dirty="0" sz="4500" spc="-140"/>
              <a:t>p</a:t>
            </a:r>
            <a:r>
              <a:rPr dirty="0" sz="4500" spc="-160"/>
              <a:t>e</a:t>
            </a:r>
            <a:r>
              <a:rPr dirty="0" sz="4500" spc="-195"/>
              <a:t>s</a:t>
            </a:r>
            <a:r>
              <a:rPr dirty="0" sz="4500" spc="-165"/>
              <a:t> </a:t>
            </a:r>
            <a:r>
              <a:rPr dirty="0" sz="4500" spc="-260"/>
              <a:t>i</a:t>
            </a:r>
            <a:r>
              <a:rPr dirty="0" sz="4500" spc="-240"/>
              <a:t>n</a:t>
            </a:r>
            <a:r>
              <a:rPr dirty="0" sz="4500" spc="-165"/>
              <a:t> </a:t>
            </a:r>
            <a:r>
              <a:rPr dirty="0" sz="4500" spc="-265"/>
              <a:t>P</a:t>
            </a:r>
            <a:r>
              <a:rPr dirty="0" sz="4500" spc="-5"/>
              <a:t>y</a:t>
            </a:r>
            <a:r>
              <a:rPr dirty="0" sz="4500" spc="-375"/>
              <a:t>S</a:t>
            </a:r>
            <a:r>
              <a:rPr dirty="0" sz="4500" spc="-140"/>
              <a:t>p</a:t>
            </a:r>
            <a:r>
              <a:rPr dirty="0" sz="4500" spc="-15"/>
              <a:t>a</a:t>
            </a:r>
            <a:r>
              <a:rPr dirty="0" sz="4500" spc="-245"/>
              <a:t>r</a:t>
            </a:r>
            <a:r>
              <a:rPr dirty="0" sz="4500" spc="-185"/>
              <a:t>k</a:t>
            </a:r>
            <a:r>
              <a:rPr dirty="0" sz="4500" spc="-165"/>
              <a:t> </a:t>
            </a:r>
            <a:r>
              <a:rPr dirty="0" sz="4500" spc="-150"/>
              <a:t>D</a:t>
            </a:r>
            <a:r>
              <a:rPr dirty="0" sz="4500" spc="-15"/>
              <a:t>a</a:t>
            </a:r>
            <a:r>
              <a:rPr dirty="0" sz="4500" spc="-290"/>
              <a:t>t</a:t>
            </a:r>
            <a:r>
              <a:rPr dirty="0" sz="4500" spc="-15"/>
              <a:t>a</a:t>
            </a:r>
            <a:r>
              <a:rPr dirty="0" sz="4500" spc="-204"/>
              <a:t>F</a:t>
            </a:r>
            <a:r>
              <a:rPr dirty="0" sz="4500" spc="-315"/>
              <a:t>r</a:t>
            </a:r>
            <a:r>
              <a:rPr dirty="0" sz="4500" spc="-15"/>
              <a:t>a</a:t>
            </a:r>
            <a:r>
              <a:rPr dirty="0" sz="4500" spc="-300"/>
              <a:t>m</a:t>
            </a:r>
            <a:r>
              <a:rPr dirty="0" sz="4500" spc="-160"/>
              <a:t>e</a:t>
            </a:r>
            <a:r>
              <a:rPr dirty="0" sz="4500" spc="-195"/>
              <a:t>s</a:t>
            </a:r>
            <a:endParaRPr sz="4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00697" y="1207753"/>
            <a:ext cx="1965325" cy="429895"/>
          </a:xfrm>
          <a:custGeom>
            <a:avLst/>
            <a:gdLst/>
            <a:ahLst/>
            <a:cxnLst/>
            <a:rect l="l" t="t" r="r" b="b"/>
            <a:pathLst>
              <a:path w="1965325" h="429894">
                <a:moveTo>
                  <a:pt x="1888652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888652" y="0"/>
                </a:lnTo>
                <a:lnTo>
                  <a:pt x="1933237" y="16786"/>
                </a:lnTo>
                <a:lnTo>
                  <a:pt x="1960981" y="55513"/>
                </a:lnTo>
                <a:lnTo>
                  <a:pt x="1965157" y="76505"/>
                </a:lnTo>
                <a:lnTo>
                  <a:pt x="1965157" y="353373"/>
                </a:lnTo>
                <a:lnTo>
                  <a:pt x="1948370" y="397957"/>
                </a:lnTo>
                <a:lnTo>
                  <a:pt x="1909643" y="425702"/>
                </a:lnTo>
                <a:lnTo>
                  <a:pt x="1893977" y="429353"/>
                </a:lnTo>
                <a:lnTo>
                  <a:pt x="1888652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869991" y="1832100"/>
            <a:ext cx="122822" cy="122822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2006098" y="1699042"/>
            <a:ext cx="266700" cy="429895"/>
          </a:xfrm>
          <a:custGeom>
            <a:avLst/>
            <a:gdLst/>
            <a:ahLst/>
            <a:cxnLst/>
            <a:rect l="l" t="t" r="r" b="b"/>
            <a:pathLst>
              <a:path w="266700" h="429894">
                <a:moveTo>
                  <a:pt x="189610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2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89610" y="0"/>
                </a:lnTo>
                <a:lnTo>
                  <a:pt x="234194" y="16786"/>
                </a:lnTo>
                <a:lnTo>
                  <a:pt x="261939" y="55513"/>
                </a:lnTo>
                <a:lnTo>
                  <a:pt x="266115" y="76505"/>
                </a:lnTo>
                <a:lnTo>
                  <a:pt x="266115" y="353372"/>
                </a:lnTo>
                <a:lnTo>
                  <a:pt x="249328" y="397957"/>
                </a:lnTo>
                <a:lnTo>
                  <a:pt x="210601" y="425702"/>
                </a:lnTo>
                <a:lnTo>
                  <a:pt x="194934" y="429353"/>
                </a:lnTo>
                <a:lnTo>
                  <a:pt x="189610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2558798" y="1699042"/>
            <a:ext cx="777875" cy="429895"/>
          </a:xfrm>
          <a:custGeom>
            <a:avLst/>
            <a:gdLst/>
            <a:ahLst/>
            <a:cxnLst/>
            <a:rect l="l" t="t" r="r" b="b"/>
            <a:pathLst>
              <a:path w="777875" h="429894">
                <a:moveTo>
                  <a:pt x="701370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2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701370" y="0"/>
                </a:lnTo>
                <a:lnTo>
                  <a:pt x="745954" y="16786"/>
                </a:lnTo>
                <a:lnTo>
                  <a:pt x="773699" y="55513"/>
                </a:lnTo>
                <a:lnTo>
                  <a:pt x="777874" y="76505"/>
                </a:lnTo>
                <a:lnTo>
                  <a:pt x="777874" y="353372"/>
                </a:lnTo>
                <a:lnTo>
                  <a:pt x="761088" y="397957"/>
                </a:lnTo>
                <a:lnTo>
                  <a:pt x="722360" y="425702"/>
                </a:lnTo>
                <a:lnTo>
                  <a:pt x="706694" y="429353"/>
                </a:lnTo>
                <a:lnTo>
                  <a:pt x="701370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623259" y="1699042"/>
            <a:ext cx="1474470" cy="429895"/>
          </a:xfrm>
          <a:custGeom>
            <a:avLst/>
            <a:gdLst/>
            <a:ahLst/>
            <a:cxnLst/>
            <a:rect l="l" t="t" r="r" b="b"/>
            <a:pathLst>
              <a:path w="1474470" h="429894">
                <a:moveTo>
                  <a:pt x="1397363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19" y="413091"/>
                </a:lnTo>
                <a:lnTo>
                  <a:pt x="4174" y="374363"/>
                </a:lnTo>
                <a:lnTo>
                  <a:pt x="0" y="353372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397363" y="0"/>
                </a:lnTo>
                <a:lnTo>
                  <a:pt x="1441946" y="16786"/>
                </a:lnTo>
                <a:lnTo>
                  <a:pt x="1469692" y="55513"/>
                </a:lnTo>
                <a:lnTo>
                  <a:pt x="1473867" y="76505"/>
                </a:lnTo>
                <a:lnTo>
                  <a:pt x="1473867" y="353372"/>
                </a:lnTo>
                <a:lnTo>
                  <a:pt x="1457081" y="397957"/>
                </a:lnTo>
                <a:lnTo>
                  <a:pt x="1418353" y="425702"/>
                </a:lnTo>
                <a:lnTo>
                  <a:pt x="1402687" y="429353"/>
                </a:lnTo>
                <a:lnTo>
                  <a:pt x="1397363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1759" y="2497387"/>
            <a:ext cx="102352" cy="102351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869991" y="2978442"/>
            <a:ext cx="122822" cy="122822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5731709" y="2845384"/>
            <a:ext cx="2129155" cy="429895"/>
          </a:xfrm>
          <a:custGeom>
            <a:avLst/>
            <a:gdLst/>
            <a:ahLst/>
            <a:cxnLst/>
            <a:rect l="l" t="t" r="r" b="b"/>
            <a:pathLst>
              <a:path w="2129154" h="429895">
                <a:moveTo>
                  <a:pt x="2052415" y="429877"/>
                </a:moveTo>
                <a:lnTo>
                  <a:pt x="76505" y="429877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4" y="374363"/>
                </a:lnTo>
                <a:lnTo>
                  <a:pt x="0" y="353372"/>
                </a:lnTo>
                <a:lnTo>
                  <a:pt x="0" y="347996"/>
                </a:lnTo>
                <a:lnTo>
                  <a:pt x="0" y="76505"/>
                </a:lnTo>
                <a:lnTo>
                  <a:pt x="16785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2052415" y="0"/>
                </a:lnTo>
                <a:lnTo>
                  <a:pt x="2096999" y="16786"/>
                </a:lnTo>
                <a:lnTo>
                  <a:pt x="2124744" y="55513"/>
                </a:lnTo>
                <a:lnTo>
                  <a:pt x="2128920" y="76505"/>
                </a:lnTo>
                <a:lnTo>
                  <a:pt x="2128920" y="353372"/>
                </a:lnTo>
                <a:lnTo>
                  <a:pt x="2112133" y="397957"/>
                </a:lnTo>
                <a:lnTo>
                  <a:pt x="2073406" y="425702"/>
                </a:lnTo>
                <a:lnTo>
                  <a:pt x="2057740" y="429353"/>
                </a:lnTo>
                <a:lnTo>
                  <a:pt x="2052415" y="429877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11759" y="3643729"/>
            <a:ext cx="102352" cy="102351"/>
          </a:xfrm>
          <a:prstGeom prst="rect">
            <a:avLst/>
          </a:prstGeom>
        </p:spPr>
      </p:pic>
      <p:pic>
        <p:nvPicPr>
          <p:cNvPr id="13" name="object 13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869991" y="4124783"/>
            <a:ext cx="122822" cy="122822"/>
          </a:xfrm>
          <a:prstGeom prst="rect">
            <a:avLst/>
          </a:prstGeom>
        </p:spPr>
      </p:pic>
      <p:sp>
        <p:nvSpPr>
          <p:cNvPr id="14" name="object 14"/>
          <p:cNvSpPr/>
          <p:nvPr/>
        </p:nvSpPr>
        <p:spPr>
          <a:xfrm>
            <a:off x="2006098" y="3991726"/>
            <a:ext cx="1289685" cy="429895"/>
          </a:xfrm>
          <a:custGeom>
            <a:avLst/>
            <a:gdLst/>
            <a:ahLst/>
            <a:cxnLst/>
            <a:rect l="l" t="t" r="r" b="b"/>
            <a:pathLst>
              <a:path w="1289685" h="429895">
                <a:moveTo>
                  <a:pt x="1213129" y="429877"/>
                </a:moveTo>
                <a:lnTo>
                  <a:pt x="76505" y="429877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2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19"/>
                </a:lnTo>
                <a:lnTo>
                  <a:pt x="55513" y="4174"/>
                </a:lnTo>
                <a:lnTo>
                  <a:pt x="76505" y="0"/>
                </a:lnTo>
                <a:lnTo>
                  <a:pt x="1213129" y="0"/>
                </a:lnTo>
                <a:lnTo>
                  <a:pt x="1257713" y="16785"/>
                </a:lnTo>
                <a:lnTo>
                  <a:pt x="1285459" y="55513"/>
                </a:lnTo>
                <a:lnTo>
                  <a:pt x="1289634" y="76505"/>
                </a:lnTo>
                <a:lnTo>
                  <a:pt x="1289634" y="353372"/>
                </a:lnTo>
                <a:lnTo>
                  <a:pt x="1272848" y="397956"/>
                </a:lnTo>
                <a:lnTo>
                  <a:pt x="1234120" y="425702"/>
                </a:lnTo>
                <a:lnTo>
                  <a:pt x="1218453" y="429353"/>
                </a:lnTo>
                <a:lnTo>
                  <a:pt x="1213129" y="429877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5" name="object 15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511759" y="4790072"/>
            <a:ext cx="102352" cy="102351"/>
          </a:xfrm>
          <a:prstGeom prst="rect">
            <a:avLst/>
          </a:prstGeom>
        </p:spPr>
      </p:pic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869991" y="5271125"/>
            <a:ext cx="122822" cy="122822"/>
          </a:xfrm>
          <a:prstGeom prst="rect">
            <a:avLst/>
          </a:prstGeom>
        </p:spPr>
      </p:pic>
      <p:sp>
        <p:nvSpPr>
          <p:cNvPr id="17" name="object 17"/>
          <p:cNvSpPr/>
          <p:nvPr/>
        </p:nvSpPr>
        <p:spPr>
          <a:xfrm>
            <a:off x="2006098" y="5138068"/>
            <a:ext cx="5752465" cy="429895"/>
          </a:xfrm>
          <a:custGeom>
            <a:avLst/>
            <a:gdLst/>
            <a:ahLst/>
            <a:cxnLst/>
            <a:rect l="l" t="t" r="r" b="b"/>
            <a:pathLst>
              <a:path w="5752465" h="429895">
                <a:moveTo>
                  <a:pt x="5675674" y="429877"/>
                </a:moveTo>
                <a:lnTo>
                  <a:pt x="76505" y="429877"/>
                </a:lnTo>
                <a:lnTo>
                  <a:pt x="71180" y="429352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2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19"/>
                </a:lnTo>
                <a:lnTo>
                  <a:pt x="55513" y="4174"/>
                </a:lnTo>
                <a:lnTo>
                  <a:pt x="76505" y="0"/>
                </a:lnTo>
                <a:lnTo>
                  <a:pt x="5675674" y="0"/>
                </a:lnTo>
                <a:lnTo>
                  <a:pt x="5720259" y="16786"/>
                </a:lnTo>
                <a:lnTo>
                  <a:pt x="5748004" y="55513"/>
                </a:lnTo>
                <a:lnTo>
                  <a:pt x="5752179" y="76505"/>
                </a:lnTo>
                <a:lnTo>
                  <a:pt x="5752179" y="353372"/>
                </a:lnTo>
                <a:lnTo>
                  <a:pt x="5735393" y="397957"/>
                </a:lnTo>
                <a:lnTo>
                  <a:pt x="5696665" y="425701"/>
                </a:lnTo>
                <a:lnTo>
                  <a:pt x="5680999" y="429352"/>
                </a:lnTo>
                <a:lnTo>
                  <a:pt x="5675674" y="429877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847056" y="1076324"/>
            <a:ext cx="10801350" cy="51022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381000" marR="6139180" indent="-287020">
              <a:lnSpc>
                <a:spcPct val="126400"/>
              </a:lnSpc>
              <a:spcBef>
                <a:spcPts val="95"/>
              </a:spcBef>
              <a:tabLst>
                <a:tab pos="1205230" algn="l"/>
                <a:tab pos="1757680" algn="l"/>
                <a:tab pos="2826385" algn="l"/>
              </a:tabLst>
            </a:pP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IntegerType</a:t>
            </a:r>
            <a:r>
              <a:rPr dirty="0" sz="2250" spc="-385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 sz="2550" spc="-270">
                <a:solidFill>
                  <a:srgbClr val="04182D"/>
                </a:solidFill>
                <a:latin typeface="Tahoma"/>
                <a:cs typeface="Tahoma"/>
              </a:rPr>
              <a:t>: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55">
                <a:solidFill>
                  <a:srgbClr val="04182D"/>
                </a:solidFill>
                <a:latin typeface="Tahoma"/>
                <a:cs typeface="Tahoma"/>
              </a:rPr>
              <a:t>W</a:t>
            </a:r>
            <a:r>
              <a:rPr dirty="0" sz="2550" spc="80">
                <a:solidFill>
                  <a:srgbClr val="04182D"/>
                </a:solidFill>
                <a:latin typeface="Tahoma"/>
                <a:cs typeface="Tahoma"/>
              </a:rPr>
              <a:t>h</a:t>
            </a:r>
            <a:r>
              <a:rPr dirty="0" sz="2550" spc="100">
                <a:solidFill>
                  <a:srgbClr val="04182D"/>
                </a:solidFill>
                <a:latin typeface="Tahoma"/>
                <a:cs typeface="Tahoma"/>
              </a:rPr>
              <a:t>o</a:t>
            </a:r>
            <a:r>
              <a:rPr dirty="0" sz="2550" spc="30">
                <a:solidFill>
                  <a:srgbClr val="04182D"/>
                </a:solidFill>
                <a:latin typeface="Tahoma"/>
                <a:cs typeface="Tahoma"/>
              </a:rPr>
              <a:t>l</a:t>
            </a:r>
            <a:r>
              <a:rPr dirty="0" sz="2550" spc="145">
                <a:solidFill>
                  <a:srgbClr val="04182D"/>
                </a:solidFill>
                <a:latin typeface="Tahoma"/>
                <a:cs typeface="Tahoma"/>
              </a:rPr>
              <a:t>e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50">
                <a:solidFill>
                  <a:srgbClr val="04182D"/>
                </a:solidFill>
                <a:latin typeface="Tahoma"/>
                <a:cs typeface="Tahoma"/>
              </a:rPr>
              <a:t>n</a:t>
            </a:r>
            <a:r>
              <a:rPr dirty="0" sz="2550" spc="70">
                <a:solidFill>
                  <a:srgbClr val="04182D"/>
                </a:solidFill>
                <a:latin typeface="Tahoma"/>
                <a:cs typeface="Tahoma"/>
              </a:rPr>
              <a:t>u</a:t>
            </a:r>
            <a:r>
              <a:rPr dirty="0" sz="2550" spc="145">
                <a:solidFill>
                  <a:srgbClr val="04182D"/>
                </a:solidFill>
                <a:latin typeface="Tahoma"/>
                <a:cs typeface="Tahoma"/>
              </a:rPr>
              <a:t>m</a:t>
            </a:r>
            <a:r>
              <a:rPr dirty="0" sz="2550" spc="175">
                <a:solidFill>
                  <a:srgbClr val="04182D"/>
                </a:solidFill>
                <a:latin typeface="Tahoma"/>
                <a:cs typeface="Tahoma"/>
              </a:rPr>
              <a:t>b</a:t>
            </a:r>
            <a:r>
              <a:rPr dirty="0" sz="2550" spc="120">
                <a:solidFill>
                  <a:srgbClr val="04182D"/>
                </a:solidFill>
                <a:latin typeface="Tahoma"/>
                <a:cs typeface="Tahoma"/>
              </a:rPr>
              <a:t>e</a:t>
            </a:r>
            <a:r>
              <a:rPr dirty="0" sz="2550" spc="-15">
                <a:solidFill>
                  <a:srgbClr val="04182D"/>
                </a:solidFill>
                <a:latin typeface="Tahoma"/>
                <a:cs typeface="Tahoma"/>
              </a:rPr>
              <a:t>r</a:t>
            </a:r>
            <a:r>
              <a:rPr dirty="0" sz="2550" spc="60">
                <a:solidFill>
                  <a:srgbClr val="04182D"/>
                </a:solidFill>
                <a:latin typeface="Tahoma"/>
                <a:cs typeface="Tahoma"/>
              </a:rPr>
              <a:t>s  </a:t>
            </a:r>
            <a:r>
              <a:rPr dirty="0" sz="2550" spc="-15">
                <a:solidFill>
                  <a:srgbClr val="04182D"/>
                </a:solidFill>
                <a:latin typeface="Tahoma"/>
                <a:cs typeface="Tahoma"/>
              </a:rPr>
              <a:t>E.g.,	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1</a:t>
            </a:r>
            <a:r>
              <a:rPr dirty="0" sz="2250" spc="-385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 sz="2550" spc="-135">
                <a:solidFill>
                  <a:srgbClr val="04182D"/>
                </a:solidFill>
                <a:latin typeface="Tahoma"/>
                <a:cs typeface="Tahoma"/>
              </a:rPr>
              <a:t>,	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3478</a:t>
            </a:r>
            <a:r>
              <a:rPr dirty="0" sz="2250" spc="-38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 sz="2550" spc="-135">
                <a:solidFill>
                  <a:srgbClr val="04182D"/>
                </a:solidFill>
                <a:latin typeface="Tahoma"/>
                <a:cs typeface="Tahoma"/>
              </a:rPr>
              <a:t>,	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-1890456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095"/>
              </a:spcBef>
            </a:pPr>
            <a:r>
              <a:rPr dirty="0" sz="2550" spc="45">
                <a:solidFill>
                  <a:srgbClr val="04182D"/>
                </a:solidFill>
                <a:latin typeface="Tahoma"/>
                <a:cs typeface="Tahoma"/>
              </a:rPr>
              <a:t>LongType:</a:t>
            </a:r>
            <a:r>
              <a:rPr dirty="0" sz="2550" spc="-6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85">
                <a:solidFill>
                  <a:srgbClr val="04182D"/>
                </a:solidFill>
                <a:latin typeface="Tahoma"/>
                <a:cs typeface="Tahoma"/>
              </a:rPr>
              <a:t>Larger</a:t>
            </a:r>
            <a:r>
              <a:rPr dirty="0" sz="2550" spc="-6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85">
                <a:solidFill>
                  <a:srgbClr val="04182D"/>
                </a:solidFill>
                <a:latin typeface="Tahoma"/>
                <a:cs typeface="Tahoma"/>
              </a:rPr>
              <a:t>whole</a:t>
            </a:r>
            <a:r>
              <a:rPr dirty="0" sz="2550" spc="-6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90">
                <a:solidFill>
                  <a:srgbClr val="04182D"/>
                </a:solidFill>
                <a:latin typeface="Tahoma"/>
                <a:cs typeface="Tahoma"/>
              </a:rPr>
              <a:t>numbers</a:t>
            </a:r>
            <a:endParaRPr sz="2550">
              <a:latin typeface="Tahoma"/>
              <a:cs typeface="Tahoma"/>
            </a:endParaRPr>
          </a:p>
          <a:p>
            <a:pPr marL="381000">
              <a:lnSpc>
                <a:spcPct val="100000"/>
              </a:lnSpc>
              <a:spcBef>
                <a:spcPts val="810"/>
              </a:spcBef>
              <a:tabLst>
                <a:tab pos="4914900" algn="l"/>
              </a:tabLst>
            </a:pPr>
            <a:r>
              <a:rPr dirty="0" sz="2550" spc="-15">
                <a:solidFill>
                  <a:srgbClr val="04182D"/>
                </a:solidFill>
                <a:latin typeface="Tahoma"/>
                <a:cs typeface="Tahoma"/>
              </a:rPr>
              <a:t>E.g.,</a:t>
            </a:r>
            <a:r>
              <a:rPr dirty="0" sz="2550" spc="-4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10">
                <a:solidFill>
                  <a:srgbClr val="04182D"/>
                </a:solidFill>
                <a:latin typeface="Tahoma"/>
                <a:cs typeface="Tahoma"/>
              </a:rPr>
              <a:t>8-byte</a:t>
            </a:r>
            <a:r>
              <a:rPr dirty="0" sz="2550" spc="-3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14">
                <a:solidFill>
                  <a:srgbClr val="04182D"/>
                </a:solidFill>
                <a:latin typeface="Tahoma"/>
                <a:cs typeface="Tahoma"/>
              </a:rPr>
              <a:t>signed</a:t>
            </a:r>
            <a:r>
              <a:rPr dirty="0" sz="2550" spc="-3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60">
                <a:solidFill>
                  <a:srgbClr val="04182D"/>
                </a:solidFill>
                <a:latin typeface="Tahoma"/>
                <a:cs typeface="Tahoma"/>
              </a:rPr>
              <a:t>numbers,	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922334775806</a:t>
            </a:r>
            <a:endParaRPr sz="2250">
              <a:latin typeface="Courier New"/>
              <a:cs typeface="Courier New"/>
            </a:endParaRPr>
          </a:p>
          <a:p>
            <a:pPr marL="381000" marR="5080" indent="-368935">
              <a:lnSpc>
                <a:spcPct val="126400"/>
              </a:lnSpc>
              <a:spcBef>
                <a:spcPts val="1290"/>
              </a:spcBef>
              <a:tabLst>
                <a:tab pos="1205230" algn="l"/>
              </a:tabLst>
            </a:pPr>
            <a:r>
              <a:rPr dirty="0" sz="2550" spc="110">
                <a:solidFill>
                  <a:srgbClr val="04182D"/>
                </a:solidFill>
                <a:latin typeface="Tahoma"/>
                <a:cs typeface="Tahoma"/>
              </a:rPr>
              <a:t>FloatType</a:t>
            </a:r>
            <a:r>
              <a:rPr dirty="0" sz="2550" spc="-4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60">
                <a:solidFill>
                  <a:srgbClr val="04182D"/>
                </a:solidFill>
                <a:latin typeface="Tahoma"/>
                <a:cs typeface="Tahoma"/>
              </a:rPr>
              <a:t>and</a:t>
            </a:r>
            <a:r>
              <a:rPr dirty="0" sz="2550" spc="-4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50">
                <a:solidFill>
                  <a:srgbClr val="04182D"/>
                </a:solidFill>
                <a:latin typeface="Tahoma"/>
                <a:cs typeface="Tahoma"/>
              </a:rPr>
              <a:t>DoubleType:</a:t>
            </a:r>
            <a:r>
              <a:rPr dirty="0" sz="2550" spc="-4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00">
                <a:solidFill>
                  <a:srgbClr val="04182D"/>
                </a:solidFill>
                <a:latin typeface="Tahoma"/>
                <a:cs typeface="Tahoma"/>
              </a:rPr>
              <a:t>Floating-point</a:t>
            </a:r>
            <a:r>
              <a:rPr dirty="0" sz="2550" spc="-4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90">
                <a:solidFill>
                  <a:srgbClr val="04182D"/>
                </a:solidFill>
                <a:latin typeface="Tahoma"/>
                <a:cs typeface="Tahoma"/>
              </a:rPr>
              <a:t>numbers</a:t>
            </a:r>
            <a:r>
              <a:rPr dirty="0" sz="2550" spc="-4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60">
                <a:solidFill>
                  <a:srgbClr val="04182D"/>
                </a:solidFill>
                <a:latin typeface="Tahoma"/>
                <a:cs typeface="Tahoma"/>
              </a:rPr>
              <a:t>for</a:t>
            </a:r>
            <a:r>
              <a:rPr dirty="0" sz="2550" spc="-4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50">
                <a:solidFill>
                  <a:srgbClr val="04182D"/>
                </a:solidFill>
                <a:latin typeface="Tahoma"/>
                <a:cs typeface="Tahoma"/>
              </a:rPr>
              <a:t>decimal</a:t>
            </a:r>
            <a:r>
              <a:rPr dirty="0" sz="2550" spc="-4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00">
                <a:solidFill>
                  <a:srgbClr val="04182D"/>
                </a:solidFill>
                <a:latin typeface="Tahoma"/>
                <a:cs typeface="Tahoma"/>
              </a:rPr>
              <a:t>values </a:t>
            </a:r>
            <a:r>
              <a:rPr dirty="0" sz="2550" spc="-78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-15">
                <a:solidFill>
                  <a:srgbClr val="04182D"/>
                </a:solidFill>
                <a:latin typeface="Tahoma"/>
                <a:cs typeface="Tahoma"/>
              </a:rPr>
              <a:t>E.g.,	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3.14159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00"/>
              </a:spcBef>
            </a:pPr>
            <a:r>
              <a:rPr dirty="0" sz="2550" spc="45">
                <a:solidFill>
                  <a:srgbClr val="04182D"/>
                </a:solidFill>
                <a:latin typeface="Tahoma"/>
                <a:cs typeface="Tahoma"/>
              </a:rPr>
              <a:t>StringType:</a:t>
            </a:r>
            <a:r>
              <a:rPr dirty="0" sz="2550" spc="-5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05">
                <a:solidFill>
                  <a:srgbClr val="04182D"/>
                </a:solidFill>
                <a:latin typeface="Tahoma"/>
                <a:cs typeface="Tahoma"/>
              </a:rPr>
              <a:t>Used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60">
                <a:solidFill>
                  <a:srgbClr val="04182D"/>
                </a:solidFill>
                <a:latin typeface="Tahoma"/>
                <a:cs typeface="Tahoma"/>
              </a:rPr>
              <a:t>for</a:t>
            </a:r>
            <a:r>
              <a:rPr dirty="0" sz="2550" spc="-5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70">
                <a:solidFill>
                  <a:srgbClr val="04182D"/>
                </a:solidFill>
                <a:latin typeface="Tahoma"/>
                <a:cs typeface="Tahoma"/>
              </a:rPr>
              <a:t>text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65">
                <a:solidFill>
                  <a:srgbClr val="04182D"/>
                </a:solidFill>
                <a:latin typeface="Tahoma"/>
                <a:cs typeface="Tahoma"/>
              </a:rPr>
              <a:t>or</a:t>
            </a:r>
            <a:r>
              <a:rPr dirty="0" sz="2550" spc="-5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75">
                <a:solidFill>
                  <a:srgbClr val="04182D"/>
                </a:solidFill>
                <a:latin typeface="Tahoma"/>
                <a:cs typeface="Tahoma"/>
              </a:rPr>
              <a:t>string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65">
                <a:solidFill>
                  <a:srgbClr val="04182D"/>
                </a:solidFill>
                <a:latin typeface="Tahoma"/>
                <a:cs typeface="Tahoma"/>
              </a:rPr>
              <a:t>data</a:t>
            </a:r>
            <a:endParaRPr sz="2550">
              <a:latin typeface="Tahoma"/>
              <a:cs typeface="Tahoma"/>
            </a:endParaRPr>
          </a:p>
          <a:p>
            <a:pPr marL="381000">
              <a:lnSpc>
                <a:spcPct val="100000"/>
              </a:lnSpc>
              <a:spcBef>
                <a:spcPts val="805"/>
              </a:spcBef>
              <a:tabLst>
                <a:tab pos="1205230" algn="l"/>
              </a:tabLst>
            </a:pPr>
            <a:r>
              <a:rPr dirty="0" sz="2550" spc="-15">
                <a:solidFill>
                  <a:srgbClr val="04182D"/>
                </a:solidFill>
                <a:latin typeface="Tahoma"/>
                <a:cs typeface="Tahoma"/>
              </a:rPr>
              <a:t>E.g.,	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"This is an example of a string."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2100"/>
              </a:spcBef>
            </a:pPr>
            <a:r>
              <a:rPr dirty="0" sz="2550" spc="-140">
                <a:solidFill>
                  <a:srgbClr val="04182D"/>
                </a:solidFill>
                <a:latin typeface="Tahoma"/>
                <a:cs typeface="Tahoma"/>
              </a:rPr>
              <a:t>...</a:t>
            </a:r>
            <a:endParaRPr sz="2550">
              <a:latin typeface="Tahoma"/>
              <a:cs typeface="Tahoma"/>
            </a:endParaRPr>
          </a:p>
        </p:txBody>
      </p:sp>
      <p:pic>
        <p:nvPicPr>
          <p:cNvPr id="19" name="object 19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511759" y="5936413"/>
            <a:ext cx="102352" cy="102351"/>
          </a:xfrm>
          <a:prstGeom prst="rect">
            <a:avLst/>
          </a:prstGeom>
        </p:spPr>
      </p:pic>
      <p:sp>
        <p:nvSpPr>
          <p:cNvPr id="20" name="object 20"/>
          <p:cNvSpPr/>
          <p:nvPr/>
        </p:nvSpPr>
        <p:spPr>
          <a:xfrm>
            <a:off x="757913" y="8248713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1" name="object 21"/>
          <p:cNvSpPr/>
          <p:nvPr/>
        </p:nvSpPr>
        <p:spPr>
          <a:xfrm>
            <a:off x="327497" y="8167746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22" name="object 2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95"/>
              <a:t>INTRODUCTION</a:t>
            </a:r>
            <a:r>
              <a:rPr dirty="0" spc="-40"/>
              <a:t> </a:t>
            </a:r>
            <a:r>
              <a:rPr dirty="0" spc="-30"/>
              <a:t>TO</a:t>
            </a:r>
            <a:r>
              <a:rPr dirty="0" spc="-40"/>
              <a:t> </a:t>
            </a:r>
            <a:r>
              <a:rPr dirty="0" spc="-100"/>
              <a:t>PYSPARK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89" y="273885"/>
            <a:ext cx="11451590" cy="71374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500" spc="-150"/>
              <a:t>D</a:t>
            </a:r>
            <a:r>
              <a:rPr dirty="0" sz="4500" spc="-15"/>
              <a:t>a</a:t>
            </a:r>
            <a:r>
              <a:rPr dirty="0" sz="4500" spc="-290"/>
              <a:t>t</a:t>
            </a:r>
            <a:r>
              <a:rPr dirty="0" sz="4500" spc="-240"/>
              <a:t>a</a:t>
            </a:r>
            <a:r>
              <a:rPr dirty="0" sz="4500" spc="-465"/>
              <a:t>T</a:t>
            </a:r>
            <a:r>
              <a:rPr dirty="0" sz="4500" spc="-5"/>
              <a:t>y</a:t>
            </a:r>
            <a:r>
              <a:rPr dirty="0" sz="4500" spc="-140"/>
              <a:t>p</a:t>
            </a:r>
            <a:r>
              <a:rPr dirty="0" sz="4500" spc="-160"/>
              <a:t>e</a:t>
            </a:r>
            <a:r>
              <a:rPr dirty="0" sz="4500" spc="-195"/>
              <a:t>s</a:t>
            </a:r>
            <a:r>
              <a:rPr dirty="0" sz="4500" spc="-165"/>
              <a:t> </a:t>
            </a:r>
            <a:r>
              <a:rPr dirty="0" sz="4500" spc="-360"/>
              <a:t>S</a:t>
            </a:r>
            <a:r>
              <a:rPr dirty="0" sz="4500" spc="-5"/>
              <a:t>y</a:t>
            </a:r>
            <a:r>
              <a:rPr dirty="0" sz="4500" spc="-400"/>
              <a:t>n</a:t>
            </a:r>
            <a:r>
              <a:rPr dirty="0" sz="4500" spc="-290"/>
              <a:t>t</a:t>
            </a:r>
            <a:r>
              <a:rPr dirty="0" sz="4500" spc="-15"/>
              <a:t>a</a:t>
            </a:r>
            <a:r>
              <a:rPr dirty="0" sz="4500" spc="-285"/>
              <a:t>x</a:t>
            </a:r>
            <a:r>
              <a:rPr dirty="0" sz="4500" spc="-165"/>
              <a:t> </a:t>
            </a:r>
            <a:r>
              <a:rPr dirty="0" sz="4500" spc="-229"/>
              <a:t>f</a:t>
            </a:r>
            <a:r>
              <a:rPr dirty="0" sz="4500" spc="-240"/>
              <a:t>o</a:t>
            </a:r>
            <a:r>
              <a:rPr dirty="0" sz="4500" spc="-155"/>
              <a:t>r</a:t>
            </a:r>
            <a:r>
              <a:rPr dirty="0" sz="4500" spc="-165"/>
              <a:t> </a:t>
            </a:r>
            <a:r>
              <a:rPr dirty="0" sz="4500" spc="-265"/>
              <a:t>P</a:t>
            </a:r>
            <a:r>
              <a:rPr dirty="0" sz="4500" spc="-5"/>
              <a:t>y</a:t>
            </a:r>
            <a:r>
              <a:rPr dirty="0" sz="4500" spc="-375"/>
              <a:t>S</a:t>
            </a:r>
            <a:r>
              <a:rPr dirty="0" sz="4500" spc="-140"/>
              <a:t>p</a:t>
            </a:r>
            <a:r>
              <a:rPr dirty="0" sz="4500" spc="-15"/>
              <a:t>a</a:t>
            </a:r>
            <a:r>
              <a:rPr dirty="0" sz="4500" spc="-245"/>
              <a:t>r</a:t>
            </a:r>
            <a:r>
              <a:rPr dirty="0" sz="4500" spc="-185"/>
              <a:t>k</a:t>
            </a:r>
            <a:r>
              <a:rPr dirty="0" sz="4500" spc="-165"/>
              <a:t> </a:t>
            </a:r>
            <a:r>
              <a:rPr dirty="0" sz="4500" spc="-150"/>
              <a:t>D</a:t>
            </a:r>
            <a:r>
              <a:rPr dirty="0" sz="4500" spc="-15"/>
              <a:t>a</a:t>
            </a:r>
            <a:r>
              <a:rPr dirty="0" sz="4500" spc="-290"/>
              <a:t>t</a:t>
            </a:r>
            <a:r>
              <a:rPr dirty="0" sz="4500" spc="-15"/>
              <a:t>a</a:t>
            </a:r>
            <a:r>
              <a:rPr dirty="0" sz="4500" spc="-204"/>
              <a:t>F</a:t>
            </a:r>
            <a:r>
              <a:rPr dirty="0" sz="4500" spc="-315"/>
              <a:t>r</a:t>
            </a:r>
            <a:r>
              <a:rPr dirty="0" sz="4500" spc="-15"/>
              <a:t>a</a:t>
            </a:r>
            <a:r>
              <a:rPr dirty="0" sz="4500" spc="-300"/>
              <a:t>m</a:t>
            </a:r>
            <a:r>
              <a:rPr dirty="0" sz="4500" spc="-160"/>
              <a:t>e</a:t>
            </a:r>
            <a:r>
              <a:rPr dirty="0" sz="4500" spc="-195"/>
              <a:t>s</a:t>
            </a:r>
            <a:endParaRPr sz="4500"/>
          </a:p>
        </p:txBody>
      </p:sp>
      <p:grpSp>
        <p:nvGrpSpPr>
          <p:cNvPr id="3" name="object 3"/>
          <p:cNvGrpSpPr/>
          <p:nvPr/>
        </p:nvGrpSpPr>
        <p:grpSpPr>
          <a:xfrm>
            <a:off x="491289" y="1166812"/>
            <a:ext cx="14575155" cy="5711825"/>
            <a:chOff x="491289" y="1166812"/>
            <a:chExt cx="14575155" cy="5711825"/>
          </a:xfrm>
        </p:grpSpPr>
        <p:sp>
          <p:nvSpPr>
            <p:cNvPr id="4" name="object 4"/>
            <p:cNvSpPr/>
            <p:nvPr/>
          </p:nvSpPr>
          <p:spPr>
            <a:xfrm>
              <a:off x="491289" y="1166812"/>
              <a:ext cx="14575155" cy="5711825"/>
            </a:xfrm>
            <a:custGeom>
              <a:avLst/>
              <a:gdLst/>
              <a:ahLst/>
              <a:cxnLst/>
              <a:rect l="l" t="t" r="r" b="b"/>
              <a:pathLst>
                <a:path w="14575155" h="5711825">
                  <a:moveTo>
                    <a:pt x="14498413" y="5711238"/>
                  </a:moveTo>
                  <a:lnTo>
                    <a:pt x="76505" y="5711238"/>
                  </a:lnTo>
                  <a:lnTo>
                    <a:pt x="71180" y="5710713"/>
                  </a:lnTo>
                  <a:lnTo>
                    <a:pt x="31920" y="5694452"/>
                  </a:lnTo>
                  <a:lnTo>
                    <a:pt x="4175" y="5655724"/>
                  </a:lnTo>
                  <a:lnTo>
                    <a:pt x="0" y="5634734"/>
                  </a:lnTo>
                  <a:lnTo>
                    <a:pt x="0" y="5629357"/>
                  </a:lnTo>
                  <a:lnTo>
                    <a:pt x="0" y="76505"/>
                  </a:lnTo>
                  <a:lnTo>
                    <a:pt x="16786" y="31920"/>
                  </a:lnTo>
                  <a:lnTo>
                    <a:pt x="55513" y="4175"/>
                  </a:lnTo>
                  <a:lnTo>
                    <a:pt x="76505" y="0"/>
                  </a:lnTo>
                  <a:lnTo>
                    <a:pt x="14498413" y="0"/>
                  </a:lnTo>
                  <a:lnTo>
                    <a:pt x="14542998" y="16786"/>
                  </a:lnTo>
                  <a:lnTo>
                    <a:pt x="14570742" y="55513"/>
                  </a:lnTo>
                  <a:lnTo>
                    <a:pt x="14574918" y="76505"/>
                  </a:lnTo>
                  <a:lnTo>
                    <a:pt x="14574918" y="5634734"/>
                  </a:lnTo>
                  <a:lnTo>
                    <a:pt x="14558132" y="5679318"/>
                  </a:lnTo>
                  <a:lnTo>
                    <a:pt x="14519404" y="5707062"/>
                  </a:lnTo>
                  <a:lnTo>
                    <a:pt x="14503737" y="5710713"/>
                  </a:lnTo>
                  <a:lnTo>
                    <a:pt x="14498413" y="5711238"/>
                  </a:lnTo>
                  <a:close/>
                </a:path>
              </a:pathLst>
            </a:custGeom>
            <a:solidFill>
              <a:srgbClr val="F6F2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35876" y="1759813"/>
              <a:ext cx="3962400" cy="226695"/>
            </a:xfrm>
            <a:custGeom>
              <a:avLst/>
              <a:gdLst/>
              <a:ahLst/>
              <a:cxnLst/>
              <a:rect l="l" t="t" r="r" b="b"/>
              <a:pathLst>
                <a:path w="3962400" h="226694">
                  <a:moveTo>
                    <a:pt x="118376" y="8001"/>
                  </a:moveTo>
                  <a:lnTo>
                    <a:pt x="74663" y="8001"/>
                  </a:lnTo>
                  <a:lnTo>
                    <a:pt x="66471" y="8623"/>
                  </a:lnTo>
                  <a:lnTo>
                    <a:pt x="37338" y="36322"/>
                  </a:lnTo>
                  <a:lnTo>
                    <a:pt x="36652" y="44386"/>
                  </a:lnTo>
                  <a:lnTo>
                    <a:pt x="36652" y="51777"/>
                  </a:lnTo>
                  <a:lnTo>
                    <a:pt x="0" y="51777"/>
                  </a:lnTo>
                  <a:lnTo>
                    <a:pt x="0" y="80098"/>
                  </a:lnTo>
                  <a:lnTo>
                    <a:pt x="36652" y="80098"/>
                  </a:lnTo>
                  <a:lnTo>
                    <a:pt x="36652" y="184873"/>
                  </a:lnTo>
                  <a:lnTo>
                    <a:pt x="66827" y="184873"/>
                  </a:lnTo>
                  <a:lnTo>
                    <a:pt x="66827" y="80098"/>
                  </a:lnTo>
                  <a:lnTo>
                    <a:pt x="118376" y="80098"/>
                  </a:lnTo>
                  <a:lnTo>
                    <a:pt x="118376" y="51777"/>
                  </a:lnTo>
                  <a:lnTo>
                    <a:pt x="66827" y="51777"/>
                  </a:lnTo>
                  <a:lnTo>
                    <a:pt x="66827" y="41516"/>
                  </a:lnTo>
                  <a:lnTo>
                    <a:pt x="67462" y="39547"/>
                  </a:lnTo>
                  <a:lnTo>
                    <a:pt x="70040" y="36982"/>
                  </a:lnTo>
                  <a:lnTo>
                    <a:pt x="72009" y="36322"/>
                  </a:lnTo>
                  <a:lnTo>
                    <a:pt x="118376" y="36322"/>
                  </a:lnTo>
                  <a:lnTo>
                    <a:pt x="118376" y="8001"/>
                  </a:lnTo>
                  <a:close/>
                </a:path>
                <a:path w="3962400" h="226694">
                  <a:moveTo>
                    <a:pt x="255562" y="98069"/>
                  </a:moveTo>
                  <a:lnTo>
                    <a:pt x="242404" y="60896"/>
                  </a:lnTo>
                  <a:lnTo>
                    <a:pt x="207264" y="46964"/>
                  </a:lnTo>
                  <a:lnTo>
                    <a:pt x="193662" y="48806"/>
                  </a:lnTo>
                  <a:lnTo>
                    <a:pt x="183578" y="54343"/>
                  </a:lnTo>
                  <a:lnTo>
                    <a:pt x="177038" y="63588"/>
                  </a:lnTo>
                  <a:lnTo>
                    <a:pt x="174015" y="76517"/>
                  </a:lnTo>
                  <a:lnTo>
                    <a:pt x="178765" y="49250"/>
                  </a:lnTo>
                  <a:lnTo>
                    <a:pt x="149098" y="49250"/>
                  </a:lnTo>
                  <a:lnTo>
                    <a:pt x="149098" y="184873"/>
                  </a:lnTo>
                  <a:lnTo>
                    <a:pt x="179209" y="184873"/>
                  </a:lnTo>
                  <a:lnTo>
                    <a:pt x="179260" y="91313"/>
                  </a:lnTo>
                  <a:lnTo>
                    <a:pt x="181254" y="85039"/>
                  </a:lnTo>
                  <a:lnTo>
                    <a:pt x="185318" y="80606"/>
                  </a:lnTo>
                  <a:lnTo>
                    <a:pt x="189090" y="76517"/>
                  </a:lnTo>
                  <a:lnTo>
                    <a:pt x="189420" y="76161"/>
                  </a:lnTo>
                  <a:lnTo>
                    <a:pt x="195135" y="73939"/>
                  </a:lnTo>
                  <a:lnTo>
                    <a:pt x="209905" y="73939"/>
                  </a:lnTo>
                  <a:lnTo>
                    <a:pt x="215595" y="76123"/>
                  </a:lnTo>
                  <a:lnTo>
                    <a:pt x="219519" y="80492"/>
                  </a:lnTo>
                  <a:lnTo>
                    <a:pt x="223469" y="84848"/>
                  </a:lnTo>
                  <a:lnTo>
                    <a:pt x="225450" y="91313"/>
                  </a:lnTo>
                  <a:lnTo>
                    <a:pt x="225450" y="110375"/>
                  </a:lnTo>
                  <a:lnTo>
                    <a:pt x="255562" y="110375"/>
                  </a:lnTo>
                  <a:lnTo>
                    <a:pt x="255562" y="98069"/>
                  </a:lnTo>
                  <a:close/>
                </a:path>
                <a:path w="3962400" h="226694">
                  <a:moveTo>
                    <a:pt x="387934" y="99631"/>
                  </a:moveTo>
                  <a:lnTo>
                    <a:pt x="373443" y="61175"/>
                  </a:lnTo>
                  <a:lnTo>
                    <a:pt x="357822" y="51168"/>
                  </a:lnTo>
                  <a:lnTo>
                    <a:pt x="357822" y="91490"/>
                  </a:lnTo>
                  <a:lnTo>
                    <a:pt x="357822" y="142633"/>
                  </a:lnTo>
                  <a:lnTo>
                    <a:pt x="355841" y="148907"/>
                  </a:lnTo>
                  <a:lnTo>
                    <a:pt x="347967" y="157226"/>
                  </a:lnTo>
                  <a:lnTo>
                    <a:pt x="342201" y="159296"/>
                  </a:lnTo>
                  <a:lnTo>
                    <a:pt x="326936" y="159296"/>
                  </a:lnTo>
                  <a:lnTo>
                    <a:pt x="321157" y="157226"/>
                  </a:lnTo>
                  <a:lnTo>
                    <a:pt x="313321" y="148907"/>
                  </a:lnTo>
                  <a:lnTo>
                    <a:pt x="311365" y="142633"/>
                  </a:lnTo>
                  <a:lnTo>
                    <a:pt x="311365" y="91490"/>
                  </a:lnTo>
                  <a:lnTo>
                    <a:pt x="313321" y="85242"/>
                  </a:lnTo>
                  <a:lnTo>
                    <a:pt x="321157" y="76923"/>
                  </a:lnTo>
                  <a:lnTo>
                    <a:pt x="326936" y="74841"/>
                  </a:lnTo>
                  <a:lnTo>
                    <a:pt x="342201" y="74841"/>
                  </a:lnTo>
                  <a:lnTo>
                    <a:pt x="347967" y="76923"/>
                  </a:lnTo>
                  <a:lnTo>
                    <a:pt x="351891" y="81102"/>
                  </a:lnTo>
                  <a:lnTo>
                    <a:pt x="355841" y="85242"/>
                  </a:lnTo>
                  <a:lnTo>
                    <a:pt x="346176" y="47853"/>
                  </a:lnTo>
                  <a:lnTo>
                    <a:pt x="334594" y="46964"/>
                  </a:lnTo>
                  <a:lnTo>
                    <a:pt x="322986" y="47853"/>
                  </a:lnTo>
                  <a:lnTo>
                    <a:pt x="289331" y="68910"/>
                  </a:lnTo>
                  <a:lnTo>
                    <a:pt x="281190" y="134277"/>
                  </a:lnTo>
                  <a:lnTo>
                    <a:pt x="282092" y="145872"/>
                  </a:lnTo>
                  <a:lnTo>
                    <a:pt x="303504" y="179171"/>
                  </a:lnTo>
                  <a:lnTo>
                    <a:pt x="334594" y="187172"/>
                  </a:lnTo>
                  <a:lnTo>
                    <a:pt x="346176" y="186283"/>
                  </a:lnTo>
                  <a:lnTo>
                    <a:pt x="379780" y="165214"/>
                  </a:lnTo>
                  <a:lnTo>
                    <a:pt x="382739" y="159296"/>
                  </a:lnTo>
                  <a:lnTo>
                    <a:pt x="384314" y="156184"/>
                  </a:lnTo>
                  <a:lnTo>
                    <a:pt x="387032" y="145872"/>
                  </a:lnTo>
                  <a:lnTo>
                    <a:pt x="387934" y="134277"/>
                  </a:lnTo>
                  <a:lnTo>
                    <a:pt x="387934" y="99631"/>
                  </a:lnTo>
                  <a:close/>
                </a:path>
                <a:path w="3962400" h="226694">
                  <a:moveTo>
                    <a:pt x="530377" y="84289"/>
                  </a:moveTo>
                  <a:lnTo>
                    <a:pt x="529894" y="76441"/>
                  </a:lnTo>
                  <a:lnTo>
                    <a:pt x="529031" y="72313"/>
                  </a:lnTo>
                  <a:lnTo>
                    <a:pt x="528421" y="69354"/>
                  </a:lnTo>
                  <a:lnTo>
                    <a:pt x="510057" y="46964"/>
                  </a:lnTo>
                  <a:lnTo>
                    <a:pt x="493979" y="46964"/>
                  </a:lnTo>
                  <a:lnTo>
                    <a:pt x="488365" y="48895"/>
                  </a:lnTo>
                  <a:lnTo>
                    <a:pt x="479298" y="56667"/>
                  </a:lnTo>
                  <a:lnTo>
                    <a:pt x="479056" y="57416"/>
                  </a:lnTo>
                  <a:lnTo>
                    <a:pt x="478599" y="56159"/>
                  </a:lnTo>
                  <a:lnTo>
                    <a:pt x="474243" y="52501"/>
                  </a:lnTo>
                  <a:lnTo>
                    <a:pt x="469912" y="48806"/>
                  </a:lnTo>
                  <a:lnTo>
                    <a:pt x="464578" y="46964"/>
                  </a:lnTo>
                  <a:lnTo>
                    <a:pt x="451548" y="46964"/>
                  </a:lnTo>
                  <a:lnTo>
                    <a:pt x="445973" y="48920"/>
                  </a:lnTo>
                  <a:lnTo>
                    <a:pt x="440372" y="53809"/>
                  </a:lnTo>
                  <a:lnTo>
                    <a:pt x="441210" y="49250"/>
                  </a:lnTo>
                  <a:lnTo>
                    <a:pt x="413562" y="49250"/>
                  </a:lnTo>
                  <a:lnTo>
                    <a:pt x="413562" y="184873"/>
                  </a:lnTo>
                  <a:lnTo>
                    <a:pt x="442112" y="184873"/>
                  </a:lnTo>
                  <a:lnTo>
                    <a:pt x="442112" y="79705"/>
                  </a:lnTo>
                  <a:lnTo>
                    <a:pt x="442798" y="76758"/>
                  </a:lnTo>
                  <a:lnTo>
                    <a:pt x="445604" y="73215"/>
                  </a:lnTo>
                  <a:lnTo>
                    <a:pt x="447611" y="72313"/>
                  </a:lnTo>
                  <a:lnTo>
                    <a:pt x="452983" y="72313"/>
                  </a:lnTo>
                  <a:lnTo>
                    <a:pt x="455129" y="73266"/>
                  </a:lnTo>
                  <a:lnTo>
                    <a:pt x="458190" y="77038"/>
                  </a:lnTo>
                  <a:lnTo>
                    <a:pt x="458876" y="79705"/>
                  </a:lnTo>
                  <a:lnTo>
                    <a:pt x="458952" y="184873"/>
                  </a:lnTo>
                  <a:lnTo>
                    <a:pt x="484987" y="184873"/>
                  </a:lnTo>
                  <a:lnTo>
                    <a:pt x="485000" y="79705"/>
                  </a:lnTo>
                  <a:lnTo>
                    <a:pt x="490905" y="72313"/>
                  </a:lnTo>
                  <a:lnTo>
                    <a:pt x="496277" y="72313"/>
                  </a:lnTo>
                  <a:lnTo>
                    <a:pt x="498335" y="73266"/>
                  </a:lnTo>
                  <a:lnTo>
                    <a:pt x="499706" y="75120"/>
                  </a:lnTo>
                  <a:lnTo>
                    <a:pt x="500951" y="76758"/>
                  </a:lnTo>
                  <a:lnTo>
                    <a:pt x="501142" y="77038"/>
                  </a:lnTo>
                  <a:lnTo>
                    <a:pt x="501777" y="79705"/>
                  </a:lnTo>
                  <a:lnTo>
                    <a:pt x="501827" y="184873"/>
                  </a:lnTo>
                  <a:lnTo>
                    <a:pt x="530377" y="184873"/>
                  </a:lnTo>
                  <a:lnTo>
                    <a:pt x="530377" y="84289"/>
                  </a:lnTo>
                  <a:close/>
                </a:path>
                <a:path w="3962400" h="226694">
                  <a:moveTo>
                    <a:pt x="3244126" y="13208"/>
                  </a:moveTo>
                  <a:lnTo>
                    <a:pt x="3242284" y="8724"/>
                  </a:lnTo>
                  <a:lnTo>
                    <a:pt x="3238589" y="5257"/>
                  </a:lnTo>
                  <a:lnTo>
                    <a:pt x="3234893" y="1752"/>
                  </a:lnTo>
                  <a:lnTo>
                    <a:pt x="3230194" y="0"/>
                  </a:lnTo>
                  <a:lnTo>
                    <a:pt x="3214179" y="0"/>
                  </a:lnTo>
                  <a:lnTo>
                    <a:pt x="3209480" y="1752"/>
                  </a:lnTo>
                  <a:lnTo>
                    <a:pt x="3205784" y="5257"/>
                  </a:lnTo>
                  <a:lnTo>
                    <a:pt x="3202089" y="8724"/>
                  </a:lnTo>
                  <a:lnTo>
                    <a:pt x="3200247" y="13208"/>
                  </a:lnTo>
                  <a:lnTo>
                    <a:pt x="3200260" y="24257"/>
                  </a:lnTo>
                  <a:lnTo>
                    <a:pt x="3202051" y="28651"/>
                  </a:lnTo>
                  <a:lnTo>
                    <a:pt x="3205670" y="32016"/>
                  </a:lnTo>
                  <a:lnTo>
                    <a:pt x="3209328" y="35331"/>
                  </a:lnTo>
                  <a:lnTo>
                    <a:pt x="3214065" y="36995"/>
                  </a:lnTo>
                  <a:lnTo>
                    <a:pt x="3230118" y="36995"/>
                  </a:lnTo>
                  <a:lnTo>
                    <a:pt x="3234804" y="35331"/>
                  </a:lnTo>
                  <a:lnTo>
                    <a:pt x="3242259" y="28689"/>
                  </a:lnTo>
                  <a:lnTo>
                    <a:pt x="3244126" y="24257"/>
                  </a:lnTo>
                  <a:lnTo>
                    <a:pt x="3244126" y="13208"/>
                  </a:lnTo>
                  <a:close/>
                </a:path>
                <a:path w="3962400" h="226694">
                  <a:moveTo>
                    <a:pt x="3281972" y="156552"/>
                  </a:moveTo>
                  <a:lnTo>
                    <a:pt x="3239541" y="156552"/>
                  </a:lnTo>
                  <a:lnTo>
                    <a:pt x="3239541" y="49250"/>
                  </a:lnTo>
                  <a:lnTo>
                    <a:pt x="3170415" y="49250"/>
                  </a:lnTo>
                  <a:lnTo>
                    <a:pt x="3170415" y="77584"/>
                  </a:lnTo>
                  <a:lnTo>
                    <a:pt x="3209366" y="77584"/>
                  </a:lnTo>
                  <a:lnTo>
                    <a:pt x="3209366" y="156552"/>
                  </a:lnTo>
                  <a:lnTo>
                    <a:pt x="3164700" y="156552"/>
                  </a:lnTo>
                  <a:lnTo>
                    <a:pt x="3164700" y="184873"/>
                  </a:lnTo>
                  <a:lnTo>
                    <a:pt x="3281972" y="184873"/>
                  </a:lnTo>
                  <a:lnTo>
                    <a:pt x="3281972" y="156552"/>
                  </a:lnTo>
                  <a:close/>
                </a:path>
                <a:path w="3962400" h="226694">
                  <a:moveTo>
                    <a:pt x="3415677" y="84289"/>
                  </a:moveTo>
                  <a:lnTo>
                    <a:pt x="3415195" y="76441"/>
                  </a:lnTo>
                  <a:lnTo>
                    <a:pt x="3414331" y="72313"/>
                  </a:lnTo>
                  <a:lnTo>
                    <a:pt x="3413722" y="69354"/>
                  </a:lnTo>
                  <a:lnTo>
                    <a:pt x="3395357" y="46964"/>
                  </a:lnTo>
                  <a:lnTo>
                    <a:pt x="3379279" y="46964"/>
                  </a:lnTo>
                  <a:lnTo>
                    <a:pt x="3373666" y="48895"/>
                  </a:lnTo>
                  <a:lnTo>
                    <a:pt x="3364598" y="56667"/>
                  </a:lnTo>
                  <a:lnTo>
                    <a:pt x="3364357" y="57416"/>
                  </a:lnTo>
                  <a:lnTo>
                    <a:pt x="3363899" y="56159"/>
                  </a:lnTo>
                  <a:lnTo>
                    <a:pt x="3359543" y="52501"/>
                  </a:lnTo>
                  <a:lnTo>
                    <a:pt x="3355213" y="48806"/>
                  </a:lnTo>
                  <a:lnTo>
                    <a:pt x="3349879" y="46964"/>
                  </a:lnTo>
                  <a:lnTo>
                    <a:pt x="3336848" y="46964"/>
                  </a:lnTo>
                  <a:lnTo>
                    <a:pt x="3331273" y="48920"/>
                  </a:lnTo>
                  <a:lnTo>
                    <a:pt x="3325672" y="53809"/>
                  </a:lnTo>
                  <a:lnTo>
                    <a:pt x="3326511" y="49250"/>
                  </a:lnTo>
                  <a:lnTo>
                    <a:pt x="3298863" y="49250"/>
                  </a:lnTo>
                  <a:lnTo>
                    <a:pt x="3298863" y="184873"/>
                  </a:lnTo>
                  <a:lnTo>
                    <a:pt x="3327412" y="184873"/>
                  </a:lnTo>
                  <a:lnTo>
                    <a:pt x="3327412" y="79705"/>
                  </a:lnTo>
                  <a:lnTo>
                    <a:pt x="3328098" y="76758"/>
                  </a:lnTo>
                  <a:lnTo>
                    <a:pt x="3330905" y="73215"/>
                  </a:lnTo>
                  <a:lnTo>
                    <a:pt x="3332911" y="72313"/>
                  </a:lnTo>
                  <a:lnTo>
                    <a:pt x="3338284" y="72313"/>
                  </a:lnTo>
                  <a:lnTo>
                    <a:pt x="3340430" y="73266"/>
                  </a:lnTo>
                  <a:lnTo>
                    <a:pt x="3343491" y="77038"/>
                  </a:lnTo>
                  <a:lnTo>
                    <a:pt x="3344176" y="79705"/>
                  </a:lnTo>
                  <a:lnTo>
                    <a:pt x="3344253" y="184873"/>
                  </a:lnTo>
                  <a:lnTo>
                    <a:pt x="3370288" y="184873"/>
                  </a:lnTo>
                  <a:lnTo>
                    <a:pt x="3370300" y="79705"/>
                  </a:lnTo>
                  <a:lnTo>
                    <a:pt x="3376206" y="72313"/>
                  </a:lnTo>
                  <a:lnTo>
                    <a:pt x="3381578" y="72313"/>
                  </a:lnTo>
                  <a:lnTo>
                    <a:pt x="3383635" y="73266"/>
                  </a:lnTo>
                  <a:lnTo>
                    <a:pt x="3385007" y="75120"/>
                  </a:lnTo>
                  <a:lnTo>
                    <a:pt x="3386251" y="76758"/>
                  </a:lnTo>
                  <a:lnTo>
                    <a:pt x="3386442" y="77038"/>
                  </a:lnTo>
                  <a:lnTo>
                    <a:pt x="3387077" y="79705"/>
                  </a:lnTo>
                  <a:lnTo>
                    <a:pt x="3387128" y="184873"/>
                  </a:lnTo>
                  <a:lnTo>
                    <a:pt x="3415677" y="184873"/>
                  </a:lnTo>
                  <a:lnTo>
                    <a:pt x="3415677" y="84289"/>
                  </a:lnTo>
                  <a:close/>
                </a:path>
                <a:path w="3962400" h="226694">
                  <a:moveTo>
                    <a:pt x="3548049" y="98513"/>
                  </a:moveTo>
                  <a:lnTo>
                    <a:pt x="3547287" y="87414"/>
                  </a:lnTo>
                  <a:lnTo>
                    <a:pt x="3544976" y="77482"/>
                  </a:lnTo>
                  <a:lnTo>
                    <a:pt x="3543617" y="74383"/>
                  </a:lnTo>
                  <a:lnTo>
                    <a:pt x="3541128" y="68694"/>
                  </a:lnTo>
                  <a:lnTo>
                    <a:pt x="3535730" y="61061"/>
                  </a:lnTo>
                  <a:lnTo>
                    <a:pt x="3529050" y="54889"/>
                  </a:lnTo>
                  <a:lnTo>
                    <a:pt x="3521240" y="50482"/>
                  </a:lnTo>
                  <a:lnTo>
                    <a:pt x="3517938" y="49517"/>
                  </a:lnTo>
                  <a:lnTo>
                    <a:pt x="3517938" y="91313"/>
                  </a:lnTo>
                  <a:lnTo>
                    <a:pt x="3517938" y="142824"/>
                  </a:lnTo>
                  <a:lnTo>
                    <a:pt x="3516020" y="149212"/>
                  </a:lnTo>
                  <a:lnTo>
                    <a:pt x="3508324" y="157645"/>
                  </a:lnTo>
                  <a:lnTo>
                    <a:pt x="3502736" y="159753"/>
                  </a:lnTo>
                  <a:lnTo>
                    <a:pt x="3488220" y="159753"/>
                  </a:lnTo>
                  <a:lnTo>
                    <a:pt x="3482581" y="157568"/>
                  </a:lnTo>
                  <a:lnTo>
                    <a:pt x="3481844" y="156781"/>
                  </a:lnTo>
                  <a:lnTo>
                    <a:pt x="3478479" y="153200"/>
                  </a:lnTo>
                  <a:lnTo>
                    <a:pt x="3474402" y="148793"/>
                  </a:lnTo>
                  <a:lnTo>
                    <a:pt x="3472484" y="142824"/>
                  </a:lnTo>
                  <a:lnTo>
                    <a:pt x="3472484" y="91313"/>
                  </a:lnTo>
                  <a:lnTo>
                    <a:pt x="3474402" y="85356"/>
                  </a:lnTo>
                  <a:lnTo>
                    <a:pt x="3481451" y="77800"/>
                  </a:lnTo>
                  <a:lnTo>
                    <a:pt x="3482581" y="76593"/>
                  </a:lnTo>
                  <a:lnTo>
                    <a:pt x="3488220" y="74383"/>
                  </a:lnTo>
                  <a:lnTo>
                    <a:pt x="3502736" y="74383"/>
                  </a:lnTo>
                  <a:lnTo>
                    <a:pt x="3508324" y="76492"/>
                  </a:lnTo>
                  <a:lnTo>
                    <a:pt x="3516020" y="84924"/>
                  </a:lnTo>
                  <a:lnTo>
                    <a:pt x="3517938" y="91313"/>
                  </a:lnTo>
                  <a:lnTo>
                    <a:pt x="3517938" y="49517"/>
                  </a:lnTo>
                  <a:lnTo>
                    <a:pt x="3512312" y="47840"/>
                  </a:lnTo>
                  <a:lnTo>
                    <a:pt x="3502266" y="46964"/>
                  </a:lnTo>
                  <a:lnTo>
                    <a:pt x="3494684" y="47472"/>
                  </a:lnTo>
                  <a:lnTo>
                    <a:pt x="3470592" y="60629"/>
                  </a:lnTo>
                  <a:lnTo>
                    <a:pt x="3472370" y="49250"/>
                  </a:lnTo>
                  <a:lnTo>
                    <a:pt x="3442258" y="49250"/>
                  </a:lnTo>
                  <a:lnTo>
                    <a:pt x="3442258" y="226136"/>
                  </a:lnTo>
                  <a:lnTo>
                    <a:pt x="3472370" y="226136"/>
                  </a:lnTo>
                  <a:lnTo>
                    <a:pt x="3472370" y="184658"/>
                  </a:lnTo>
                  <a:lnTo>
                    <a:pt x="3470872" y="175310"/>
                  </a:lnTo>
                  <a:lnTo>
                    <a:pt x="3475672" y="179006"/>
                  </a:lnTo>
                  <a:lnTo>
                    <a:pt x="3481374" y="182575"/>
                  </a:lnTo>
                  <a:lnTo>
                    <a:pt x="3487699" y="185127"/>
                  </a:lnTo>
                  <a:lnTo>
                    <a:pt x="3494659" y="186664"/>
                  </a:lnTo>
                  <a:lnTo>
                    <a:pt x="3502266" y="187172"/>
                  </a:lnTo>
                  <a:lnTo>
                    <a:pt x="3512312" y="186296"/>
                  </a:lnTo>
                  <a:lnTo>
                    <a:pt x="3543604" y="159753"/>
                  </a:lnTo>
                  <a:lnTo>
                    <a:pt x="3548049" y="135394"/>
                  </a:lnTo>
                  <a:lnTo>
                    <a:pt x="3548049" y="98513"/>
                  </a:lnTo>
                  <a:close/>
                </a:path>
                <a:path w="3962400" h="226694">
                  <a:moveTo>
                    <a:pt x="3685463" y="99631"/>
                  </a:moveTo>
                  <a:lnTo>
                    <a:pt x="3670960" y="61175"/>
                  </a:lnTo>
                  <a:lnTo>
                    <a:pt x="3655352" y="51168"/>
                  </a:lnTo>
                  <a:lnTo>
                    <a:pt x="3655352" y="91490"/>
                  </a:lnTo>
                  <a:lnTo>
                    <a:pt x="3655352" y="142633"/>
                  </a:lnTo>
                  <a:lnTo>
                    <a:pt x="3653371" y="148907"/>
                  </a:lnTo>
                  <a:lnTo>
                    <a:pt x="3645497" y="157226"/>
                  </a:lnTo>
                  <a:lnTo>
                    <a:pt x="3639731" y="159296"/>
                  </a:lnTo>
                  <a:lnTo>
                    <a:pt x="3624465" y="159296"/>
                  </a:lnTo>
                  <a:lnTo>
                    <a:pt x="3618687" y="157226"/>
                  </a:lnTo>
                  <a:lnTo>
                    <a:pt x="3610851" y="148907"/>
                  </a:lnTo>
                  <a:lnTo>
                    <a:pt x="3608882" y="142633"/>
                  </a:lnTo>
                  <a:lnTo>
                    <a:pt x="3608882" y="91490"/>
                  </a:lnTo>
                  <a:lnTo>
                    <a:pt x="3610851" y="85242"/>
                  </a:lnTo>
                  <a:lnTo>
                    <a:pt x="3618687" y="76923"/>
                  </a:lnTo>
                  <a:lnTo>
                    <a:pt x="3624465" y="74841"/>
                  </a:lnTo>
                  <a:lnTo>
                    <a:pt x="3639731" y="74841"/>
                  </a:lnTo>
                  <a:lnTo>
                    <a:pt x="3645497" y="76923"/>
                  </a:lnTo>
                  <a:lnTo>
                    <a:pt x="3649408" y="81102"/>
                  </a:lnTo>
                  <a:lnTo>
                    <a:pt x="3653371" y="85242"/>
                  </a:lnTo>
                  <a:lnTo>
                    <a:pt x="3643693" y="47853"/>
                  </a:lnTo>
                  <a:lnTo>
                    <a:pt x="3632111" y="46964"/>
                  </a:lnTo>
                  <a:lnTo>
                    <a:pt x="3620503" y="47853"/>
                  </a:lnTo>
                  <a:lnTo>
                    <a:pt x="3586848" y="68910"/>
                  </a:lnTo>
                  <a:lnTo>
                    <a:pt x="3578720" y="134277"/>
                  </a:lnTo>
                  <a:lnTo>
                    <a:pt x="3579622" y="145872"/>
                  </a:lnTo>
                  <a:lnTo>
                    <a:pt x="3601034" y="179171"/>
                  </a:lnTo>
                  <a:lnTo>
                    <a:pt x="3632111" y="187172"/>
                  </a:lnTo>
                  <a:lnTo>
                    <a:pt x="3643693" y="186283"/>
                  </a:lnTo>
                  <a:lnTo>
                    <a:pt x="3677310" y="165214"/>
                  </a:lnTo>
                  <a:lnTo>
                    <a:pt x="3680269" y="159296"/>
                  </a:lnTo>
                  <a:lnTo>
                    <a:pt x="3681831" y="156184"/>
                  </a:lnTo>
                  <a:lnTo>
                    <a:pt x="3684549" y="145872"/>
                  </a:lnTo>
                  <a:lnTo>
                    <a:pt x="3685463" y="134277"/>
                  </a:lnTo>
                  <a:lnTo>
                    <a:pt x="3685463" y="99631"/>
                  </a:lnTo>
                  <a:close/>
                </a:path>
                <a:path w="3962400" h="226694">
                  <a:moveTo>
                    <a:pt x="3827907" y="98069"/>
                  </a:moveTo>
                  <a:lnTo>
                    <a:pt x="3827081" y="87033"/>
                  </a:lnTo>
                  <a:lnTo>
                    <a:pt x="3824617" y="77152"/>
                  </a:lnTo>
                  <a:lnTo>
                    <a:pt x="3823093" y="73939"/>
                  </a:lnTo>
                  <a:lnTo>
                    <a:pt x="3820503" y="68453"/>
                  </a:lnTo>
                  <a:lnTo>
                    <a:pt x="3779596" y="46964"/>
                  </a:lnTo>
                  <a:lnTo>
                    <a:pt x="3765994" y="48806"/>
                  </a:lnTo>
                  <a:lnTo>
                    <a:pt x="3755923" y="54343"/>
                  </a:lnTo>
                  <a:lnTo>
                    <a:pt x="3749370" y="63588"/>
                  </a:lnTo>
                  <a:lnTo>
                    <a:pt x="3746347" y="76517"/>
                  </a:lnTo>
                  <a:lnTo>
                    <a:pt x="3751110" y="49250"/>
                  </a:lnTo>
                  <a:lnTo>
                    <a:pt x="3721443" y="49250"/>
                  </a:lnTo>
                  <a:lnTo>
                    <a:pt x="3721443" y="184873"/>
                  </a:lnTo>
                  <a:lnTo>
                    <a:pt x="3751554" y="184873"/>
                  </a:lnTo>
                  <a:lnTo>
                    <a:pt x="3751605" y="91313"/>
                  </a:lnTo>
                  <a:lnTo>
                    <a:pt x="3753586" y="85039"/>
                  </a:lnTo>
                  <a:lnTo>
                    <a:pt x="3757663" y="80606"/>
                  </a:lnTo>
                  <a:lnTo>
                    <a:pt x="3761435" y="76517"/>
                  </a:lnTo>
                  <a:lnTo>
                    <a:pt x="3761765" y="76161"/>
                  </a:lnTo>
                  <a:lnTo>
                    <a:pt x="3767467" y="73939"/>
                  </a:lnTo>
                  <a:lnTo>
                    <a:pt x="3782250" y="73939"/>
                  </a:lnTo>
                  <a:lnTo>
                    <a:pt x="3787940" y="76123"/>
                  </a:lnTo>
                  <a:lnTo>
                    <a:pt x="3791864" y="80492"/>
                  </a:lnTo>
                  <a:lnTo>
                    <a:pt x="3795814" y="84848"/>
                  </a:lnTo>
                  <a:lnTo>
                    <a:pt x="3797795" y="91313"/>
                  </a:lnTo>
                  <a:lnTo>
                    <a:pt x="3797795" y="110375"/>
                  </a:lnTo>
                  <a:lnTo>
                    <a:pt x="3827907" y="110375"/>
                  </a:lnTo>
                  <a:lnTo>
                    <a:pt x="3827907" y="98069"/>
                  </a:lnTo>
                  <a:close/>
                </a:path>
                <a:path w="3962400" h="226694">
                  <a:moveTo>
                    <a:pt x="3962120" y="49250"/>
                  </a:moveTo>
                  <a:lnTo>
                    <a:pt x="3911689" y="49250"/>
                  </a:lnTo>
                  <a:lnTo>
                    <a:pt x="3911689" y="14884"/>
                  </a:lnTo>
                  <a:lnTo>
                    <a:pt x="3881526" y="14884"/>
                  </a:lnTo>
                  <a:lnTo>
                    <a:pt x="3881526" y="49250"/>
                  </a:lnTo>
                  <a:lnTo>
                    <a:pt x="3845979" y="49250"/>
                  </a:lnTo>
                  <a:lnTo>
                    <a:pt x="3845979" y="77584"/>
                  </a:lnTo>
                  <a:lnTo>
                    <a:pt x="3881526" y="77584"/>
                  </a:lnTo>
                  <a:lnTo>
                    <a:pt x="3881526" y="146875"/>
                  </a:lnTo>
                  <a:lnTo>
                    <a:pt x="3882174" y="155321"/>
                  </a:lnTo>
                  <a:lnTo>
                    <a:pt x="3912082" y="184251"/>
                  </a:lnTo>
                  <a:lnTo>
                    <a:pt x="3920706" y="184873"/>
                  </a:lnTo>
                  <a:lnTo>
                    <a:pt x="3959834" y="184873"/>
                  </a:lnTo>
                  <a:lnTo>
                    <a:pt x="3959834" y="156552"/>
                  </a:lnTo>
                  <a:lnTo>
                    <a:pt x="3917340" y="156552"/>
                  </a:lnTo>
                  <a:lnTo>
                    <a:pt x="3914991" y="155854"/>
                  </a:lnTo>
                  <a:lnTo>
                    <a:pt x="3913644" y="154432"/>
                  </a:lnTo>
                  <a:lnTo>
                    <a:pt x="3912349" y="153009"/>
                  </a:lnTo>
                  <a:lnTo>
                    <a:pt x="3911689" y="150495"/>
                  </a:lnTo>
                  <a:lnTo>
                    <a:pt x="3911689" y="77584"/>
                  </a:lnTo>
                  <a:lnTo>
                    <a:pt x="3962120" y="77584"/>
                  </a:lnTo>
                  <a:lnTo>
                    <a:pt x="3962120" y="49250"/>
                  </a:lnTo>
                  <a:close/>
                </a:path>
              </a:pathLst>
            </a:custGeom>
            <a:solidFill>
              <a:srgbClr val="007BB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6" name="object 6"/>
          <p:cNvSpPr txBox="1"/>
          <p:nvPr/>
        </p:nvSpPr>
        <p:spPr>
          <a:xfrm>
            <a:off x="609408" y="1199966"/>
            <a:ext cx="7857490" cy="5470525"/>
          </a:xfrm>
          <a:prstGeom prst="rect">
            <a:avLst/>
          </a:prstGeom>
        </p:spPr>
        <p:txBody>
          <a:bodyPr wrap="square" lIns="0" tIns="12065" rIns="0" bIns="0" rtlCol="0" vert="horz">
            <a:spAutoFit/>
          </a:bodyPr>
          <a:lstStyle/>
          <a:p>
            <a:pPr marL="12700" marR="2065655">
              <a:lnSpc>
                <a:spcPct val="141800"/>
              </a:lnSpc>
              <a:spcBef>
                <a:spcPts val="95"/>
              </a:spcBef>
            </a:pPr>
            <a:r>
              <a:rPr dirty="0" sz="1800">
                <a:solidFill>
                  <a:srgbClr val="008600"/>
                </a:solidFill>
                <a:latin typeface="Courier New"/>
                <a:cs typeface="Courier New"/>
              </a:rPr>
              <a:t># </a:t>
            </a:r>
            <a:r>
              <a:rPr dirty="0" sz="1800" spc="-5">
                <a:solidFill>
                  <a:srgbClr val="008600"/>
                </a:solidFill>
                <a:latin typeface="Courier New"/>
                <a:cs typeface="Courier New"/>
              </a:rPr>
              <a:t>Import</a:t>
            </a:r>
            <a:r>
              <a:rPr dirty="0" sz="1800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1800" spc="-5">
                <a:solidFill>
                  <a:srgbClr val="008600"/>
                </a:solidFill>
                <a:latin typeface="Courier New"/>
                <a:cs typeface="Courier New"/>
              </a:rPr>
              <a:t>the</a:t>
            </a:r>
            <a:r>
              <a:rPr dirty="0" sz="1800" spc="5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1800" spc="-5">
                <a:solidFill>
                  <a:srgbClr val="008600"/>
                </a:solidFill>
                <a:latin typeface="Courier New"/>
                <a:cs typeface="Courier New"/>
              </a:rPr>
              <a:t>necessary</a:t>
            </a:r>
            <a:r>
              <a:rPr dirty="0" sz="1800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1800" spc="-5">
                <a:solidFill>
                  <a:srgbClr val="008600"/>
                </a:solidFill>
                <a:latin typeface="Courier New"/>
                <a:cs typeface="Courier New"/>
              </a:rPr>
              <a:t>types</a:t>
            </a:r>
            <a:r>
              <a:rPr dirty="0" sz="1800" spc="5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008600"/>
                </a:solidFill>
                <a:latin typeface="Courier New"/>
                <a:cs typeface="Courier New"/>
              </a:rPr>
              <a:t>as </a:t>
            </a:r>
            <a:r>
              <a:rPr dirty="0" sz="1800" spc="-5">
                <a:solidFill>
                  <a:srgbClr val="008600"/>
                </a:solidFill>
                <a:latin typeface="Courier New"/>
                <a:cs typeface="Courier New"/>
              </a:rPr>
              <a:t>classes </a:t>
            </a:r>
            <a:r>
              <a:rPr dirty="0" sz="1800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from</a:t>
            </a:r>
            <a:r>
              <a:rPr dirty="0" sz="1800" spc="5">
                <a:latin typeface="Courier New"/>
                <a:cs typeface="Courier New"/>
              </a:rPr>
              <a:t> </a:t>
            </a:r>
            <a:r>
              <a:rPr dirty="0" sz="1800" spc="-5">
                <a:solidFill>
                  <a:srgbClr val="04182D"/>
                </a:solidFill>
                <a:latin typeface="Courier New"/>
                <a:cs typeface="Courier New"/>
              </a:rPr>
              <a:t>pyspark.sql.types</a:t>
            </a:r>
            <a:r>
              <a:rPr dirty="0" sz="1800" spc="5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 sz="1800" spc="-5">
                <a:latin typeface="Courier New"/>
                <a:cs typeface="Courier New"/>
              </a:rPr>
              <a:t>import</a:t>
            </a:r>
            <a:r>
              <a:rPr dirty="0" sz="1800" spc="5">
                <a:latin typeface="Courier New"/>
                <a:cs typeface="Courier New"/>
              </a:rPr>
              <a:t> </a:t>
            </a:r>
            <a:r>
              <a:rPr dirty="0" sz="1800" spc="-5">
                <a:solidFill>
                  <a:srgbClr val="04182D"/>
                </a:solidFill>
                <a:latin typeface="Courier New"/>
                <a:cs typeface="Courier New"/>
              </a:rPr>
              <a:t>(StructType,</a:t>
            </a:r>
            <a:endParaRPr sz="1800">
              <a:latin typeface="Courier New"/>
              <a:cs typeface="Courier New"/>
            </a:endParaRPr>
          </a:p>
          <a:p>
            <a:pPr marL="3859529" marR="553720">
              <a:lnSpc>
                <a:spcPct val="141800"/>
              </a:lnSpc>
            </a:pPr>
            <a:r>
              <a:rPr dirty="0" sz="1800" spc="-5">
                <a:solidFill>
                  <a:srgbClr val="04182D"/>
                </a:solidFill>
                <a:latin typeface="Courier New"/>
                <a:cs typeface="Courier New"/>
              </a:rPr>
              <a:t>StructField, IntegerType, </a:t>
            </a:r>
            <a:r>
              <a:rPr dirty="0" sz="1800" spc="-107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 sz="1800" spc="-5">
                <a:solidFill>
                  <a:srgbClr val="04182D"/>
                </a:solidFill>
                <a:latin typeface="Courier New"/>
                <a:cs typeface="Courier New"/>
              </a:rPr>
              <a:t>StringType,</a:t>
            </a:r>
            <a:r>
              <a:rPr dirty="0" sz="1800" spc="-1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 sz="1800" spc="-5">
                <a:solidFill>
                  <a:srgbClr val="04182D"/>
                </a:solidFill>
                <a:latin typeface="Courier New"/>
                <a:cs typeface="Courier New"/>
              </a:rPr>
              <a:t>ArrayType)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2700">
              <a:latin typeface="Courier New"/>
              <a:cs typeface="Courier New"/>
            </a:endParaRPr>
          </a:p>
          <a:p>
            <a:pPr marL="12700" marR="4813300">
              <a:lnSpc>
                <a:spcPct val="141800"/>
              </a:lnSpc>
            </a:pPr>
            <a:r>
              <a:rPr dirty="0" sz="1800">
                <a:solidFill>
                  <a:srgbClr val="008600"/>
                </a:solidFill>
                <a:latin typeface="Courier New"/>
                <a:cs typeface="Courier New"/>
              </a:rPr>
              <a:t># </a:t>
            </a:r>
            <a:r>
              <a:rPr dirty="0" sz="1800" spc="-5">
                <a:solidFill>
                  <a:srgbClr val="008600"/>
                </a:solidFill>
                <a:latin typeface="Courier New"/>
                <a:cs typeface="Courier New"/>
              </a:rPr>
              <a:t>Construct the schema </a:t>
            </a:r>
            <a:r>
              <a:rPr dirty="0" sz="1800" spc="-1070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1800" spc="-5">
                <a:solidFill>
                  <a:srgbClr val="04182D"/>
                </a:solidFill>
                <a:latin typeface="Courier New"/>
                <a:cs typeface="Courier New"/>
              </a:rPr>
              <a:t>schema</a:t>
            </a:r>
            <a:r>
              <a:rPr dirty="0" sz="1800" spc="-15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dirty="0" sz="1800" spc="-1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 sz="1800" spc="-5">
                <a:solidFill>
                  <a:srgbClr val="04182D"/>
                </a:solidFill>
                <a:latin typeface="Courier New"/>
                <a:cs typeface="Courier New"/>
              </a:rPr>
              <a:t>StructType([</a:t>
            </a:r>
            <a:endParaRPr sz="1800">
              <a:latin typeface="Courier New"/>
              <a:cs typeface="Courier New"/>
            </a:endParaRPr>
          </a:p>
          <a:p>
            <a:pPr marL="561975" marR="5080">
              <a:lnSpc>
                <a:spcPct val="141800"/>
              </a:lnSpc>
              <a:tabLst>
                <a:tab pos="5095875" algn="l"/>
              </a:tabLst>
            </a:pPr>
            <a:r>
              <a:rPr dirty="0" sz="1800" spc="-5">
                <a:solidFill>
                  <a:srgbClr val="04182D"/>
                </a:solidFill>
                <a:latin typeface="Courier New"/>
                <a:cs typeface="Courier New"/>
              </a:rPr>
              <a:t>StructField(</a:t>
            </a:r>
            <a:r>
              <a:rPr dirty="0" sz="1800" spc="-5">
                <a:solidFill>
                  <a:srgbClr val="BE2F72"/>
                </a:solidFill>
                <a:latin typeface="Courier New"/>
                <a:cs typeface="Courier New"/>
              </a:rPr>
              <a:t>"id"</a:t>
            </a:r>
            <a:r>
              <a:rPr dirty="0" sz="1800" spc="-5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dirty="0" sz="1800" spc="5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 sz="1800" spc="-5">
                <a:solidFill>
                  <a:srgbClr val="04182D"/>
                </a:solidFill>
                <a:latin typeface="Courier New"/>
                <a:cs typeface="Courier New"/>
              </a:rPr>
              <a:t>IntegerType(),	</a:t>
            </a:r>
            <a:r>
              <a:rPr dirty="0" sz="1800" spc="-5">
                <a:solidFill>
                  <a:srgbClr val="BE2F72"/>
                </a:solidFill>
                <a:latin typeface="Courier New"/>
                <a:cs typeface="Courier New"/>
              </a:rPr>
              <a:t>True</a:t>
            </a:r>
            <a:r>
              <a:rPr dirty="0" sz="1800" spc="-5">
                <a:solidFill>
                  <a:srgbClr val="04182D"/>
                </a:solidFill>
                <a:latin typeface="Courier New"/>
                <a:cs typeface="Courier New"/>
              </a:rPr>
              <a:t>), </a:t>
            </a:r>
            <a:r>
              <a:rPr dirty="0" sz="180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 sz="1800" spc="-5">
                <a:solidFill>
                  <a:srgbClr val="04182D"/>
                </a:solidFill>
                <a:latin typeface="Courier New"/>
                <a:cs typeface="Courier New"/>
              </a:rPr>
              <a:t>StructField(</a:t>
            </a:r>
            <a:r>
              <a:rPr dirty="0" sz="1800" spc="-5">
                <a:solidFill>
                  <a:srgbClr val="BE2F72"/>
                </a:solidFill>
                <a:latin typeface="Courier New"/>
                <a:cs typeface="Courier New"/>
              </a:rPr>
              <a:t>"name"</a:t>
            </a:r>
            <a:r>
              <a:rPr dirty="0" sz="1800" spc="-5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dirty="0" sz="180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 sz="1800" spc="-5">
                <a:solidFill>
                  <a:srgbClr val="04182D"/>
                </a:solidFill>
                <a:latin typeface="Courier New"/>
                <a:cs typeface="Courier New"/>
              </a:rPr>
              <a:t>StringType(), </a:t>
            </a:r>
            <a:r>
              <a:rPr dirty="0" sz="1800" spc="-5">
                <a:solidFill>
                  <a:srgbClr val="BE2F72"/>
                </a:solidFill>
                <a:latin typeface="Courier New"/>
                <a:cs typeface="Courier New"/>
              </a:rPr>
              <a:t>True</a:t>
            </a:r>
            <a:r>
              <a:rPr dirty="0" sz="1800" spc="-5">
                <a:solidFill>
                  <a:srgbClr val="04182D"/>
                </a:solidFill>
                <a:latin typeface="Courier New"/>
                <a:cs typeface="Courier New"/>
              </a:rPr>
              <a:t>), </a:t>
            </a:r>
            <a:r>
              <a:rPr dirty="0" sz="180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 sz="1800" spc="-5">
                <a:solidFill>
                  <a:srgbClr val="04182D"/>
                </a:solidFill>
                <a:latin typeface="Courier New"/>
                <a:cs typeface="Courier New"/>
              </a:rPr>
              <a:t>StructField(</a:t>
            </a:r>
            <a:r>
              <a:rPr dirty="0" sz="1800" spc="-5">
                <a:solidFill>
                  <a:srgbClr val="BE2F72"/>
                </a:solidFill>
                <a:latin typeface="Courier New"/>
                <a:cs typeface="Courier New"/>
              </a:rPr>
              <a:t>"scores"</a:t>
            </a:r>
            <a:r>
              <a:rPr dirty="0" sz="1800" spc="-5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dirty="0" sz="1800" spc="3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 sz="1800" spc="-5">
                <a:solidFill>
                  <a:srgbClr val="04182D"/>
                </a:solidFill>
                <a:latin typeface="Courier New"/>
                <a:cs typeface="Courier New"/>
              </a:rPr>
              <a:t>ArrayType(IntegerType()),</a:t>
            </a:r>
            <a:r>
              <a:rPr dirty="0" sz="1800" spc="25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 sz="1800" spc="-5">
                <a:solidFill>
                  <a:srgbClr val="BE2F72"/>
                </a:solidFill>
                <a:latin typeface="Courier New"/>
                <a:cs typeface="Courier New"/>
              </a:rPr>
              <a:t>True</a:t>
            </a:r>
            <a:r>
              <a:rPr dirty="0" sz="1800" spc="-5">
                <a:solidFill>
                  <a:srgbClr val="04182D"/>
                </a:solidFill>
                <a:latin typeface="Courier New"/>
                <a:cs typeface="Courier New"/>
              </a:rPr>
              <a:t>)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0"/>
              </a:spcBef>
            </a:pPr>
            <a:r>
              <a:rPr dirty="0" sz="1800">
                <a:solidFill>
                  <a:srgbClr val="04182D"/>
                </a:solidFill>
                <a:latin typeface="Courier New"/>
                <a:cs typeface="Courier New"/>
              </a:rPr>
              <a:t>])</a:t>
            </a:r>
            <a:endParaRPr sz="180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2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475"/>
              </a:spcBef>
            </a:pPr>
            <a:r>
              <a:rPr dirty="0" sz="1800">
                <a:solidFill>
                  <a:srgbClr val="008600"/>
                </a:solidFill>
                <a:latin typeface="Courier New"/>
                <a:cs typeface="Courier New"/>
              </a:rPr>
              <a:t>#</a:t>
            </a:r>
            <a:r>
              <a:rPr dirty="0" sz="1800" spc="-15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1800" spc="-5">
                <a:solidFill>
                  <a:srgbClr val="008600"/>
                </a:solidFill>
                <a:latin typeface="Courier New"/>
                <a:cs typeface="Courier New"/>
              </a:rPr>
              <a:t>Set</a:t>
            </a:r>
            <a:r>
              <a:rPr dirty="0" sz="1800" spc="-15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1800" spc="-5">
                <a:solidFill>
                  <a:srgbClr val="008600"/>
                </a:solidFill>
                <a:latin typeface="Courier New"/>
                <a:cs typeface="Courier New"/>
              </a:rPr>
              <a:t>the</a:t>
            </a:r>
            <a:r>
              <a:rPr dirty="0" sz="1800" spc="-10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1800" spc="-5">
                <a:solidFill>
                  <a:srgbClr val="008600"/>
                </a:solidFill>
                <a:latin typeface="Courier New"/>
                <a:cs typeface="Courier New"/>
              </a:rPr>
              <a:t>schema</a:t>
            </a:r>
            <a:endParaRPr sz="1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905"/>
              </a:spcBef>
            </a:pPr>
            <a:r>
              <a:rPr dirty="0" sz="1800">
                <a:solidFill>
                  <a:srgbClr val="04182D"/>
                </a:solidFill>
                <a:latin typeface="Courier New"/>
                <a:cs typeface="Courier New"/>
              </a:rPr>
              <a:t>df</a:t>
            </a:r>
            <a:r>
              <a:rPr dirty="0" sz="1800" spc="1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 sz="180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dirty="0" sz="1800" spc="1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 sz="1800" spc="-5">
                <a:solidFill>
                  <a:srgbClr val="04182D"/>
                </a:solidFill>
                <a:latin typeface="Courier New"/>
                <a:cs typeface="Courier New"/>
              </a:rPr>
              <a:t>spark.createDataFrame(data,</a:t>
            </a:r>
            <a:r>
              <a:rPr dirty="0" sz="1800" spc="1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 sz="1800" spc="-5">
                <a:solidFill>
                  <a:srgbClr val="04182D"/>
                </a:solidFill>
                <a:latin typeface="Courier New"/>
                <a:cs typeface="Courier New"/>
              </a:rPr>
              <a:t>schema=schema)</a:t>
            </a:r>
            <a:endParaRPr sz="1800">
              <a:latin typeface="Courier New"/>
              <a:cs typeface="Courier New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757913" y="8248713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8" name="object 8"/>
          <p:cNvSpPr/>
          <p:nvPr/>
        </p:nvSpPr>
        <p:spPr>
          <a:xfrm>
            <a:off x="327497" y="8167746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95"/>
              <a:t>INTRODUCTION</a:t>
            </a:r>
            <a:r>
              <a:rPr dirty="0" spc="-40"/>
              <a:t> </a:t>
            </a:r>
            <a:r>
              <a:rPr dirty="0" spc="-30"/>
              <a:t>TO</a:t>
            </a:r>
            <a:r>
              <a:rPr dirty="0" spc="-40"/>
              <a:t> </a:t>
            </a:r>
            <a:r>
              <a:rPr dirty="0" spc="-100"/>
              <a:t>PYSPARK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89" y="273885"/>
            <a:ext cx="12155805" cy="71374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500" spc="-155"/>
              <a:t>DataFrame</a:t>
            </a:r>
            <a:r>
              <a:rPr dirty="0" sz="4500" spc="-165"/>
              <a:t> </a:t>
            </a:r>
            <a:r>
              <a:rPr dirty="0" sz="4500" spc="-220"/>
              <a:t>operations</a:t>
            </a:r>
            <a:r>
              <a:rPr dirty="0" sz="4500" spc="-165"/>
              <a:t> </a:t>
            </a:r>
            <a:r>
              <a:rPr dirty="0" sz="4500" spc="-340"/>
              <a:t>-</a:t>
            </a:r>
            <a:r>
              <a:rPr dirty="0" sz="4500" spc="-165"/>
              <a:t> </a:t>
            </a:r>
            <a:r>
              <a:rPr dirty="0" sz="4500" spc="-204"/>
              <a:t>selection</a:t>
            </a:r>
            <a:r>
              <a:rPr dirty="0" sz="4500" spc="-165"/>
              <a:t> </a:t>
            </a:r>
            <a:r>
              <a:rPr dirty="0" sz="4500" spc="-130"/>
              <a:t>and</a:t>
            </a:r>
            <a:r>
              <a:rPr dirty="0" sz="4500" spc="-165"/>
              <a:t> </a:t>
            </a:r>
            <a:r>
              <a:rPr dirty="0" sz="4500" spc="-220"/>
              <a:t>filtering</a:t>
            </a:r>
            <a:endParaRPr sz="4500"/>
          </a:p>
        </p:txBody>
      </p:sp>
      <p:sp>
        <p:nvSpPr>
          <p:cNvPr id="3" name="object 3"/>
          <p:cNvSpPr/>
          <p:nvPr/>
        </p:nvSpPr>
        <p:spPr>
          <a:xfrm>
            <a:off x="491289" y="3131970"/>
            <a:ext cx="14575155" cy="1310640"/>
          </a:xfrm>
          <a:custGeom>
            <a:avLst/>
            <a:gdLst/>
            <a:ahLst/>
            <a:cxnLst/>
            <a:rect l="l" t="t" r="r" b="b"/>
            <a:pathLst>
              <a:path w="14575155" h="1310639">
                <a:moveTo>
                  <a:pt x="14498413" y="1310104"/>
                </a:moveTo>
                <a:lnTo>
                  <a:pt x="76505" y="1310104"/>
                </a:lnTo>
                <a:lnTo>
                  <a:pt x="71180" y="1309580"/>
                </a:lnTo>
                <a:lnTo>
                  <a:pt x="31920" y="1293318"/>
                </a:lnTo>
                <a:lnTo>
                  <a:pt x="4175" y="1254590"/>
                </a:lnTo>
                <a:lnTo>
                  <a:pt x="0" y="1233600"/>
                </a:lnTo>
                <a:lnTo>
                  <a:pt x="0" y="1228223"/>
                </a:lnTo>
                <a:lnTo>
                  <a:pt x="0" y="76505"/>
                </a:lnTo>
                <a:lnTo>
                  <a:pt x="16786" y="31919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1233600"/>
                </a:lnTo>
                <a:lnTo>
                  <a:pt x="14558132" y="1278184"/>
                </a:lnTo>
                <a:lnTo>
                  <a:pt x="14519404" y="1305929"/>
                </a:lnTo>
                <a:lnTo>
                  <a:pt x="14503737" y="1309580"/>
                </a:lnTo>
                <a:lnTo>
                  <a:pt x="14498413" y="1310104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491289" y="4687720"/>
            <a:ext cx="14575155" cy="1310640"/>
          </a:xfrm>
          <a:custGeom>
            <a:avLst/>
            <a:gdLst/>
            <a:ahLst/>
            <a:cxnLst/>
            <a:rect l="l" t="t" r="r" b="b"/>
            <a:pathLst>
              <a:path w="14575155" h="1310639">
                <a:moveTo>
                  <a:pt x="14498413" y="1310104"/>
                </a:moveTo>
                <a:lnTo>
                  <a:pt x="76505" y="1310104"/>
                </a:lnTo>
                <a:lnTo>
                  <a:pt x="71180" y="1309579"/>
                </a:lnTo>
                <a:lnTo>
                  <a:pt x="31920" y="1293317"/>
                </a:lnTo>
                <a:lnTo>
                  <a:pt x="4175" y="1254589"/>
                </a:lnTo>
                <a:lnTo>
                  <a:pt x="0" y="1233599"/>
                </a:lnTo>
                <a:lnTo>
                  <a:pt x="0" y="1228223"/>
                </a:lnTo>
                <a:lnTo>
                  <a:pt x="0" y="76504"/>
                </a:lnTo>
                <a:lnTo>
                  <a:pt x="16786" y="31919"/>
                </a:lnTo>
                <a:lnTo>
                  <a:pt x="55513" y="4174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5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1233599"/>
                </a:lnTo>
                <a:lnTo>
                  <a:pt x="14558132" y="1278183"/>
                </a:lnTo>
                <a:lnTo>
                  <a:pt x="14519404" y="1305928"/>
                </a:lnTo>
                <a:lnTo>
                  <a:pt x="14503737" y="1309579"/>
                </a:lnTo>
                <a:lnTo>
                  <a:pt x="14498413" y="1310104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/>
          <p:nvPr/>
        </p:nvSpPr>
        <p:spPr>
          <a:xfrm>
            <a:off x="491289" y="6243469"/>
            <a:ext cx="14575155" cy="1310640"/>
          </a:xfrm>
          <a:custGeom>
            <a:avLst/>
            <a:gdLst/>
            <a:ahLst/>
            <a:cxnLst/>
            <a:rect l="l" t="t" r="r" b="b"/>
            <a:pathLst>
              <a:path w="14575155" h="1310640">
                <a:moveTo>
                  <a:pt x="14498413" y="1310104"/>
                </a:moveTo>
                <a:lnTo>
                  <a:pt x="76505" y="1310104"/>
                </a:lnTo>
                <a:lnTo>
                  <a:pt x="71180" y="1309579"/>
                </a:lnTo>
                <a:lnTo>
                  <a:pt x="31920" y="1293317"/>
                </a:lnTo>
                <a:lnTo>
                  <a:pt x="4175" y="1254589"/>
                </a:lnTo>
                <a:lnTo>
                  <a:pt x="0" y="1233599"/>
                </a:lnTo>
                <a:lnTo>
                  <a:pt x="0" y="1228223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4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5"/>
                </a:lnTo>
                <a:lnTo>
                  <a:pt x="14570742" y="55513"/>
                </a:lnTo>
                <a:lnTo>
                  <a:pt x="14574918" y="76504"/>
                </a:lnTo>
                <a:lnTo>
                  <a:pt x="14574918" y="1233599"/>
                </a:lnTo>
                <a:lnTo>
                  <a:pt x="14558132" y="1278183"/>
                </a:lnTo>
                <a:lnTo>
                  <a:pt x="14519404" y="1305928"/>
                </a:lnTo>
                <a:lnTo>
                  <a:pt x="14503737" y="1309579"/>
                </a:lnTo>
                <a:lnTo>
                  <a:pt x="14498413" y="1310104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sp>
        <p:nvSpPr>
          <p:cNvPr id="7" name="object 7"/>
          <p:cNvSpPr/>
          <p:nvPr/>
        </p:nvSpPr>
        <p:spPr>
          <a:xfrm>
            <a:off x="1555749" y="1207753"/>
            <a:ext cx="1637664" cy="429895"/>
          </a:xfrm>
          <a:custGeom>
            <a:avLst/>
            <a:gdLst/>
            <a:ahLst/>
            <a:cxnLst/>
            <a:rect l="l" t="t" r="r" b="b"/>
            <a:pathLst>
              <a:path w="1637664" h="429894">
                <a:moveTo>
                  <a:pt x="1561126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561126" y="0"/>
                </a:lnTo>
                <a:lnTo>
                  <a:pt x="1605710" y="16786"/>
                </a:lnTo>
                <a:lnTo>
                  <a:pt x="1633455" y="55513"/>
                </a:lnTo>
                <a:lnTo>
                  <a:pt x="1637631" y="76505"/>
                </a:lnTo>
                <a:lnTo>
                  <a:pt x="1637631" y="353373"/>
                </a:lnTo>
                <a:lnTo>
                  <a:pt x="1620844" y="397957"/>
                </a:lnTo>
                <a:lnTo>
                  <a:pt x="1582117" y="425702"/>
                </a:lnTo>
                <a:lnTo>
                  <a:pt x="1566450" y="429353"/>
                </a:lnTo>
                <a:lnTo>
                  <a:pt x="1561126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2006098"/>
            <a:ext cx="102352" cy="102351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1555749" y="1862805"/>
            <a:ext cx="1637664" cy="429895"/>
          </a:xfrm>
          <a:custGeom>
            <a:avLst/>
            <a:gdLst/>
            <a:ahLst/>
            <a:cxnLst/>
            <a:rect l="l" t="t" r="r" b="b"/>
            <a:pathLst>
              <a:path w="1637664" h="429894">
                <a:moveTo>
                  <a:pt x="1561126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561126" y="0"/>
                </a:lnTo>
                <a:lnTo>
                  <a:pt x="1605710" y="16786"/>
                </a:lnTo>
                <a:lnTo>
                  <a:pt x="1633455" y="55513"/>
                </a:lnTo>
                <a:lnTo>
                  <a:pt x="1637631" y="76505"/>
                </a:lnTo>
                <a:lnTo>
                  <a:pt x="1637631" y="353373"/>
                </a:lnTo>
                <a:lnTo>
                  <a:pt x="1620844" y="397957"/>
                </a:lnTo>
                <a:lnTo>
                  <a:pt x="1582117" y="425702"/>
                </a:lnTo>
                <a:lnTo>
                  <a:pt x="1566450" y="429353"/>
                </a:lnTo>
                <a:lnTo>
                  <a:pt x="1561126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807492" y="1862805"/>
            <a:ext cx="1453515" cy="429895"/>
          </a:xfrm>
          <a:custGeom>
            <a:avLst/>
            <a:gdLst/>
            <a:ahLst/>
            <a:cxnLst/>
            <a:rect l="l" t="t" r="r" b="b"/>
            <a:pathLst>
              <a:path w="1453514" h="429894">
                <a:moveTo>
                  <a:pt x="1376892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4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376892" y="0"/>
                </a:lnTo>
                <a:lnTo>
                  <a:pt x="1421477" y="16786"/>
                </a:lnTo>
                <a:lnTo>
                  <a:pt x="1449221" y="55513"/>
                </a:lnTo>
                <a:lnTo>
                  <a:pt x="1453397" y="76505"/>
                </a:lnTo>
                <a:lnTo>
                  <a:pt x="1453397" y="353373"/>
                </a:lnTo>
                <a:lnTo>
                  <a:pt x="1436610" y="397957"/>
                </a:lnTo>
                <a:lnTo>
                  <a:pt x="1397883" y="425702"/>
                </a:lnTo>
                <a:lnTo>
                  <a:pt x="1382217" y="429353"/>
                </a:lnTo>
                <a:lnTo>
                  <a:pt x="1376892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1" name="object 11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2661150"/>
            <a:ext cx="102352" cy="102351"/>
          </a:xfrm>
          <a:prstGeom prst="rect">
            <a:avLst/>
          </a:prstGeom>
        </p:spPr>
      </p:pic>
      <p:sp>
        <p:nvSpPr>
          <p:cNvPr id="12" name="object 12"/>
          <p:cNvSpPr/>
          <p:nvPr/>
        </p:nvSpPr>
        <p:spPr>
          <a:xfrm>
            <a:off x="1555749" y="2517858"/>
            <a:ext cx="1289685" cy="429895"/>
          </a:xfrm>
          <a:custGeom>
            <a:avLst/>
            <a:gdLst/>
            <a:ahLst/>
            <a:cxnLst/>
            <a:rect l="l" t="t" r="r" b="b"/>
            <a:pathLst>
              <a:path w="1289685" h="429894">
                <a:moveTo>
                  <a:pt x="1213129" y="429877"/>
                </a:moveTo>
                <a:lnTo>
                  <a:pt x="76505" y="429877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213129" y="0"/>
                </a:lnTo>
                <a:lnTo>
                  <a:pt x="1257714" y="16786"/>
                </a:lnTo>
                <a:lnTo>
                  <a:pt x="1285459" y="55513"/>
                </a:lnTo>
                <a:lnTo>
                  <a:pt x="1289634" y="76505"/>
                </a:lnTo>
                <a:lnTo>
                  <a:pt x="1289634" y="353373"/>
                </a:lnTo>
                <a:lnTo>
                  <a:pt x="1272848" y="397957"/>
                </a:lnTo>
                <a:lnTo>
                  <a:pt x="1234120" y="425702"/>
                </a:lnTo>
                <a:lnTo>
                  <a:pt x="1218454" y="429353"/>
                </a:lnTo>
                <a:lnTo>
                  <a:pt x="1213129" y="429877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 txBox="1"/>
          <p:nvPr/>
        </p:nvSpPr>
        <p:spPr>
          <a:xfrm>
            <a:off x="642352" y="1174582"/>
            <a:ext cx="9923145" cy="614235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17170">
              <a:lnSpc>
                <a:spcPct val="100000"/>
              </a:lnSpc>
              <a:spcBef>
                <a:spcPts val="125"/>
              </a:spcBef>
              <a:tabLst>
                <a:tab pos="953135" algn="l"/>
              </a:tabLst>
            </a:pPr>
            <a:r>
              <a:rPr dirty="0" sz="2550" spc="80">
                <a:solidFill>
                  <a:srgbClr val="04182D"/>
                </a:solidFill>
                <a:latin typeface="Tahoma"/>
                <a:cs typeface="Tahoma"/>
              </a:rPr>
              <a:t>Use	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.select()</a:t>
            </a:r>
            <a:r>
              <a:rPr dirty="0" sz="2250" spc="345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 sz="2550" spc="90">
                <a:solidFill>
                  <a:srgbClr val="04182D"/>
                </a:solidFill>
                <a:latin typeface="Tahoma"/>
                <a:cs typeface="Tahoma"/>
              </a:rPr>
              <a:t>to</a:t>
            </a:r>
            <a:r>
              <a:rPr dirty="0" sz="2550" spc="-5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40">
                <a:solidFill>
                  <a:srgbClr val="04182D"/>
                </a:solidFill>
                <a:latin typeface="Tahoma"/>
                <a:cs typeface="Tahoma"/>
              </a:rPr>
              <a:t>choose</a:t>
            </a:r>
            <a:r>
              <a:rPr dirty="0" sz="2550" spc="-5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45">
                <a:solidFill>
                  <a:srgbClr val="04182D"/>
                </a:solidFill>
                <a:latin typeface="Tahoma"/>
                <a:cs typeface="Tahoma"/>
              </a:rPr>
              <a:t>specific</a:t>
            </a:r>
            <a:r>
              <a:rPr dirty="0" sz="2550" spc="-6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05">
                <a:solidFill>
                  <a:srgbClr val="04182D"/>
                </a:solidFill>
                <a:latin typeface="Tahoma"/>
                <a:cs typeface="Tahoma"/>
              </a:rPr>
              <a:t>columns</a:t>
            </a:r>
            <a:endParaRPr sz="2550">
              <a:latin typeface="Tahoma"/>
              <a:cs typeface="Tahoma"/>
            </a:endParaRPr>
          </a:p>
          <a:p>
            <a:pPr marL="217170" marR="5080">
              <a:lnSpc>
                <a:spcPts val="5160"/>
              </a:lnSpc>
              <a:spcBef>
                <a:spcPts val="520"/>
              </a:spcBef>
              <a:tabLst>
                <a:tab pos="953135" algn="l"/>
                <a:tab pos="3206750" algn="l"/>
              </a:tabLst>
            </a:pPr>
            <a:r>
              <a:rPr dirty="0" sz="2550" spc="80">
                <a:solidFill>
                  <a:srgbClr val="04182D"/>
                </a:solidFill>
                <a:latin typeface="Tahoma"/>
                <a:cs typeface="Tahoma"/>
              </a:rPr>
              <a:t>Use	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.filter()</a:t>
            </a:r>
            <a:r>
              <a:rPr dirty="0" sz="2250" spc="385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 sz="2550" spc="65">
                <a:solidFill>
                  <a:srgbClr val="04182D"/>
                </a:solidFill>
                <a:latin typeface="Tahoma"/>
                <a:cs typeface="Tahoma"/>
              </a:rPr>
              <a:t>or	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.where()</a:t>
            </a:r>
            <a:r>
              <a:rPr dirty="0" sz="2250" spc="36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 sz="2550" spc="90">
                <a:solidFill>
                  <a:srgbClr val="04182D"/>
                </a:solidFill>
                <a:latin typeface="Tahoma"/>
                <a:cs typeface="Tahoma"/>
              </a:rPr>
              <a:t>to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70">
                <a:solidFill>
                  <a:srgbClr val="04182D"/>
                </a:solidFill>
                <a:latin typeface="Tahoma"/>
                <a:cs typeface="Tahoma"/>
              </a:rPr>
              <a:t>filter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75">
                <a:solidFill>
                  <a:srgbClr val="04182D"/>
                </a:solidFill>
                <a:latin typeface="Tahoma"/>
                <a:cs typeface="Tahoma"/>
              </a:rPr>
              <a:t>rows</a:t>
            </a:r>
            <a:r>
              <a:rPr dirty="0" sz="2550" spc="-5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60">
                <a:solidFill>
                  <a:srgbClr val="04182D"/>
                </a:solidFill>
                <a:latin typeface="Tahoma"/>
                <a:cs typeface="Tahoma"/>
              </a:rPr>
              <a:t>based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90">
                <a:solidFill>
                  <a:srgbClr val="04182D"/>
                </a:solidFill>
                <a:latin typeface="Tahoma"/>
                <a:cs typeface="Tahoma"/>
              </a:rPr>
              <a:t>on</a:t>
            </a:r>
            <a:r>
              <a:rPr dirty="0" sz="2550" spc="-5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05">
                <a:solidFill>
                  <a:srgbClr val="04182D"/>
                </a:solidFill>
                <a:latin typeface="Tahoma"/>
                <a:cs typeface="Tahoma"/>
              </a:rPr>
              <a:t>conditions </a:t>
            </a:r>
            <a:r>
              <a:rPr dirty="0" sz="2550" spc="-78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80">
                <a:solidFill>
                  <a:srgbClr val="04182D"/>
                </a:solidFill>
                <a:latin typeface="Tahoma"/>
                <a:cs typeface="Tahoma"/>
              </a:rPr>
              <a:t>Use	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.sort()</a:t>
            </a:r>
            <a:r>
              <a:rPr dirty="0" sz="2250" spc="365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 sz="2550" spc="90">
                <a:solidFill>
                  <a:srgbClr val="04182D"/>
                </a:solidFill>
                <a:latin typeface="Tahoma"/>
                <a:cs typeface="Tahoma"/>
              </a:rPr>
              <a:t>to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75">
                <a:solidFill>
                  <a:srgbClr val="04182D"/>
                </a:solidFill>
                <a:latin typeface="Tahoma"/>
                <a:cs typeface="Tahoma"/>
              </a:rPr>
              <a:t>order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85">
                <a:solidFill>
                  <a:srgbClr val="04182D"/>
                </a:solidFill>
                <a:latin typeface="Tahoma"/>
                <a:cs typeface="Tahoma"/>
              </a:rPr>
              <a:t>by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235">
                <a:solidFill>
                  <a:srgbClr val="04182D"/>
                </a:solidFill>
                <a:latin typeface="Tahoma"/>
                <a:cs typeface="Tahoma"/>
              </a:rPr>
              <a:t>a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14">
                <a:solidFill>
                  <a:srgbClr val="04182D"/>
                </a:solidFill>
                <a:latin typeface="Tahoma"/>
                <a:cs typeface="Tahoma"/>
              </a:rPr>
              <a:t>collection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25">
                <a:solidFill>
                  <a:srgbClr val="04182D"/>
                </a:solidFill>
                <a:latin typeface="Tahoma"/>
                <a:cs typeface="Tahoma"/>
              </a:rPr>
              <a:t>of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05">
                <a:solidFill>
                  <a:srgbClr val="04182D"/>
                </a:solidFill>
                <a:latin typeface="Tahoma"/>
                <a:cs typeface="Tahoma"/>
              </a:rPr>
              <a:t>columns</a:t>
            </a:r>
            <a:endParaRPr sz="2550">
              <a:latin typeface="Tahoma"/>
              <a:cs typeface="Tahoma"/>
            </a:endParaRPr>
          </a:p>
          <a:p>
            <a:pPr marL="12700" marR="1820545">
              <a:lnSpc>
                <a:spcPct val="143300"/>
              </a:lnSpc>
              <a:spcBef>
                <a:spcPts val="1995"/>
              </a:spcBef>
            </a:pP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# Select</a:t>
            </a:r>
            <a:r>
              <a:rPr dirty="0" sz="2250" spc="5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and</a:t>
            </a:r>
            <a:r>
              <a:rPr dirty="0" sz="2250" spc="5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show</a:t>
            </a:r>
            <a:r>
              <a:rPr dirty="0" sz="2250" spc="5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only</a:t>
            </a:r>
            <a:r>
              <a:rPr dirty="0" sz="2250" spc="5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the</a:t>
            </a:r>
            <a:r>
              <a:rPr dirty="0" sz="2250" spc="5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name</a:t>
            </a:r>
            <a:r>
              <a:rPr dirty="0" sz="2250" spc="5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and</a:t>
            </a:r>
            <a:r>
              <a:rPr dirty="0" sz="2250" spc="5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age</a:t>
            </a:r>
            <a:r>
              <a:rPr dirty="0" sz="2250" spc="5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columns </a:t>
            </a:r>
            <a:r>
              <a:rPr dirty="0" sz="2250" spc="-1335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df.select(</a:t>
            </a:r>
            <a:r>
              <a:rPr dirty="0" sz="2250">
                <a:solidFill>
                  <a:srgbClr val="BE2F72"/>
                </a:solidFill>
                <a:latin typeface="Courier New"/>
                <a:cs typeface="Courier New"/>
              </a:rPr>
              <a:t>"name"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dirty="0" sz="2250" spc="-5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BE2F72"/>
                </a:solidFill>
                <a:latin typeface="Courier New"/>
                <a:cs typeface="Courier New"/>
              </a:rPr>
              <a:t>"age"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).show()</a:t>
            </a:r>
            <a:endParaRPr sz="22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40"/>
              </a:spcBef>
            </a:pPr>
            <a:endParaRPr sz="3950">
              <a:latin typeface="Courier New"/>
              <a:cs typeface="Courier New"/>
            </a:endParaRPr>
          </a:p>
          <a:p>
            <a:pPr marL="12700" marR="4400550">
              <a:lnSpc>
                <a:spcPct val="143300"/>
              </a:lnSpc>
            </a:pP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# Filter on age &gt; 30 </a:t>
            </a:r>
            <a:r>
              <a:rPr dirty="0" sz="2250" spc="5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df.</a:t>
            </a: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filter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(df[</a:t>
            </a:r>
            <a:r>
              <a:rPr dirty="0" sz="2250">
                <a:solidFill>
                  <a:srgbClr val="BE2F72"/>
                </a:solidFill>
                <a:latin typeface="Courier New"/>
                <a:cs typeface="Courier New"/>
              </a:rPr>
              <a:t>"age"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]</a:t>
            </a:r>
            <a:r>
              <a:rPr dirty="0" sz="2250" spc="-1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&gt;</a:t>
            </a:r>
            <a:r>
              <a:rPr dirty="0" sz="2250" spc="-5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BE2F72"/>
                </a:solidFill>
                <a:latin typeface="Courier New"/>
                <a:cs typeface="Courier New"/>
              </a:rPr>
              <a:t>30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).show()</a:t>
            </a:r>
            <a:endParaRPr sz="22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35"/>
              </a:spcBef>
            </a:pPr>
            <a:endParaRPr sz="3950">
              <a:latin typeface="Courier New"/>
              <a:cs typeface="Courier New"/>
            </a:endParaRPr>
          </a:p>
          <a:p>
            <a:pPr marL="12700" marR="2336165">
              <a:lnSpc>
                <a:spcPct val="143300"/>
              </a:lnSpc>
            </a:pP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# Use</a:t>
            </a:r>
            <a:r>
              <a:rPr dirty="0" sz="2250" spc="5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Where</a:t>
            </a:r>
            <a:r>
              <a:rPr dirty="0" sz="2250" spc="5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to</a:t>
            </a:r>
            <a:r>
              <a:rPr dirty="0" sz="2250" spc="5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filter</a:t>
            </a:r>
            <a:r>
              <a:rPr dirty="0" sz="2250" spc="5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match</a:t>
            </a:r>
            <a:r>
              <a:rPr dirty="0" sz="2250" spc="5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a specific</a:t>
            </a:r>
            <a:r>
              <a:rPr dirty="0" sz="2250" spc="5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value </a:t>
            </a:r>
            <a:r>
              <a:rPr dirty="0" sz="2250" spc="-1335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df.where(df[</a:t>
            </a:r>
            <a:r>
              <a:rPr dirty="0" sz="2250">
                <a:solidFill>
                  <a:srgbClr val="BE2F72"/>
                </a:solidFill>
                <a:latin typeface="Courier New"/>
                <a:cs typeface="Courier New"/>
              </a:rPr>
              <a:t>"age"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]</a:t>
            </a:r>
            <a:r>
              <a:rPr dirty="0" sz="2250" spc="-5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== </a:t>
            </a:r>
            <a:r>
              <a:rPr dirty="0" sz="2250">
                <a:solidFill>
                  <a:srgbClr val="BE2F72"/>
                </a:solidFill>
                <a:latin typeface="Courier New"/>
                <a:cs typeface="Courier New"/>
              </a:rPr>
              <a:t>30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).show()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4" name="object 14"/>
          <p:cNvSpPr/>
          <p:nvPr/>
        </p:nvSpPr>
        <p:spPr>
          <a:xfrm>
            <a:off x="757913" y="8248713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5" name="object 15"/>
          <p:cNvSpPr/>
          <p:nvPr/>
        </p:nvSpPr>
        <p:spPr>
          <a:xfrm>
            <a:off x="327497" y="8167746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95"/>
              <a:t>INTRODUCTION</a:t>
            </a:r>
            <a:r>
              <a:rPr dirty="0" spc="-40"/>
              <a:t> </a:t>
            </a:r>
            <a:r>
              <a:rPr dirty="0" spc="-30"/>
              <a:t>TO</a:t>
            </a:r>
            <a:r>
              <a:rPr dirty="0" spc="-40"/>
              <a:t> </a:t>
            </a:r>
            <a:r>
              <a:rPr dirty="0" spc="-100"/>
              <a:t>PYSPARK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89" y="273909"/>
            <a:ext cx="9566910" cy="71374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500" spc="-355"/>
              <a:t>S</a:t>
            </a:r>
            <a:r>
              <a:rPr dirty="0" sz="4500" spc="-240"/>
              <a:t>o</a:t>
            </a:r>
            <a:r>
              <a:rPr dirty="0" sz="4500" spc="-240"/>
              <a:t>r</a:t>
            </a:r>
            <a:r>
              <a:rPr dirty="0" sz="4500" spc="-225"/>
              <a:t>t</a:t>
            </a:r>
            <a:r>
              <a:rPr dirty="0" sz="4500" spc="-260"/>
              <a:t>i</a:t>
            </a:r>
            <a:r>
              <a:rPr dirty="0" sz="4500" spc="-365"/>
              <a:t>n</a:t>
            </a:r>
            <a:r>
              <a:rPr dirty="0" sz="4500" spc="-5"/>
              <a:t>g</a:t>
            </a:r>
            <a:r>
              <a:rPr dirty="0" sz="4500" spc="-165"/>
              <a:t> </a:t>
            </a:r>
            <a:r>
              <a:rPr dirty="0" sz="4500" spc="-15"/>
              <a:t>a</a:t>
            </a:r>
            <a:r>
              <a:rPr dirty="0" sz="4500" spc="-325"/>
              <a:t>n</a:t>
            </a:r>
            <a:r>
              <a:rPr dirty="0" sz="4500" spc="-55"/>
              <a:t>d</a:t>
            </a:r>
            <a:r>
              <a:rPr dirty="0" sz="4500" spc="-165"/>
              <a:t> </a:t>
            </a:r>
            <a:r>
              <a:rPr dirty="0" sz="4500" spc="-140"/>
              <a:t>d</a:t>
            </a:r>
            <a:r>
              <a:rPr dirty="0" sz="4500" spc="-315"/>
              <a:t>r</a:t>
            </a:r>
            <a:r>
              <a:rPr dirty="0" sz="4500" spc="-240"/>
              <a:t>o</a:t>
            </a:r>
            <a:r>
              <a:rPr dirty="0" sz="4500" spc="-185"/>
              <a:t>p</a:t>
            </a:r>
            <a:r>
              <a:rPr dirty="0" sz="4500" spc="-175"/>
              <a:t>p</a:t>
            </a:r>
            <a:r>
              <a:rPr dirty="0" sz="4500" spc="-260"/>
              <a:t>i</a:t>
            </a:r>
            <a:r>
              <a:rPr dirty="0" sz="4500" spc="-365"/>
              <a:t>n</a:t>
            </a:r>
            <a:r>
              <a:rPr dirty="0" sz="4500" spc="-5"/>
              <a:t>g</a:t>
            </a:r>
            <a:r>
              <a:rPr dirty="0" sz="4500" spc="-165"/>
              <a:t> </a:t>
            </a:r>
            <a:r>
              <a:rPr dirty="0" sz="4500" spc="-300"/>
              <a:t>m</a:t>
            </a:r>
            <a:r>
              <a:rPr dirty="0" sz="4500" spc="-260"/>
              <a:t>i</a:t>
            </a:r>
            <a:r>
              <a:rPr dirty="0" sz="4500" spc="-280"/>
              <a:t>ss</a:t>
            </a:r>
            <a:r>
              <a:rPr dirty="0" sz="4500" spc="-260"/>
              <a:t>i</a:t>
            </a:r>
            <a:r>
              <a:rPr dirty="0" sz="4500" spc="-365"/>
              <a:t>n</a:t>
            </a:r>
            <a:r>
              <a:rPr dirty="0" sz="4500" spc="-5"/>
              <a:t>g</a:t>
            </a:r>
            <a:r>
              <a:rPr dirty="0" sz="4500" spc="-165"/>
              <a:t> </a:t>
            </a:r>
            <a:r>
              <a:rPr dirty="0" sz="4500" spc="-295"/>
              <a:t>v</a:t>
            </a:r>
            <a:r>
              <a:rPr dirty="0" sz="4500" spc="-15"/>
              <a:t>a</a:t>
            </a:r>
            <a:r>
              <a:rPr dirty="0" sz="4500" spc="-275"/>
              <a:t>l</a:t>
            </a:r>
            <a:r>
              <a:rPr dirty="0" sz="4500" spc="-330"/>
              <a:t>u</a:t>
            </a:r>
            <a:r>
              <a:rPr dirty="0" sz="4500" spc="-160"/>
              <a:t>e</a:t>
            </a:r>
            <a:r>
              <a:rPr dirty="0" sz="4500" spc="-195"/>
              <a:t>s</a:t>
            </a:r>
            <a:endParaRPr sz="4500"/>
          </a:p>
        </p:txBody>
      </p:sp>
      <p:sp>
        <p:nvSpPr>
          <p:cNvPr id="3" name="object 3"/>
          <p:cNvSpPr/>
          <p:nvPr/>
        </p:nvSpPr>
        <p:spPr>
          <a:xfrm>
            <a:off x="491289" y="2476941"/>
            <a:ext cx="14575155" cy="3275329"/>
          </a:xfrm>
          <a:custGeom>
            <a:avLst/>
            <a:gdLst/>
            <a:ahLst/>
            <a:cxnLst/>
            <a:rect l="l" t="t" r="r" b="b"/>
            <a:pathLst>
              <a:path w="14575155" h="3275329">
                <a:moveTo>
                  <a:pt x="14498413" y="3275262"/>
                </a:moveTo>
                <a:lnTo>
                  <a:pt x="76505" y="3275262"/>
                </a:lnTo>
                <a:lnTo>
                  <a:pt x="71180" y="3274738"/>
                </a:lnTo>
                <a:lnTo>
                  <a:pt x="31920" y="3258475"/>
                </a:lnTo>
                <a:lnTo>
                  <a:pt x="4175" y="3219748"/>
                </a:lnTo>
                <a:lnTo>
                  <a:pt x="0" y="3198757"/>
                </a:lnTo>
                <a:lnTo>
                  <a:pt x="0" y="3193381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4498413" y="0"/>
                </a:lnTo>
                <a:lnTo>
                  <a:pt x="14542998" y="16786"/>
                </a:lnTo>
                <a:lnTo>
                  <a:pt x="14570742" y="55513"/>
                </a:lnTo>
                <a:lnTo>
                  <a:pt x="14574918" y="76505"/>
                </a:lnTo>
                <a:lnTo>
                  <a:pt x="14574918" y="3198757"/>
                </a:lnTo>
                <a:lnTo>
                  <a:pt x="14558132" y="3243342"/>
                </a:lnTo>
                <a:lnTo>
                  <a:pt x="14519404" y="3271087"/>
                </a:lnTo>
                <a:lnTo>
                  <a:pt x="14503737" y="3274738"/>
                </a:lnTo>
                <a:lnTo>
                  <a:pt x="14498413" y="3275262"/>
                </a:lnTo>
                <a:close/>
              </a:path>
            </a:pathLst>
          </a:custGeom>
          <a:solidFill>
            <a:srgbClr val="F6F2EB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69"/>
            <a:ext cx="102352" cy="102351"/>
          </a:xfrm>
          <a:prstGeom prst="rect">
            <a:avLst/>
          </a:prstGeom>
        </p:spPr>
      </p:pic>
      <p:sp>
        <p:nvSpPr>
          <p:cNvPr id="5" name="object 5"/>
          <p:cNvSpPr/>
          <p:nvPr/>
        </p:nvSpPr>
        <p:spPr>
          <a:xfrm>
            <a:off x="3602788" y="1207776"/>
            <a:ext cx="1289685" cy="429895"/>
          </a:xfrm>
          <a:custGeom>
            <a:avLst/>
            <a:gdLst/>
            <a:ahLst/>
            <a:cxnLst/>
            <a:rect l="l" t="t" r="r" b="b"/>
            <a:pathLst>
              <a:path w="1289685" h="429894">
                <a:moveTo>
                  <a:pt x="1213129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4" y="4175"/>
                </a:lnTo>
                <a:lnTo>
                  <a:pt x="76505" y="0"/>
                </a:lnTo>
                <a:lnTo>
                  <a:pt x="1213129" y="0"/>
                </a:lnTo>
                <a:lnTo>
                  <a:pt x="1257714" y="16786"/>
                </a:lnTo>
                <a:lnTo>
                  <a:pt x="1285459" y="55513"/>
                </a:lnTo>
                <a:lnTo>
                  <a:pt x="1289634" y="76505"/>
                </a:lnTo>
                <a:lnTo>
                  <a:pt x="1289634" y="353373"/>
                </a:lnTo>
                <a:lnTo>
                  <a:pt x="1272847" y="397957"/>
                </a:lnTo>
                <a:lnTo>
                  <a:pt x="1234120" y="425702"/>
                </a:lnTo>
                <a:lnTo>
                  <a:pt x="1218454" y="429353"/>
                </a:lnTo>
                <a:lnTo>
                  <a:pt x="1213129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6" name="object 6"/>
          <p:cNvSpPr/>
          <p:nvPr/>
        </p:nvSpPr>
        <p:spPr>
          <a:xfrm>
            <a:off x="5506535" y="1207776"/>
            <a:ext cx="1801495" cy="429895"/>
          </a:xfrm>
          <a:custGeom>
            <a:avLst/>
            <a:gdLst/>
            <a:ahLst/>
            <a:cxnLst/>
            <a:rect l="l" t="t" r="r" b="b"/>
            <a:pathLst>
              <a:path w="1801495" h="429894">
                <a:moveTo>
                  <a:pt x="1724889" y="429878"/>
                </a:moveTo>
                <a:lnTo>
                  <a:pt x="76504" y="429878"/>
                </a:lnTo>
                <a:lnTo>
                  <a:pt x="71179" y="429353"/>
                </a:lnTo>
                <a:lnTo>
                  <a:pt x="31919" y="413091"/>
                </a:lnTo>
                <a:lnTo>
                  <a:pt x="4174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4" y="0"/>
                </a:lnTo>
                <a:lnTo>
                  <a:pt x="1724889" y="0"/>
                </a:lnTo>
                <a:lnTo>
                  <a:pt x="1769473" y="16786"/>
                </a:lnTo>
                <a:lnTo>
                  <a:pt x="1797218" y="55513"/>
                </a:lnTo>
                <a:lnTo>
                  <a:pt x="1801393" y="76505"/>
                </a:lnTo>
                <a:lnTo>
                  <a:pt x="1801393" y="353373"/>
                </a:lnTo>
                <a:lnTo>
                  <a:pt x="1784607" y="397957"/>
                </a:lnTo>
                <a:lnTo>
                  <a:pt x="1745879" y="425702"/>
                </a:lnTo>
                <a:lnTo>
                  <a:pt x="1730213" y="429353"/>
                </a:lnTo>
                <a:lnTo>
                  <a:pt x="1724889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2006122"/>
            <a:ext cx="102352" cy="102351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1555749" y="1862829"/>
            <a:ext cx="1637664" cy="429895"/>
          </a:xfrm>
          <a:custGeom>
            <a:avLst/>
            <a:gdLst/>
            <a:ahLst/>
            <a:cxnLst/>
            <a:rect l="l" t="t" r="r" b="b"/>
            <a:pathLst>
              <a:path w="1637664" h="429894">
                <a:moveTo>
                  <a:pt x="1561126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561126" y="0"/>
                </a:lnTo>
                <a:lnTo>
                  <a:pt x="1605710" y="16786"/>
                </a:lnTo>
                <a:lnTo>
                  <a:pt x="1633455" y="55513"/>
                </a:lnTo>
                <a:lnTo>
                  <a:pt x="1637631" y="76505"/>
                </a:lnTo>
                <a:lnTo>
                  <a:pt x="1637631" y="353373"/>
                </a:lnTo>
                <a:lnTo>
                  <a:pt x="1620844" y="397957"/>
                </a:lnTo>
                <a:lnTo>
                  <a:pt x="1582117" y="425702"/>
                </a:lnTo>
                <a:lnTo>
                  <a:pt x="1566450" y="429353"/>
                </a:lnTo>
                <a:lnTo>
                  <a:pt x="1561126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9" name="object 9"/>
          <p:cNvSpPr txBox="1"/>
          <p:nvPr/>
        </p:nvSpPr>
        <p:spPr>
          <a:xfrm>
            <a:off x="642352" y="1174606"/>
            <a:ext cx="7541259" cy="384937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17170">
              <a:lnSpc>
                <a:spcPct val="100000"/>
              </a:lnSpc>
              <a:spcBef>
                <a:spcPts val="125"/>
              </a:spcBef>
              <a:tabLst>
                <a:tab pos="2997200" algn="l"/>
                <a:tab pos="4906645" algn="l"/>
              </a:tabLst>
            </a:pPr>
            <a:r>
              <a:rPr dirty="0" sz="2550" spc="110">
                <a:solidFill>
                  <a:srgbClr val="04182D"/>
                </a:solidFill>
                <a:latin typeface="Tahoma"/>
                <a:cs typeface="Tahoma"/>
              </a:rPr>
              <a:t>Order</a:t>
            </a:r>
            <a:r>
              <a:rPr dirty="0" sz="2550" spc="-4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65">
                <a:solidFill>
                  <a:srgbClr val="04182D"/>
                </a:solidFill>
                <a:latin typeface="Tahoma"/>
                <a:cs typeface="Tahoma"/>
              </a:rPr>
              <a:t>data</a:t>
            </a:r>
            <a:r>
              <a:rPr dirty="0" sz="2550" spc="-4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85">
                <a:solidFill>
                  <a:srgbClr val="04182D"/>
                </a:solidFill>
                <a:latin typeface="Tahoma"/>
                <a:cs typeface="Tahoma"/>
              </a:rPr>
              <a:t>using	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.sort()</a:t>
            </a:r>
            <a:r>
              <a:rPr dirty="0" sz="2250" spc="385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 sz="2550" spc="65">
                <a:solidFill>
                  <a:srgbClr val="04182D"/>
                </a:solidFill>
                <a:latin typeface="Tahoma"/>
                <a:cs typeface="Tahoma"/>
              </a:rPr>
              <a:t>or	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.orderBy()</a:t>
            </a:r>
            <a:endParaRPr sz="2250">
              <a:latin typeface="Courier New"/>
              <a:cs typeface="Courier New"/>
            </a:endParaRPr>
          </a:p>
          <a:p>
            <a:pPr marL="217170">
              <a:lnSpc>
                <a:spcPct val="100000"/>
              </a:lnSpc>
              <a:spcBef>
                <a:spcPts val="2100"/>
              </a:spcBef>
              <a:tabLst>
                <a:tab pos="953135" algn="l"/>
              </a:tabLst>
            </a:pPr>
            <a:r>
              <a:rPr dirty="0" sz="2550" spc="80">
                <a:solidFill>
                  <a:srgbClr val="04182D"/>
                </a:solidFill>
                <a:latin typeface="Tahoma"/>
                <a:cs typeface="Tahoma"/>
              </a:rPr>
              <a:t>Use	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na.drop()</a:t>
            </a:r>
            <a:r>
              <a:rPr dirty="0" sz="2250" spc="37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 sz="2550" spc="90">
                <a:solidFill>
                  <a:srgbClr val="04182D"/>
                </a:solidFill>
                <a:latin typeface="Tahoma"/>
                <a:cs typeface="Tahoma"/>
              </a:rPr>
              <a:t>to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95">
                <a:solidFill>
                  <a:srgbClr val="04182D"/>
                </a:solidFill>
                <a:latin typeface="Tahoma"/>
                <a:cs typeface="Tahoma"/>
              </a:rPr>
              <a:t>remove</a:t>
            </a:r>
            <a:r>
              <a:rPr dirty="0" sz="2550" spc="-4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75">
                <a:solidFill>
                  <a:srgbClr val="04182D"/>
                </a:solidFill>
                <a:latin typeface="Tahoma"/>
                <a:cs typeface="Tahoma"/>
              </a:rPr>
              <a:t>rows</a:t>
            </a:r>
            <a:r>
              <a:rPr dirty="0" sz="2550" spc="-4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70">
                <a:solidFill>
                  <a:srgbClr val="04182D"/>
                </a:solidFill>
                <a:latin typeface="Tahoma"/>
                <a:cs typeface="Tahoma"/>
              </a:rPr>
              <a:t>with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60">
                <a:solidFill>
                  <a:srgbClr val="04182D"/>
                </a:solidFill>
                <a:latin typeface="Tahoma"/>
                <a:cs typeface="Tahoma"/>
              </a:rPr>
              <a:t>null</a:t>
            </a:r>
            <a:r>
              <a:rPr dirty="0" sz="2550" spc="-4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00">
                <a:solidFill>
                  <a:srgbClr val="04182D"/>
                </a:solidFill>
                <a:latin typeface="Tahoma"/>
                <a:cs typeface="Tahoma"/>
              </a:rPr>
              <a:t>values</a:t>
            </a:r>
            <a:endParaRPr sz="2550">
              <a:latin typeface="Tahoma"/>
              <a:cs typeface="Tahoma"/>
            </a:endParaRPr>
          </a:p>
          <a:p>
            <a:pPr marL="12700" marR="986155">
              <a:lnSpc>
                <a:spcPct val="143300"/>
              </a:lnSpc>
              <a:spcBef>
                <a:spcPts val="2520"/>
              </a:spcBef>
            </a:pP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# Sort using the age column </a:t>
            </a:r>
            <a:r>
              <a:rPr dirty="0" sz="2250" spc="5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df.sort("age",</a:t>
            </a:r>
            <a:r>
              <a:rPr dirty="0" sz="2250" spc="35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ascending=False).show()</a:t>
            </a:r>
            <a:endParaRPr sz="22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00">
              <a:latin typeface="Courier New"/>
              <a:cs typeface="Courier New"/>
            </a:endParaRPr>
          </a:p>
          <a:p>
            <a:pPr marL="12700" marR="3909695">
              <a:lnSpc>
                <a:spcPct val="143300"/>
              </a:lnSpc>
            </a:pP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#</a:t>
            </a:r>
            <a:r>
              <a:rPr dirty="0" sz="2250" spc="-15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Drop</a:t>
            </a:r>
            <a:r>
              <a:rPr dirty="0" sz="2250" spc="-1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missing</a:t>
            </a:r>
            <a:r>
              <a:rPr dirty="0" sz="2250" spc="-1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values </a:t>
            </a:r>
            <a:r>
              <a:rPr dirty="0" sz="2250" spc="-1335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df.na.drop().show()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10" name="object 10"/>
          <p:cNvSpPr/>
          <p:nvPr/>
        </p:nvSpPr>
        <p:spPr>
          <a:xfrm>
            <a:off x="757913" y="8248737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7497" y="8167770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95"/>
              <a:t>INTRODUCTION</a:t>
            </a:r>
            <a:r>
              <a:rPr dirty="0" spc="-40"/>
              <a:t> </a:t>
            </a:r>
            <a:r>
              <a:rPr dirty="0" spc="-30"/>
              <a:t>TO</a:t>
            </a:r>
            <a:r>
              <a:rPr dirty="0" spc="-40"/>
              <a:t> </a:t>
            </a:r>
            <a:r>
              <a:rPr dirty="0" spc="-100"/>
              <a:t>PYSPARK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89" y="273885"/>
            <a:ext cx="3087370" cy="71374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500" spc="-150"/>
              <a:t>Cheatsheet</a:t>
            </a:r>
            <a:endParaRPr sz="4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900697" y="1207753"/>
            <a:ext cx="3009265" cy="429895"/>
          </a:xfrm>
          <a:custGeom>
            <a:avLst/>
            <a:gdLst/>
            <a:ahLst/>
            <a:cxnLst/>
            <a:rect l="l" t="t" r="r" b="b"/>
            <a:pathLst>
              <a:path w="3009265" h="429894">
                <a:moveTo>
                  <a:pt x="2932642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2932642" y="0"/>
                </a:lnTo>
                <a:lnTo>
                  <a:pt x="2977226" y="16786"/>
                </a:lnTo>
                <a:lnTo>
                  <a:pt x="3004972" y="55513"/>
                </a:lnTo>
                <a:lnTo>
                  <a:pt x="3009147" y="76505"/>
                </a:lnTo>
                <a:lnTo>
                  <a:pt x="3009147" y="353373"/>
                </a:lnTo>
                <a:lnTo>
                  <a:pt x="2992360" y="397957"/>
                </a:lnTo>
                <a:lnTo>
                  <a:pt x="2953633" y="425702"/>
                </a:lnTo>
                <a:lnTo>
                  <a:pt x="2937967" y="429353"/>
                </a:lnTo>
                <a:lnTo>
                  <a:pt x="2932642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2006098"/>
            <a:ext cx="102352" cy="102351"/>
          </a:xfrm>
          <a:prstGeom prst="rect">
            <a:avLst/>
          </a:prstGeom>
        </p:spPr>
      </p:pic>
      <p:sp>
        <p:nvSpPr>
          <p:cNvPr id="6" name="object 6"/>
          <p:cNvSpPr/>
          <p:nvPr/>
        </p:nvSpPr>
        <p:spPr>
          <a:xfrm>
            <a:off x="900697" y="1862805"/>
            <a:ext cx="3357245" cy="429895"/>
          </a:xfrm>
          <a:custGeom>
            <a:avLst/>
            <a:gdLst/>
            <a:ahLst/>
            <a:cxnLst/>
            <a:rect l="l" t="t" r="r" b="b"/>
            <a:pathLst>
              <a:path w="3357245" h="429894">
                <a:moveTo>
                  <a:pt x="3280638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3280638" y="0"/>
                </a:lnTo>
                <a:lnTo>
                  <a:pt x="3325223" y="16786"/>
                </a:lnTo>
                <a:lnTo>
                  <a:pt x="3352968" y="55513"/>
                </a:lnTo>
                <a:lnTo>
                  <a:pt x="3357144" y="76505"/>
                </a:lnTo>
                <a:lnTo>
                  <a:pt x="3357144" y="353373"/>
                </a:lnTo>
                <a:lnTo>
                  <a:pt x="3340357" y="397957"/>
                </a:lnTo>
                <a:lnTo>
                  <a:pt x="3301629" y="425702"/>
                </a:lnTo>
                <a:lnTo>
                  <a:pt x="3285963" y="429353"/>
                </a:lnTo>
                <a:lnTo>
                  <a:pt x="3280638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2661150"/>
            <a:ext cx="102352" cy="102351"/>
          </a:xfrm>
          <a:prstGeom prst="rect">
            <a:avLst/>
          </a:prstGeom>
        </p:spPr>
      </p:pic>
      <p:sp>
        <p:nvSpPr>
          <p:cNvPr id="8" name="object 8"/>
          <p:cNvSpPr/>
          <p:nvPr/>
        </p:nvSpPr>
        <p:spPr>
          <a:xfrm>
            <a:off x="900697" y="2517858"/>
            <a:ext cx="1801495" cy="429895"/>
          </a:xfrm>
          <a:custGeom>
            <a:avLst/>
            <a:gdLst/>
            <a:ahLst/>
            <a:cxnLst/>
            <a:rect l="l" t="t" r="r" b="b"/>
            <a:pathLst>
              <a:path w="1801495" h="429894">
                <a:moveTo>
                  <a:pt x="1724889" y="429877"/>
                </a:moveTo>
                <a:lnTo>
                  <a:pt x="76505" y="429877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3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1724889" y="0"/>
                </a:lnTo>
                <a:lnTo>
                  <a:pt x="1769474" y="16786"/>
                </a:lnTo>
                <a:lnTo>
                  <a:pt x="1797219" y="55513"/>
                </a:lnTo>
                <a:lnTo>
                  <a:pt x="1801394" y="76505"/>
                </a:lnTo>
                <a:lnTo>
                  <a:pt x="1801394" y="353373"/>
                </a:lnTo>
                <a:lnTo>
                  <a:pt x="1784607" y="397957"/>
                </a:lnTo>
                <a:lnTo>
                  <a:pt x="1745880" y="425702"/>
                </a:lnTo>
                <a:lnTo>
                  <a:pt x="1730213" y="429353"/>
                </a:lnTo>
                <a:lnTo>
                  <a:pt x="1724889" y="429877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3316203"/>
            <a:ext cx="102352" cy="102351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900697" y="3172910"/>
            <a:ext cx="1637664" cy="429895"/>
          </a:xfrm>
          <a:custGeom>
            <a:avLst/>
            <a:gdLst/>
            <a:ahLst/>
            <a:cxnLst/>
            <a:rect l="l" t="t" r="r" b="b"/>
            <a:pathLst>
              <a:path w="1637664" h="429895">
                <a:moveTo>
                  <a:pt x="1561126" y="429877"/>
                </a:moveTo>
                <a:lnTo>
                  <a:pt x="76505" y="429877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2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4"/>
                </a:lnTo>
                <a:lnTo>
                  <a:pt x="76505" y="0"/>
                </a:lnTo>
                <a:lnTo>
                  <a:pt x="1561126" y="0"/>
                </a:lnTo>
                <a:lnTo>
                  <a:pt x="1605710" y="16786"/>
                </a:lnTo>
                <a:lnTo>
                  <a:pt x="1633455" y="55513"/>
                </a:lnTo>
                <a:lnTo>
                  <a:pt x="1637631" y="76505"/>
                </a:lnTo>
                <a:lnTo>
                  <a:pt x="1637631" y="353372"/>
                </a:lnTo>
                <a:lnTo>
                  <a:pt x="1620844" y="397957"/>
                </a:lnTo>
                <a:lnTo>
                  <a:pt x="1582117" y="425702"/>
                </a:lnTo>
                <a:lnTo>
                  <a:pt x="1566450" y="429353"/>
                </a:lnTo>
                <a:lnTo>
                  <a:pt x="1561126" y="429877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2824913" y="3172910"/>
            <a:ext cx="1637664" cy="429895"/>
          </a:xfrm>
          <a:custGeom>
            <a:avLst/>
            <a:gdLst/>
            <a:ahLst/>
            <a:cxnLst/>
            <a:rect l="l" t="t" r="r" b="b"/>
            <a:pathLst>
              <a:path w="1637664" h="429895">
                <a:moveTo>
                  <a:pt x="1561126" y="429877"/>
                </a:moveTo>
                <a:lnTo>
                  <a:pt x="76505" y="429877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2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4"/>
                </a:lnTo>
                <a:lnTo>
                  <a:pt x="76505" y="0"/>
                </a:lnTo>
                <a:lnTo>
                  <a:pt x="1561126" y="0"/>
                </a:lnTo>
                <a:lnTo>
                  <a:pt x="1605710" y="16786"/>
                </a:lnTo>
                <a:lnTo>
                  <a:pt x="1633456" y="55513"/>
                </a:lnTo>
                <a:lnTo>
                  <a:pt x="1637632" y="76505"/>
                </a:lnTo>
                <a:lnTo>
                  <a:pt x="1637632" y="353372"/>
                </a:lnTo>
                <a:lnTo>
                  <a:pt x="1620844" y="397957"/>
                </a:lnTo>
                <a:lnTo>
                  <a:pt x="1582117" y="425702"/>
                </a:lnTo>
                <a:lnTo>
                  <a:pt x="1566451" y="429353"/>
                </a:lnTo>
                <a:lnTo>
                  <a:pt x="1561126" y="429877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/>
          <p:nvPr/>
        </p:nvSpPr>
        <p:spPr>
          <a:xfrm>
            <a:off x="4749130" y="3172910"/>
            <a:ext cx="1289685" cy="429895"/>
          </a:xfrm>
          <a:custGeom>
            <a:avLst/>
            <a:gdLst/>
            <a:ahLst/>
            <a:cxnLst/>
            <a:rect l="l" t="t" r="r" b="b"/>
            <a:pathLst>
              <a:path w="1289685" h="429895">
                <a:moveTo>
                  <a:pt x="1213129" y="429877"/>
                </a:moveTo>
                <a:lnTo>
                  <a:pt x="76505" y="429877"/>
                </a:lnTo>
                <a:lnTo>
                  <a:pt x="71180" y="429353"/>
                </a:lnTo>
                <a:lnTo>
                  <a:pt x="31919" y="413091"/>
                </a:lnTo>
                <a:lnTo>
                  <a:pt x="4174" y="374363"/>
                </a:lnTo>
                <a:lnTo>
                  <a:pt x="0" y="353372"/>
                </a:lnTo>
                <a:lnTo>
                  <a:pt x="0" y="347996"/>
                </a:lnTo>
                <a:lnTo>
                  <a:pt x="0" y="76505"/>
                </a:lnTo>
                <a:lnTo>
                  <a:pt x="16786" y="31920"/>
                </a:lnTo>
                <a:lnTo>
                  <a:pt x="55513" y="4174"/>
                </a:lnTo>
                <a:lnTo>
                  <a:pt x="76505" y="0"/>
                </a:lnTo>
                <a:lnTo>
                  <a:pt x="1213129" y="0"/>
                </a:lnTo>
                <a:lnTo>
                  <a:pt x="1257713" y="16786"/>
                </a:lnTo>
                <a:lnTo>
                  <a:pt x="1285458" y="55513"/>
                </a:lnTo>
                <a:lnTo>
                  <a:pt x="1289635" y="76505"/>
                </a:lnTo>
                <a:lnTo>
                  <a:pt x="1289635" y="353372"/>
                </a:lnTo>
                <a:lnTo>
                  <a:pt x="1272847" y="397957"/>
                </a:lnTo>
                <a:lnTo>
                  <a:pt x="1234120" y="425702"/>
                </a:lnTo>
                <a:lnTo>
                  <a:pt x="1218454" y="429353"/>
                </a:lnTo>
                <a:lnTo>
                  <a:pt x="1213129" y="429877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3" name="object 13"/>
          <p:cNvSpPr/>
          <p:nvPr/>
        </p:nvSpPr>
        <p:spPr>
          <a:xfrm>
            <a:off x="6345821" y="3172910"/>
            <a:ext cx="1801495" cy="429895"/>
          </a:xfrm>
          <a:custGeom>
            <a:avLst/>
            <a:gdLst/>
            <a:ahLst/>
            <a:cxnLst/>
            <a:rect l="l" t="t" r="r" b="b"/>
            <a:pathLst>
              <a:path w="1801495" h="429895">
                <a:moveTo>
                  <a:pt x="1724888" y="429877"/>
                </a:moveTo>
                <a:lnTo>
                  <a:pt x="76504" y="429877"/>
                </a:lnTo>
                <a:lnTo>
                  <a:pt x="71179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2"/>
                </a:lnTo>
                <a:lnTo>
                  <a:pt x="0" y="347996"/>
                </a:lnTo>
                <a:lnTo>
                  <a:pt x="0" y="76505"/>
                </a:lnTo>
                <a:lnTo>
                  <a:pt x="16785" y="31920"/>
                </a:lnTo>
                <a:lnTo>
                  <a:pt x="55513" y="4174"/>
                </a:lnTo>
                <a:lnTo>
                  <a:pt x="76504" y="0"/>
                </a:lnTo>
                <a:lnTo>
                  <a:pt x="1724888" y="0"/>
                </a:lnTo>
                <a:lnTo>
                  <a:pt x="1769472" y="16786"/>
                </a:lnTo>
                <a:lnTo>
                  <a:pt x="1797217" y="55513"/>
                </a:lnTo>
                <a:lnTo>
                  <a:pt x="1801394" y="76505"/>
                </a:lnTo>
                <a:lnTo>
                  <a:pt x="1801394" y="353372"/>
                </a:lnTo>
                <a:lnTo>
                  <a:pt x="1784606" y="397957"/>
                </a:lnTo>
                <a:lnTo>
                  <a:pt x="1745879" y="425702"/>
                </a:lnTo>
                <a:lnTo>
                  <a:pt x="1730213" y="429353"/>
                </a:lnTo>
                <a:lnTo>
                  <a:pt x="1724888" y="429877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28938" y="1174582"/>
            <a:ext cx="12734925" cy="2383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spark.read_json()</a:t>
            </a:r>
            <a:r>
              <a:rPr dirty="0" sz="2250" spc="-385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 sz="2550" spc="-270">
                <a:solidFill>
                  <a:srgbClr val="04182D"/>
                </a:solidFill>
                <a:latin typeface="Tahoma"/>
                <a:cs typeface="Tahoma"/>
              </a:rPr>
              <a:t>: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-5">
                <a:solidFill>
                  <a:srgbClr val="04182D"/>
                </a:solidFill>
                <a:latin typeface="Tahoma"/>
                <a:cs typeface="Tahoma"/>
              </a:rPr>
              <a:t>L</a:t>
            </a:r>
            <a:r>
              <a:rPr dirty="0" sz="2550" spc="130">
                <a:solidFill>
                  <a:srgbClr val="04182D"/>
                </a:solidFill>
                <a:latin typeface="Tahoma"/>
                <a:cs typeface="Tahoma"/>
              </a:rPr>
              <a:t>o</a:t>
            </a:r>
            <a:r>
              <a:rPr dirty="0" sz="2550" spc="210">
                <a:solidFill>
                  <a:srgbClr val="04182D"/>
                </a:solidFill>
                <a:latin typeface="Tahoma"/>
                <a:cs typeface="Tahoma"/>
              </a:rPr>
              <a:t>a</a:t>
            </a:r>
            <a:r>
              <a:rPr dirty="0" sz="2550" spc="175">
                <a:solidFill>
                  <a:srgbClr val="04182D"/>
                </a:solidFill>
                <a:latin typeface="Tahoma"/>
                <a:cs typeface="Tahoma"/>
              </a:rPr>
              <a:t>d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45">
                <a:solidFill>
                  <a:srgbClr val="04182D"/>
                </a:solidFill>
                <a:latin typeface="Tahoma"/>
                <a:cs typeface="Tahoma"/>
              </a:rPr>
              <a:t>d</a:t>
            </a:r>
            <a:r>
              <a:rPr dirty="0" sz="2550" spc="235">
                <a:solidFill>
                  <a:srgbClr val="04182D"/>
                </a:solidFill>
                <a:latin typeface="Tahoma"/>
                <a:cs typeface="Tahoma"/>
              </a:rPr>
              <a:t>a</a:t>
            </a:r>
            <a:r>
              <a:rPr dirty="0" sz="2550" spc="45">
                <a:solidFill>
                  <a:srgbClr val="04182D"/>
                </a:solidFill>
                <a:latin typeface="Tahoma"/>
                <a:cs typeface="Tahoma"/>
              </a:rPr>
              <a:t>t</a:t>
            </a:r>
            <a:r>
              <a:rPr dirty="0" sz="2550" spc="235">
                <a:solidFill>
                  <a:srgbClr val="04182D"/>
                </a:solidFill>
                <a:latin typeface="Tahoma"/>
                <a:cs typeface="Tahoma"/>
              </a:rPr>
              <a:t>a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25">
                <a:solidFill>
                  <a:srgbClr val="04182D"/>
                </a:solidFill>
                <a:latin typeface="Tahoma"/>
                <a:cs typeface="Tahoma"/>
              </a:rPr>
              <a:t>f</a:t>
            </a:r>
            <a:r>
              <a:rPr dirty="0" sz="2550" spc="-20">
                <a:solidFill>
                  <a:srgbClr val="04182D"/>
                </a:solidFill>
                <a:latin typeface="Tahoma"/>
                <a:cs typeface="Tahoma"/>
              </a:rPr>
              <a:t>r</a:t>
            </a:r>
            <a:r>
              <a:rPr dirty="0" sz="2550" spc="105">
                <a:solidFill>
                  <a:srgbClr val="04182D"/>
                </a:solidFill>
                <a:latin typeface="Tahoma"/>
                <a:cs typeface="Tahoma"/>
              </a:rPr>
              <a:t>o</a:t>
            </a:r>
            <a:r>
              <a:rPr dirty="0" sz="2550" spc="150">
                <a:solidFill>
                  <a:srgbClr val="04182D"/>
                </a:solidFill>
                <a:latin typeface="Tahoma"/>
                <a:cs typeface="Tahoma"/>
              </a:rPr>
              <a:t>m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320">
                <a:solidFill>
                  <a:srgbClr val="04182D"/>
                </a:solidFill>
                <a:latin typeface="Tahoma"/>
                <a:cs typeface="Tahoma"/>
              </a:rPr>
              <a:t>J</a:t>
            </a:r>
            <a:r>
              <a:rPr dirty="0" sz="2550" spc="5">
                <a:solidFill>
                  <a:srgbClr val="04182D"/>
                </a:solidFill>
                <a:latin typeface="Tahoma"/>
                <a:cs typeface="Tahoma"/>
              </a:rPr>
              <a:t>S</a:t>
            </a:r>
            <a:r>
              <a:rPr dirty="0" sz="2550" spc="275">
                <a:solidFill>
                  <a:srgbClr val="04182D"/>
                </a:solidFill>
                <a:latin typeface="Tahoma"/>
                <a:cs typeface="Tahoma"/>
              </a:rPr>
              <a:t>O</a:t>
            </a:r>
            <a:r>
              <a:rPr dirty="0" sz="2550" spc="229">
                <a:solidFill>
                  <a:srgbClr val="04182D"/>
                </a:solidFill>
                <a:latin typeface="Tahoma"/>
                <a:cs typeface="Tahoma"/>
              </a:rPr>
              <a:t>N</a:t>
            </a:r>
            <a:endParaRPr sz="2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100"/>
              </a:spcBef>
            </a:pP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spark.read.schema()</a:t>
            </a:r>
            <a:r>
              <a:rPr dirty="0" sz="2250" spc="-385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 sz="2550" spc="-270">
                <a:solidFill>
                  <a:srgbClr val="04182D"/>
                </a:solidFill>
                <a:latin typeface="Tahoma"/>
                <a:cs typeface="Tahoma"/>
              </a:rPr>
              <a:t>: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10">
                <a:solidFill>
                  <a:srgbClr val="04182D"/>
                </a:solidFill>
                <a:latin typeface="Tahoma"/>
                <a:cs typeface="Tahoma"/>
              </a:rPr>
              <a:t>Define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45">
                <a:solidFill>
                  <a:srgbClr val="04182D"/>
                </a:solidFill>
                <a:latin typeface="Tahoma"/>
                <a:cs typeface="Tahoma"/>
              </a:rPr>
              <a:t>schemas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05">
                <a:solidFill>
                  <a:srgbClr val="04182D"/>
                </a:solidFill>
                <a:latin typeface="Tahoma"/>
                <a:cs typeface="Tahoma"/>
              </a:rPr>
              <a:t>explicitly</a:t>
            </a:r>
            <a:endParaRPr sz="2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100"/>
              </a:spcBef>
            </a:pP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.na.drop()</a:t>
            </a:r>
            <a:r>
              <a:rPr dirty="0" sz="2250" spc="-385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 sz="2550" spc="-270">
                <a:solidFill>
                  <a:srgbClr val="04182D"/>
                </a:solidFill>
                <a:latin typeface="Tahoma"/>
                <a:cs typeface="Tahoma"/>
              </a:rPr>
              <a:t>:</a:t>
            </a:r>
            <a:r>
              <a:rPr dirty="0" sz="2550" spc="-4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10">
                <a:solidFill>
                  <a:srgbClr val="04182D"/>
                </a:solidFill>
                <a:latin typeface="Tahoma"/>
                <a:cs typeface="Tahoma"/>
              </a:rPr>
              <a:t>Drop</a:t>
            </a:r>
            <a:r>
              <a:rPr dirty="0" sz="2550" spc="-4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75">
                <a:solidFill>
                  <a:srgbClr val="04182D"/>
                </a:solidFill>
                <a:latin typeface="Tahoma"/>
                <a:cs typeface="Tahoma"/>
              </a:rPr>
              <a:t>rows</a:t>
            </a:r>
            <a:r>
              <a:rPr dirty="0" sz="2550" spc="-4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70">
                <a:solidFill>
                  <a:srgbClr val="04182D"/>
                </a:solidFill>
                <a:latin typeface="Tahoma"/>
                <a:cs typeface="Tahoma"/>
              </a:rPr>
              <a:t>with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90">
                <a:solidFill>
                  <a:srgbClr val="04182D"/>
                </a:solidFill>
                <a:latin typeface="Tahoma"/>
                <a:cs typeface="Tahoma"/>
              </a:rPr>
              <a:t>missing</a:t>
            </a:r>
            <a:r>
              <a:rPr dirty="0" sz="2550" spc="-4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00">
                <a:solidFill>
                  <a:srgbClr val="04182D"/>
                </a:solidFill>
                <a:latin typeface="Tahoma"/>
                <a:cs typeface="Tahoma"/>
              </a:rPr>
              <a:t>values</a:t>
            </a:r>
            <a:endParaRPr sz="2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95"/>
              </a:spcBef>
              <a:tabLst>
                <a:tab pos="1940560" algn="l"/>
                <a:tab pos="3869054" algn="l"/>
                <a:tab pos="5453380" algn="l"/>
              </a:tabLst>
            </a:pP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.select()</a:t>
            </a:r>
            <a:r>
              <a:rPr dirty="0" sz="2250" spc="-385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 sz="2550" spc="-135">
                <a:solidFill>
                  <a:srgbClr val="04182D"/>
                </a:solidFill>
                <a:latin typeface="Tahoma"/>
                <a:cs typeface="Tahoma"/>
              </a:rPr>
              <a:t>,</a:t>
            </a:r>
            <a:r>
              <a:rPr dirty="0" sz="2550">
                <a:solidFill>
                  <a:srgbClr val="04182D"/>
                </a:solidFill>
                <a:latin typeface="Tahoma"/>
                <a:cs typeface="Tahoma"/>
              </a:rPr>
              <a:t>	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.filter()</a:t>
            </a:r>
            <a:r>
              <a:rPr dirty="0" sz="2250" spc="-385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 sz="2550" spc="-135">
                <a:solidFill>
                  <a:srgbClr val="04182D"/>
                </a:solidFill>
                <a:latin typeface="Tahoma"/>
                <a:cs typeface="Tahoma"/>
              </a:rPr>
              <a:t>,</a:t>
            </a:r>
            <a:r>
              <a:rPr dirty="0" sz="2550">
                <a:solidFill>
                  <a:srgbClr val="04182D"/>
                </a:solidFill>
                <a:latin typeface="Tahoma"/>
                <a:cs typeface="Tahoma"/>
              </a:rPr>
              <a:t>	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.sort()</a:t>
            </a:r>
            <a:r>
              <a:rPr dirty="0" sz="2250" spc="-385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 sz="2550" spc="-135">
                <a:solidFill>
                  <a:srgbClr val="04182D"/>
                </a:solidFill>
                <a:latin typeface="Tahoma"/>
                <a:cs typeface="Tahoma"/>
              </a:rPr>
              <a:t>,</a:t>
            </a:r>
            <a:r>
              <a:rPr dirty="0" sz="2550">
                <a:solidFill>
                  <a:srgbClr val="04182D"/>
                </a:solidFill>
                <a:latin typeface="Tahoma"/>
                <a:cs typeface="Tahoma"/>
              </a:rPr>
              <a:t>	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.orderBy()</a:t>
            </a:r>
            <a:r>
              <a:rPr dirty="0" sz="2250" spc="-385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 sz="2550" spc="-270">
                <a:solidFill>
                  <a:srgbClr val="04182D"/>
                </a:solidFill>
                <a:latin typeface="Tahoma"/>
                <a:cs typeface="Tahoma"/>
              </a:rPr>
              <a:t>: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30">
                <a:solidFill>
                  <a:srgbClr val="04182D"/>
                </a:solidFill>
                <a:latin typeface="Tahoma"/>
                <a:cs typeface="Tahoma"/>
              </a:rPr>
              <a:t>B</a:t>
            </a:r>
            <a:r>
              <a:rPr dirty="0" sz="2550" spc="235">
                <a:solidFill>
                  <a:srgbClr val="04182D"/>
                </a:solidFill>
                <a:latin typeface="Tahoma"/>
                <a:cs typeface="Tahoma"/>
              </a:rPr>
              <a:t>a</a:t>
            </a:r>
            <a:r>
              <a:rPr dirty="0" sz="2550" spc="75">
                <a:solidFill>
                  <a:srgbClr val="04182D"/>
                </a:solidFill>
                <a:latin typeface="Tahoma"/>
                <a:cs typeface="Tahoma"/>
              </a:rPr>
              <a:t>s</a:t>
            </a:r>
            <a:r>
              <a:rPr dirty="0" sz="2550" spc="45">
                <a:solidFill>
                  <a:srgbClr val="04182D"/>
                </a:solidFill>
                <a:latin typeface="Tahoma"/>
                <a:cs typeface="Tahoma"/>
              </a:rPr>
              <a:t>i</a:t>
            </a:r>
            <a:r>
              <a:rPr dirty="0" sz="2550" spc="265">
                <a:solidFill>
                  <a:srgbClr val="04182D"/>
                </a:solidFill>
                <a:latin typeface="Tahoma"/>
                <a:cs typeface="Tahoma"/>
              </a:rPr>
              <a:t>c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45">
                <a:solidFill>
                  <a:srgbClr val="04182D"/>
                </a:solidFill>
                <a:latin typeface="Tahoma"/>
                <a:cs typeface="Tahoma"/>
              </a:rPr>
              <a:t>d</a:t>
            </a:r>
            <a:r>
              <a:rPr dirty="0" sz="2550" spc="235">
                <a:solidFill>
                  <a:srgbClr val="04182D"/>
                </a:solidFill>
                <a:latin typeface="Tahoma"/>
                <a:cs typeface="Tahoma"/>
              </a:rPr>
              <a:t>a</a:t>
            </a:r>
            <a:r>
              <a:rPr dirty="0" sz="2550" spc="45">
                <a:solidFill>
                  <a:srgbClr val="04182D"/>
                </a:solidFill>
                <a:latin typeface="Tahoma"/>
                <a:cs typeface="Tahoma"/>
              </a:rPr>
              <a:t>t</a:t>
            </a:r>
            <a:r>
              <a:rPr dirty="0" sz="2550" spc="235">
                <a:solidFill>
                  <a:srgbClr val="04182D"/>
                </a:solidFill>
                <a:latin typeface="Tahoma"/>
                <a:cs typeface="Tahoma"/>
              </a:rPr>
              <a:t>a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50">
                <a:solidFill>
                  <a:srgbClr val="04182D"/>
                </a:solidFill>
                <a:latin typeface="Tahoma"/>
                <a:cs typeface="Tahoma"/>
              </a:rPr>
              <a:t>m</a:t>
            </a:r>
            <a:r>
              <a:rPr dirty="0" sz="2550" spc="235">
                <a:solidFill>
                  <a:srgbClr val="04182D"/>
                </a:solidFill>
                <a:latin typeface="Tahoma"/>
                <a:cs typeface="Tahoma"/>
              </a:rPr>
              <a:t>a</a:t>
            </a:r>
            <a:r>
              <a:rPr dirty="0" sz="2550" spc="70">
                <a:solidFill>
                  <a:srgbClr val="04182D"/>
                </a:solidFill>
                <a:latin typeface="Tahoma"/>
                <a:cs typeface="Tahoma"/>
              </a:rPr>
              <a:t>n</a:t>
            </a:r>
            <a:r>
              <a:rPr dirty="0" sz="2550" spc="55">
                <a:solidFill>
                  <a:srgbClr val="04182D"/>
                </a:solidFill>
                <a:latin typeface="Tahoma"/>
                <a:cs typeface="Tahoma"/>
              </a:rPr>
              <a:t>i</a:t>
            </a:r>
            <a:r>
              <a:rPr dirty="0" sz="2550" spc="150">
                <a:solidFill>
                  <a:srgbClr val="04182D"/>
                </a:solidFill>
                <a:latin typeface="Tahoma"/>
                <a:cs typeface="Tahoma"/>
              </a:rPr>
              <a:t>p</a:t>
            </a:r>
            <a:r>
              <a:rPr dirty="0" sz="2550" spc="70">
                <a:solidFill>
                  <a:srgbClr val="04182D"/>
                </a:solidFill>
                <a:latin typeface="Tahoma"/>
                <a:cs typeface="Tahoma"/>
              </a:rPr>
              <a:t>u</a:t>
            </a:r>
            <a:r>
              <a:rPr dirty="0" sz="2550" spc="30">
                <a:solidFill>
                  <a:srgbClr val="04182D"/>
                </a:solidFill>
                <a:latin typeface="Tahoma"/>
                <a:cs typeface="Tahoma"/>
              </a:rPr>
              <a:t>l</a:t>
            </a:r>
            <a:r>
              <a:rPr dirty="0" sz="2550" spc="235">
                <a:solidFill>
                  <a:srgbClr val="04182D"/>
                </a:solidFill>
                <a:latin typeface="Tahoma"/>
                <a:cs typeface="Tahoma"/>
              </a:rPr>
              <a:t>a</a:t>
            </a:r>
            <a:r>
              <a:rPr dirty="0" sz="2550" spc="90">
                <a:solidFill>
                  <a:srgbClr val="04182D"/>
                </a:solidFill>
                <a:latin typeface="Tahoma"/>
                <a:cs typeface="Tahoma"/>
              </a:rPr>
              <a:t>t</a:t>
            </a:r>
            <a:r>
              <a:rPr dirty="0" sz="2550" spc="45">
                <a:solidFill>
                  <a:srgbClr val="04182D"/>
                </a:solidFill>
                <a:latin typeface="Tahoma"/>
                <a:cs typeface="Tahoma"/>
              </a:rPr>
              <a:t>i</a:t>
            </a:r>
            <a:r>
              <a:rPr dirty="0" sz="2550" spc="105">
                <a:solidFill>
                  <a:srgbClr val="04182D"/>
                </a:solidFill>
                <a:latin typeface="Tahoma"/>
                <a:cs typeface="Tahoma"/>
              </a:rPr>
              <a:t>o</a:t>
            </a:r>
            <a:r>
              <a:rPr dirty="0" sz="2550" spc="70">
                <a:solidFill>
                  <a:srgbClr val="04182D"/>
                </a:solidFill>
                <a:latin typeface="Tahoma"/>
                <a:cs typeface="Tahoma"/>
              </a:rPr>
              <a:t>n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25">
                <a:solidFill>
                  <a:srgbClr val="04182D"/>
                </a:solidFill>
                <a:latin typeface="Tahoma"/>
                <a:cs typeface="Tahoma"/>
              </a:rPr>
              <a:t>f</a:t>
            </a:r>
            <a:r>
              <a:rPr dirty="0" sz="2550" spc="70">
                <a:solidFill>
                  <a:srgbClr val="04182D"/>
                </a:solidFill>
                <a:latin typeface="Tahoma"/>
                <a:cs typeface="Tahoma"/>
              </a:rPr>
              <a:t>u</a:t>
            </a:r>
            <a:r>
              <a:rPr dirty="0" sz="2550" spc="70">
                <a:solidFill>
                  <a:srgbClr val="04182D"/>
                </a:solidFill>
                <a:latin typeface="Tahoma"/>
                <a:cs typeface="Tahoma"/>
              </a:rPr>
              <a:t>n</a:t>
            </a:r>
            <a:r>
              <a:rPr dirty="0" sz="2550" spc="250">
                <a:solidFill>
                  <a:srgbClr val="04182D"/>
                </a:solidFill>
                <a:latin typeface="Tahoma"/>
                <a:cs typeface="Tahoma"/>
              </a:rPr>
              <a:t>c</a:t>
            </a:r>
            <a:r>
              <a:rPr dirty="0" sz="2550" spc="90">
                <a:solidFill>
                  <a:srgbClr val="04182D"/>
                </a:solidFill>
                <a:latin typeface="Tahoma"/>
                <a:cs typeface="Tahoma"/>
              </a:rPr>
              <a:t>t</a:t>
            </a:r>
            <a:r>
              <a:rPr dirty="0" sz="2550" spc="45">
                <a:solidFill>
                  <a:srgbClr val="04182D"/>
                </a:solidFill>
                <a:latin typeface="Tahoma"/>
                <a:cs typeface="Tahoma"/>
              </a:rPr>
              <a:t>i</a:t>
            </a:r>
            <a:r>
              <a:rPr dirty="0" sz="2550" spc="105">
                <a:solidFill>
                  <a:srgbClr val="04182D"/>
                </a:solidFill>
                <a:latin typeface="Tahoma"/>
                <a:cs typeface="Tahoma"/>
              </a:rPr>
              <a:t>o</a:t>
            </a:r>
            <a:r>
              <a:rPr dirty="0" sz="2550" spc="60">
                <a:solidFill>
                  <a:srgbClr val="04182D"/>
                </a:solidFill>
                <a:latin typeface="Tahoma"/>
                <a:cs typeface="Tahoma"/>
              </a:rPr>
              <a:t>n</a:t>
            </a:r>
            <a:r>
              <a:rPr dirty="0" sz="2550" spc="75">
                <a:solidFill>
                  <a:srgbClr val="04182D"/>
                </a:solidFill>
                <a:latin typeface="Tahoma"/>
                <a:cs typeface="Tahoma"/>
              </a:rPr>
              <a:t>s</a:t>
            </a:r>
            <a:endParaRPr sz="255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57913" y="8248713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7497" y="8167746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95"/>
              <a:t>INTRODUCTION</a:t>
            </a:r>
            <a:r>
              <a:rPr dirty="0" spc="-40"/>
              <a:t> </a:t>
            </a:r>
            <a:r>
              <a:rPr dirty="0" spc="-30"/>
              <a:t>TO</a:t>
            </a:r>
            <a:r>
              <a:rPr dirty="0" spc="-40"/>
              <a:t> </a:t>
            </a:r>
            <a:r>
              <a:rPr dirty="0" spc="-100"/>
              <a:t>PYSPARK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3220" rIns="0" bIns="0" rtlCol="0" vert="horz">
            <a:spAutoFit/>
          </a:bodyPr>
          <a:lstStyle/>
          <a:p>
            <a:pPr marL="33655">
              <a:lnSpc>
                <a:spcPct val="100000"/>
              </a:lnSpc>
              <a:spcBef>
                <a:spcPts val="2860"/>
              </a:spcBef>
            </a:pPr>
            <a:r>
              <a:rPr dirty="0" spc="-620"/>
              <a:t>L</a:t>
            </a:r>
            <a:r>
              <a:rPr dirty="0" spc="-395"/>
              <a:t>e</a:t>
            </a:r>
            <a:r>
              <a:rPr dirty="0" spc="-365"/>
              <a:t>t</a:t>
            </a:r>
            <a:r>
              <a:rPr dirty="0" spc="-805"/>
              <a:t>'</a:t>
            </a:r>
            <a:r>
              <a:rPr dirty="0" spc="-290"/>
              <a:t>s</a:t>
            </a:r>
            <a:r>
              <a:rPr dirty="0" spc="-330"/>
              <a:t> </a:t>
            </a:r>
            <a:r>
              <a:rPr dirty="0" spc="-320"/>
              <a:t>p</a:t>
            </a:r>
            <a:r>
              <a:rPr dirty="0" spc="-509"/>
              <a:t>r</a:t>
            </a:r>
            <a:r>
              <a:rPr dirty="0" spc="-140"/>
              <a:t>a</a:t>
            </a:r>
            <a:r>
              <a:rPr dirty="0" spc="35"/>
              <a:t>c</a:t>
            </a:r>
            <a:r>
              <a:rPr dirty="0" spc="-370"/>
              <a:t>t</a:t>
            </a:r>
            <a:r>
              <a:rPr dirty="0" spc="-470"/>
              <a:t>i</a:t>
            </a:r>
            <a:r>
              <a:rPr dirty="0" spc="85"/>
              <a:t>c</a:t>
            </a:r>
            <a:r>
              <a:rPr dirty="0" spc="-285"/>
              <a:t>e</a:t>
            </a:r>
            <a:r>
              <a:rPr dirty="0" spc="-445"/>
              <a:t>!</a:t>
            </a:r>
          </a:p>
          <a:p>
            <a:pPr marL="101600">
              <a:lnSpc>
                <a:spcPct val="100000"/>
              </a:lnSpc>
              <a:spcBef>
                <a:spcPts val="969"/>
              </a:spcBef>
              <a:tabLst>
                <a:tab pos="2908300" algn="l"/>
                <a:tab pos="3503295" algn="l"/>
              </a:tabLst>
            </a:pPr>
            <a:r>
              <a:rPr dirty="0" sz="2250" spc="-470"/>
              <a:t>I</a:t>
            </a:r>
            <a:r>
              <a:rPr dirty="0" sz="2250" spc="-340"/>
              <a:t> </a:t>
            </a:r>
            <a:r>
              <a:rPr dirty="0" sz="2250" spc="-35"/>
              <a:t>N</a:t>
            </a:r>
            <a:r>
              <a:rPr dirty="0" sz="2250" spc="-340"/>
              <a:t> </a:t>
            </a:r>
            <a:r>
              <a:rPr dirty="0" sz="2250" spc="-80"/>
              <a:t>T</a:t>
            </a:r>
            <a:r>
              <a:rPr dirty="0" sz="2250" spc="-340"/>
              <a:t> </a:t>
            </a:r>
            <a:r>
              <a:rPr dirty="0" sz="2250" spc="-235"/>
              <a:t>R</a:t>
            </a:r>
            <a:r>
              <a:rPr dirty="0" sz="2250" spc="-340"/>
              <a:t> </a:t>
            </a:r>
            <a:r>
              <a:rPr dirty="0" sz="2250" spc="90"/>
              <a:t>O</a:t>
            </a:r>
            <a:r>
              <a:rPr dirty="0" sz="2250" spc="-340"/>
              <a:t> </a:t>
            </a:r>
            <a:r>
              <a:rPr dirty="0" sz="2250" spc="-10"/>
              <a:t>D</a:t>
            </a:r>
            <a:r>
              <a:rPr dirty="0" sz="2250" spc="-340"/>
              <a:t> </a:t>
            </a:r>
            <a:r>
              <a:rPr dirty="0" sz="2250" spc="-110"/>
              <a:t>U</a:t>
            </a:r>
            <a:r>
              <a:rPr dirty="0" sz="2250" spc="-340"/>
              <a:t> </a:t>
            </a:r>
            <a:r>
              <a:rPr dirty="0" sz="2250" spc="210"/>
              <a:t>C</a:t>
            </a:r>
            <a:r>
              <a:rPr dirty="0" sz="2250" spc="-340"/>
              <a:t> </a:t>
            </a:r>
            <a:r>
              <a:rPr dirty="0" sz="2250" spc="-80"/>
              <a:t>T</a:t>
            </a:r>
            <a:r>
              <a:rPr dirty="0" sz="2250" spc="-340"/>
              <a:t> </a:t>
            </a:r>
            <a:r>
              <a:rPr dirty="0" sz="2250" spc="-470"/>
              <a:t>I</a:t>
            </a:r>
            <a:r>
              <a:rPr dirty="0" sz="2250" spc="-340"/>
              <a:t> </a:t>
            </a:r>
            <a:r>
              <a:rPr dirty="0" sz="2250" spc="90"/>
              <a:t>O</a:t>
            </a:r>
            <a:r>
              <a:rPr dirty="0" sz="2250" spc="-340"/>
              <a:t> </a:t>
            </a:r>
            <a:r>
              <a:rPr dirty="0" sz="2250" spc="-35"/>
              <a:t>N</a:t>
            </a:r>
            <a:r>
              <a:rPr dirty="0" sz="2250"/>
              <a:t>	</a:t>
            </a:r>
            <a:r>
              <a:rPr dirty="0" sz="2250" spc="170"/>
              <a:t>T</a:t>
            </a:r>
            <a:r>
              <a:rPr dirty="0" sz="2250" spc="90"/>
              <a:t>O</a:t>
            </a:r>
            <a:r>
              <a:rPr dirty="0" sz="2250"/>
              <a:t>	</a:t>
            </a:r>
            <a:r>
              <a:rPr dirty="0" sz="2250" spc="-90"/>
              <a:t>P</a:t>
            </a:r>
            <a:r>
              <a:rPr dirty="0" sz="2250" spc="-340"/>
              <a:t> </a:t>
            </a:r>
            <a:r>
              <a:rPr dirty="0" sz="2250" spc="245"/>
              <a:t>Y</a:t>
            </a:r>
            <a:r>
              <a:rPr dirty="0" sz="2250" spc="-135"/>
              <a:t>S</a:t>
            </a:r>
            <a:r>
              <a:rPr dirty="0" sz="2250" spc="-340"/>
              <a:t> </a:t>
            </a:r>
            <a:r>
              <a:rPr dirty="0" sz="2250" spc="70"/>
              <a:t>P</a:t>
            </a:r>
            <a:r>
              <a:rPr dirty="0" sz="2250" spc="70"/>
              <a:t>A</a:t>
            </a:r>
            <a:r>
              <a:rPr dirty="0" sz="2250" spc="-340"/>
              <a:t> </a:t>
            </a:r>
            <a:r>
              <a:rPr dirty="0" sz="2250" spc="-235"/>
              <a:t>R</a:t>
            </a:r>
            <a:r>
              <a:rPr dirty="0" sz="2250" spc="-340"/>
              <a:t> </a:t>
            </a:r>
            <a:r>
              <a:rPr dirty="0" sz="2250" spc="5"/>
              <a:t>K</a:t>
            </a:r>
            <a:endParaRPr sz="2250"/>
          </a:p>
        </p:txBody>
      </p:sp>
      <p:sp>
        <p:nvSpPr>
          <p:cNvPr id="3" name="object 3"/>
          <p:cNvSpPr/>
          <p:nvPr/>
        </p:nvSpPr>
        <p:spPr>
          <a:xfrm>
            <a:off x="757913" y="8248713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7497" y="8167746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89" y="273884"/>
            <a:ext cx="4643755" cy="71374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500" spc="-490"/>
              <a:t>W</a:t>
            </a:r>
            <a:r>
              <a:rPr dirty="0" sz="4500" spc="-310"/>
              <a:t>h</a:t>
            </a:r>
            <a:r>
              <a:rPr dirty="0" sz="4500" spc="-15"/>
              <a:t>a</a:t>
            </a:r>
            <a:r>
              <a:rPr dirty="0" sz="4500" spc="-135"/>
              <a:t>t</a:t>
            </a:r>
            <a:r>
              <a:rPr dirty="0" sz="4500" spc="-165"/>
              <a:t> </a:t>
            </a:r>
            <a:r>
              <a:rPr dirty="0" sz="4500" spc="-260"/>
              <a:t>i</a:t>
            </a:r>
            <a:r>
              <a:rPr dirty="0" sz="4500" spc="-195"/>
              <a:t>s</a:t>
            </a:r>
            <a:r>
              <a:rPr dirty="0" sz="4500" spc="-165"/>
              <a:t> </a:t>
            </a:r>
            <a:r>
              <a:rPr dirty="0" sz="4500" spc="-265"/>
              <a:t>P</a:t>
            </a:r>
            <a:r>
              <a:rPr dirty="0" sz="4500" spc="-5"/>
              <a:t>y</a:t>
            </a:r>
            <a:r>
              <a:rPr dirty="0" sz="4500" spc="-375"/>
              <a:t>S</a:t>
            </a:r>
            <a:r>
              <a:rPr dirty="0" sz="4500" spc="-140"/>
              <a:t>p</a:t>
            </a:r>
            <a:r>
              <a:rPr dirty="0" sz="4500" spc="-15"/>
              <a:t>a</a:t>
            </a:r>
            <a:r>
              <a:rPr dirty="0" sz="4500" spc="-245"/>
              <a:t>r</a:t>
            </a:r>
            <a:r>
              <a:rPr dirty="0" sz="4500" spc="-270"/>
              <a:t>k</a:t>
            </a:r>
            <a:r>
              <a:rPr dirty="0" sz="4500" spc="-185"/>
              <a:t>?</a:t>
            </a:r>
            <a:endParaRPr sz="4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4"/>
            <a:ext cx="102352" cy="1023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7056" y="1174581"/>
            <a:ext cx="12108180" cy="238379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550" spc="95">
                <a:solidFill>
                  <a:srgbClr val="04182D"/>
                </a:solidFill>
                <a:latin typeface="Tahoma"/>
                <a:cs typeface="Tahoma"/>
              </a:rPr>
              <a:t>Distributed</a:t>
            </a:r>
            <a:r>
              <a:rPr dirty="0" sz="2550" spc="-4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65">
                <a:solidFill>
                  <a:srgbClr val="04182D"/>
                </a:solidFill>
                <a:latin typeface="Tahoma"/>
                <a:cs typeface="Tahoma"/>
              </a:rPr>
              <a:t>data</a:t>
            </a:r>
            <a:r>
              <a:rPr dirty="0" sz="2550" spc="-3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75">
                <a:solidFill>
                  <a:srgbClr val="04182D"/>
                </a:solidFill>
                <a:latin typeface="Tahoma"/>
                <a:cs typeface="Tahoma"/>
              </a:rPr>
              <a:t>processing:</a:t>
            </a:r>
            <a:r>
              <a:rPr dirty="0" sz="2550" spc="-3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25">
                <a:solidFill>
                  <a:srgbClr val="04182D"/>
                </a:solidFill>
                <a:latin typeface="Tahoma"/>
                <a:cs typeface="Tahoma"/>
              </a:rPr>
              <a:t>Designed</a:t>
            </a:r>
            <a:r>
              <a:rPr dirty="0" sz="2550" spc="-4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90">
                <a:solidFill>
                  <a:srgbClr val="04182D"/>
                </a:solidFill>
                <a:latin typeface="Tahoma"/>
                <a:cs typeface="Tahoma"/>
              </a:rPr>
              <a:t>to</a:t>
            </a:r>
            <a:r>
              <a:rPr dirty="0" sz="2550" spc="-3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20">
                <a:solidFill>
                  <a:srgbClr val="04182D"/>
                </a:solidFill>
                <a:latin typeface="Tahoma"/>
                <a:cs typeface="Tahoma"/>
              </a:rPr>
              <a:t>handle</a:t>
            </a:r>
            <a:r>
              <a:rPr dirty="0" sz="2550" spc="-3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10">
                <a:solidFill>
                  <a:srgbClr val="04182D"/>
                </a:solidFill>
                <a:latin typeface="Tahoma"/>
                <a:cs typeface="Tahoma"/>
              </a:rPr>
              <a:t>large</a:t>
            </a:r>
            <a:r>
              <a:rPr dirty="0" sz="2550" spc="-4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25">
                <a:solidFill>
                  <a:srgbClr val="04182D"/>
                </a:solidFill>
                <a:latin typeface="Tahoma"/>
                <a:cs typeface="Tahoma"/>
              </a:rPr>
              <a:t>datasets</a:t>
            </a:r>
            <a:r>
              <a:rPr dirty="0" sz="2550" spc="-3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20">
                <a:solidFill>
                  <a:srgbClr val="04182D"/>
                </a:solidFill>
                <a:latin typeface="Tahoma"/>
                <a:cs typeface="Tahoma"/>
              </a:rPr>
              <a:t>across</a:t>
            </a:r>
            <a:r>
              <a:rPr dirty="0" sz="2550" spc="-3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75">
                <a:solidFill>
                  <a:srgbClr val="04182D"/>
                </a:solidFill>
                <a:latin typeface="Tahoma"/>
                <a:cs typeface="Tahoma"/>
              </a:rPr>
              <a:t>clusters</a:t>
            </a:r>
            <a:endParaRPr sz="2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100"/>
              </a:spcBef>
            </a:pPr>
            <a:r>
              <a:rPr dirty="0" sz="2550" spc="90">
                <a:solidFill>
                  <a:srgbClr val="04182D"/>
                </a:solidFill>
                <a:latin typeface="Tahoma"/>
                <a:cs typeface="Tahoma"/>
              </a:rPr>
              <a:t>Supports</a:t>
            </a:r>
            <a:r>
              <a:rPr dirty="0" sz="2550" spc="-5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90">
                <a:solidFill>
                  <a:srgbClr val="04182D"/>
                </a:solidFill>
                <a:latin typeface="Tahoma"/>
                <a:cs typeface="Tahoma"/>
              </a:rPr>
              <a:t>various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65">
                <a:solidFill>
                  <a:srgbClr val="04182D"/>
                </a:solidFill>
                <a:latin typeface="Tahoma"/>
                <a:cs typeface="Tahoma"/>
              </a:rPr>
              <a:t>data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05">
                <a:solidFill>
                  <a:srgbClr val="04182D"/>
                </a:solidFill>
                <a:latin typeface="Tahoma"/>
                <a:cs typeface="Tahoma"/>
              </a:rPr>
              <a:t>formats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05">
                <a:solidFill>
                  <a:srgbClr val="04182D"/>
                </a:solidFill>
                <a:latin typeface="Tahoma"/>
                <a:cs typeface="Tahoma"/>
              </a:rPr>
              <a:t>including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45">
                <a:solidFill>
                  <a:srgbClr val="04182D"/>
                </a:solidFill>
                <a:latin typeface="Tahoma"/>
                <a:cs typeface="Tahoma"/>
              </a:rPr>
              <a:t>CSV,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75">
                <a:solidFill>
                  <a:srgbClr val="04182D"/>
                </a:solidFill>
                <a:latin typeface="Tahoma"/>
                <a:cs typeface="Tahoma"/>
              </a:rPr>
              <a:t>Parquet,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60">
                <a:solidFill>
                  <a:srgbClr val="04182D"/>
                </a:solidFill>
                <a:latin typeface="Tahoma"/>
                <a:cs typeface="Tahoma"/>
              </a:rPr>
              <a:t>and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210">
                <a:solidFill>
                  <a:srgbClr val="04182D"/>
                </a:solidFill>
                <a:latin typeface="Tahoma"/>
                <a:cs typeface="Tahoma"/>
              </a:rPr>
              <a:t>JSON</a:t>
            </a:r>
            <a:endParaRPr sz="2550">
              <a:latin typeface="Tahoma"/>
              <a:cs typeface="Tahoma"/>
            </a:endParaRPr>
          </a:p>
          <a:p>
            <a:pPr marL="12700" marR="592455">
              <a:lnSpc>
                <a:spcPts val="5160"/>
              </a:lnSpc>
              <a:spcBef>
                <a:spcPts val="320"/>
              </a:spcBef>
            </a:pPr>
            <a:r>
              <a:rPr dirty="0" sz="2550" spc="120">
                <a:solidFill>
                  <a:srgbClr val="04182D"/>
                </a:solidFill>
                <a:latin typeface="Tahoma"/>
                <a:cs typeface="Tahoma"/>
              </a:rPr>
              <a:t>SQL</a:t>
            </a:r>
            <a:r>
              <a:rPr dirty="0" sz="2550" spc="-4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85">
                <a:solidFill>
                  <a:srgbClr val="04182D"/>
                </a:solidFill>
                <a:latin typeface="Tahoma"/>
                <a:cs typeface="Tahoma"/>
              </a:rPr>
              <a:t>integration</a:t>
            </a:r>
            <a:r>
              <a:rPr dirty="0" sz="2550" spc="-4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10">
                <a:solidFill>
                  <a:srgbClr val="04182D"/>
                </a:solidFill>
                <a:latin typeface="Tahoma"/>
                <a:cs typeface="Tahoma"/>
              </a:rPr>
              <a:t>allows</a:t>
            </a:r>
            <a:r>
              <a:rPr dirty="0" sz="2550" spc="-4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10">
                <a:solidFill>
                  <a:srgbClr val="04182D"/>
                </a:solidFill>
                <a:latin typeface="Tahoma"/>
                <a:cs typeface="Tahoma"/>
              </a:rPr>
              <a:t>querying</a:t>
            </a:r>
            <a:r>
              <a:rPr dirty="0" sz="2550" spc="-4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25">
                <a:solidFill>
                  <a:srgbClr val="04182D"/>
                </a:solidFill>
                <a:latin typeface="Tahoma"/>
                <a:cs typeface="Tahoma"/>
              </a:rPr>
              <a:t>of</a:t>
            </a:r>
            <a:r>
              <a:rPr dirty="0" sz="2550" spc="-4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65">
                <a:solidFill>
                  <a:srgbClr val="04182D"/>
                </a:solidFill>
                <a:latin typeface="Tahoma"/>
                <a:cs typeface="Tahoma"/>
              </a:rPr>
              <a:t>data</a:t>
            </a:r>
            <a:r>
              <a:rPr dirty="0" sz="2550" spc="-4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85">
                <a:solidFill>
                  <a:srgbClr val="04182D"/>
                </a:solidFill>
                <a:latin typeface="Tahoma"/>
                <a:cs typeface="Tahoma"/>
              </a:rPr>
              <a:t>using</a:t>
            </a:r>
            <a:r>
              <a:rPr dirty="0" sz="2550" spc="-4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05">
                <a:solidFill>
                  <a:srgbClr val="04182D"/>
                </a:solidFill>
                <a:latin typeface="Tahoma"/>
                <a:cs typeface="Tahoma"/>
              </a:rPr>
              <a:t>both</a:t>
            </a:r>
            <a:r>
              <a:rPr dirty="0" sz="2550" spc="-4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20">
                <a:solidFill>
                  <a:srgbClr val="04182D"/>
                </a:solidFill>
                <a:latin typeface="Tahoma"/>
                <a:cs typeface="Tahoma"/>
              </a:rPr>
              <a:t>Python</a:t>
            </a:r>
            <a:r>
              <a:rPr dirty="0" sz="2550" spc="-4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60">
                <a:solidFill>
                  <a:srgbClr val="04182D"/>
                </a:solidFill>
                <a:latin typeface="Tahoma"/>
                <a:cs typeface="Tahoma"/>
              </a:rPr>
              <a:t>and</a:t>
            </a:r>
            <a:r>
              <a:rPr dirty="0" sz="2550" spc="-4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20">
                <a:solidFill>
                  <a:srgbClr val="04182D"/>
                </a:solidFill>
                <a:latin typeface="Tahoma"/>
                <a:cs typeface="Tahoma"/>
              </a:rPr>
              <a:t>SQL</a:t>
            </a:r>
            <a:r>
              <a:rPr dirty="0" sz="2550" spc="-4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14">
                <a:solidFill>
                  <a:srgbClr val="04182D"/>
                </a:solidFill>
                <a:latin typeface="Tahoma"/>
                <a:cs typeface="Tahoma"/>
              </a:rPr>
              <a:t>syntax </a:t>
            </a:r>
            <a:r>
              <a:rPr dirty="0" sz="2550" spc="-78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35">
                <a:solidFill>
                  <a:srgbClr val="04182D"/>
                </a:solidFill>
                <a:latin typeface="Tahoma"/>
                <a:cs typeface="Tahoma"/>
              </a:rPr>
              <a:t>Optimized</a:t>
            </a:r>
            <a:r>
              <a:rPr dirty="0" sz="2550" spc="-5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60">
                <a:solidFill>
                  <a:srgbClr val="04182D"/>
                </a:solidFill>
                <a:latin typeface="Tahoma"/>
                <a:cs typeface="Tahoma"/>
              </a:rPr>
              <a:t>for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40">
                <a:solidFill>
                  <a:srgbClr val="04182D"/>
                </a:solidFill>
                <a:latin typeface="Tahoma"/>
                <a:cs typeface="Tahoma"/>
              </a:rPr>
              <a:t>speed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65">
                <a:solidFill>
                  <a:srgbClr val="04182D"/>
                </a:solidFill>
                <a:latin typeface="Tahoma"/>
                <a:cs typeface="Tahoma"/>
              </a:rPr>
              <a:t>at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50">
                <a:solidFill>
                  <a:srgbClr val="04182D"/>
                </a:solidFill>
                <a:latin typeface="Tahoma"/>
                <a:cs typeface="Tahoma"/>
              </a:rPr>
              <a:t>scale</a:t>
            </a:r>
            <a:endParaRPr sz="255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2006096"/>
            <a:ext cx="102352" cy="1023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2661149"/>
            <a:ext cx="102352" cy="1023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3316202"/>
            <a:ext cx="102352" cy="1023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5956884" y="3787021"/>
            <a:ext cx="3643729" cy="3643729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757913" y="8248712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7497" y="8167744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95"/>
              <a:t>INTRODUCTION</a:t>
            </a:r>
            <a:r>
              <a:rPr dirty="0" spc="-40"/>
              <a:t> </a:t>
            </a:r>
            <a:r>
              <a:rPr dirty="0" spc="-30"/>
              <a:t>TO</a:t>
            </a:r>
            <a:r>
              <a:rPr dirty="0" spc="-40"/>
              <a:t> </a:t>
            </a:r>
            <a:r>
              <a:rPr dirty="0" spc="-100"/>
              <a:t>PYSPARK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89" y="273885"/>
            <a:ext cx="7899400" cy="71374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500" spc="-490"/>
              <a:t>W</a:t>
            </a:r>
            <a:r>
              <a:rPr dirty="0" sz="4500" spc="-310"/>
              <a:t>h</a:t>
            </a:r>
            <a:r>
              <a:rPr dirty="0" sz="4500" spc="-204"/>
              <a:t>e</a:t>
            </a:r>
            <a:r>
              <a:rPr dirty="0" sz="4500" spc="-240"/>
              <a:t>n</a:t>
            </a:r>
            <a:r>
              <a:rPr dirty="0" sz="4500" spc="-165"/>
              <a:t> </a:t>
            </a:r>
            <a:r>
              <a:rPr dirty="0" sz="4500" spc="-475"/>
              <a:t>w</a:t>
            </a:r>
            <a:r>
              <a:rPr dirty="0" sz="4500" spc="-220"/>
              <a:t>o</a:t>
            </a:r>
            <a:r>
              <a:rPr dirty="0" sz="4500" spc="-325"/>
              <a:t>u</a:t>
            </a:r>
            <a:r>
              <a:rPr dirty="0" sz="4500" spc="-285"/>
              <a:t>l</a:t>
            </a:r>
            <a:r>
              <a:rPr dirty="0" sz="4500" spc="-55"/>
              <a:t>d</a:t>
            </a:r>
            <a:r>
              <a:rPr dirty="0" sz="4500" spc="-165"/>
              <a:t> </a:t>
            </a:r>
            <a:r>
              <a:rPr dirty="0" sz="4500" spc="-475"/>
              <a:t>w</a:t>
            </a:r>
            <a:r>
              <a:rPr dirty="0" sz="4500" spc="-75"/>
              <a:t>e</a:t>
            </a:r>
            <a:r>
              <a:rPr dirty="0" sz="4500" spc="-165"/>
              <a:t> </a:t>
            </a:r>
            <a:r>
              <a:rPr dirty="0" sz="4500" spc="-325"/>
              <a:t>u</a:t>
            </a:r>
            <a:r>
              <a:rPr dirty="0" sz="4500" spc="-280"/>
              <a:t>s</a:t>
            </a:r>
            <a:r>
              <a:rPr dirty="0" sz="4500" spc="-75"/>
              <a:t>e</a:t>
            </a:r>
            <a:r>
              <a:rPr dirty="0" sz="4500" spc="-165"/>
              <a:t> </a:t>
            </a:r>
            <a:r>
              <a:rPr dirty="0" sz="4500" spc="-265"/>
              <a:t>P</a:t>
            </a:r>
            <a:r>
              <a:rPr dirty="0" sz="4500" spc="-5"/>
              <a:t>y</a:t>
            </a:r>
            <a:r>
              <a:rPr dirty="0" sz="4500" spc="-375"/>
              <a:t>S</a:t>
            </a:r>
            <a:r>
              <a:rPr dirty="0" sz="4500" spc="-140"/>
              <a:t>p</a:t>
            </a:r>
            <a:r>
              <a:rPr dirty="0" sz="4500" spc="-15"/>
              <a:t>a</a:t>
            </a:r>
            <a:r>
              <a:rPr dirty="0" sz="4500" spc="-245"/>
              <a:t>r</a:t>
            </a:r>
            <a:r>
              <a:rPr dirty="0" sz="4500" spc="-270"/>
              <a:t>k</a:t>
            </a:r>
            <a:r>
              <a:rPr dirty="0" sz="4500" spc="-185"/>
              <a:t>?</a:t>
            </a:r>
            <a:endParaRPr sz="4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847056" y="1174582"/>
            <a:ext cx="5469890" cy="6150610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550" spc="125">
                <a:solidFill>
                  <a:srgbClr val="04182D"/>
                </a:solidFill>
                <a:latin typeface="Tahoma"/>
                <a:cs typeface="Tahoma"/>
              </a:rPr>
              <a:t>Big</a:t>
            </a:r>
            <a:r>
              <a:rPr dirty="0" sz="2550" spc="-7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65">
                <a:solidFill>
                  <a:srgbClr val="04182D"/>
                </a:solidFill>
                <a:latin typeface="Tahoma"/>
                <a:cs typeface="Tahoma"/>
              </a:rPr>
              <a:t>data</a:t>
            </a:r>
            <a:r>
              <a:rPr dirty="0" sz="2550" spc="-7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40">
                <a:solidFill>
                  <a:srgbClr val="04182D"/>
                </a:solidFill>
                <a:latin typeface="Tahoma"/>
                <a:cs typeface="Tahoma"/>
              </a:rPr>
              <a:t>analytics</a:t>
            </a:r>
            <a:endParaRPr sz="2550">
              <a:latin typeface="Tahoma"/>
              <a:cs typeface="Tahoma"/>
            </a:endParaRPr>
          </a:p>
          <a:p>
            <a:pPr marL="12700" marR="1196340">
              <a:lnSpc>
                <a:spcPts val="5160"/>
              </a:lnSpc>
              <a:spcBef>
                <a:spcPts val="520"/>
              </a:spcBef>
            </a:pPr>
            <a:r>
              <a:rPr dirty="0" sz="2550" spc="95">
                <a:solidFill>
                  <a:srgbClr val="04182D"/>
                </a:solidFill>
                <a:latin typeface="Tahoma"/>
                <a:cs typeface="Tahoma"/>
              </a:rPr>
              <a:t>Distributed</a:t>
            </a:r>
            <a:r>
              <a:rPr dirty="0" sz="2550" spc="-7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65">
                <a:solidFill>
                  <a:srgbClr val="04182D"/>
                </a:solidFill>
                <a:latin typeface="Tahoma"/>
                <a:cs typeface="Tahoma"/>
              </a:rPr>
              <a:t>data</a:t>
            </a:r>
            <a:r>
              <a:rPr dirty="0" sz="2550" spc="-7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10">
                <a:solidFill>
                  <a:srgbClr val="04182D"/>
                </a:solidFill>
                <a:latin typeface="Tahoma"/>
                <a:cs typeface="Tahoma"/>
              </a:rPr>
              <a:t>processing </a:t>
            </a:r>
            <a:r>
              <a:rPr dirty="0" sz="2550" spc="-78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90">
                <a:solidFill>
                  <a:srgbClr val="04182D"/>
                </a:solidFill>
                <a:latin typeface="Tahoma"/>
                <a:cs typeface="Tahoma"/>
              </a:rPr>
              <a:t>Real-time</a:t>
            </a:r>
            <a:r>
              <a:rPr dirty="0" sz="2550" spc="-6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65">
                <a:solidFill>
                  <a:srgbClr val="04182D"/>
                </a:solidFill>
                <a:latin typeface="Tahoma"/>
                <a:cs typeface="Tahoma"/>
              </a:rPr>
              <a:t>data</a:t>
            </a:r>
            <a:r>
              <a:rPr dirty="0" sz="2550" spc="-6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05">
                <a:solidFill>
                  <a:srgbClr val="04182D"/>
                </a:solidFill>
                <a:latin typeface="Tahoma"/>
                <a:cs typeface="Tahoma"/>
              </a:rPr>
              <a:t>streaming</a:t>
            </a:r>
            <a:endParaRPr sz="2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75"/>
              </a:spcBef>
            </a:pPr>
            <a:r>
              <a:rPr dirty="0" sz="2550" spc="165">
                <a:solidFill>
                  <a:srgbClr val="04182D"/>
                </a:solidFill>
                <a:latin typeface="Tahoma"/>
                <a:cs typeface="Tahoma"/>
              </a:rPr>
              <a:t>Machine</a:t>
            </a:r>
            <a:r>
              <a:rPr dirty="0" sz="2550" spc="-6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00">
                <a:solidFill>
                  <a:srgbClr val="04182D"/>
                </a:solidFill>
                <a:latin typeface="Tahoma"/>
                <a:cs typeface="Tahoma"/>
              </a:rPr>
              <a:t>learning</a:t>
            </a:r>
            <a:r>
              <a:rPr dirty="0" sz="2550" spc="-5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90">
                <a:solidFill>
                  <a:srgbClr val="04182D"/>
                </a:solidFill>
                <a:latin typeface="Tahoma"/>
                <a:cs typeface="Tahoma"/>
              </a:rPr>
              <a:t>on</a:t>
            </a:r>
            <a:r>
              <a:rPr dirty="0" sz="2550" spc="-5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10">
                <a:solidFill>
                  <a:srgbClr val="04182D"/>
                </a:solidFill>
                <a:latin typeface="Tahoma"/>
                <a:cs typeface="Tahoma"/>
              </a:rPr>
              <a:t>large</a:t>
            </a:r>
            <a:r>
              <a:rPr dirty="0" sz="2550" spc="-5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25">
                <a:solidFill>
                  <a:srgbClr val="04182D"/>
                </a:solidFill>
                <a:latin typeface="Tahoma"/>
                <a:cs typeface="Tahoma"/>
              </a:rPr>
              <a:t>datasets</a:t>
            </a:r>
            <a:endParaRPr sz="2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100"/>
              </a:spcBef>
            </a:pPr>
            <a:r>
              <a:rPr dirty="0" sz="2550" spc="55">
                <a:solidFill>
                  <a:srgbClr val="04182D"/>
                </a:solidFill>
                <a:latin typeface="Tahoma"/>
                <a:cs typeface="Tahoma"/>
              </a:rPr>
              <a:t>ETL</a:t>
            </a:r>
            <a:r>
              <a:rPr dirty="0" sz="2550" spc="-6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60">
                <a:solidFill>
                  <a:srgbClr val="04182D"/>
                </a:solidFill>
                <a:latin typeface="Tahoma"/>
                <a:cs typeface="Tahoma"/>
              </a:rPr>
              <a:t>and</a:t>
            </a:r>
            <a:r>
              <a:rPr dirty="0" sz="2550" spc="-6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-5">
                <a:solidFill>
                  <a:srgbClr val="04182D"/>
                </a:solidFill>
                <a:latin typeface="Tahoma"/>
                <a:cs typeface="Tahoma"/>
              </a:rPr>
              <a:t>ELT</a:t>
            </a:r>
            <a:r>
              <a:rPr dirty="0" sz="2550" spc="-6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00">
                <a:solidFill>
                  <a:srgbClr val="04182D"/>
                </a:solidFill>
                <a:latin typeface="Tahoma"/>
                <a:cs typeface="Tahoma"/>
              </a:rPr>
              <a:t>pipelines</a:t>
            </a:r>
            <a:endParaRPr sz="2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095"/>
              </a:spcBef>
            </a:pPr>
            <a:r>
              <a:rPr dirty="0" sz="2550" spc="70">
                <a:solidFill>
                  <a:srgbClr val="04182D"/>
                </a:solidFill>
                <a:latin typeface="Tahoma"/>
                <a:cs typeface="Tahoma"/>
              </a:rPr>
              <a:t>Working</a:t>
            </a:r>
            <a:r>
              <a:rPr dirty="0" sz="2550" spc="-5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70">
                <a:solidFill>
                  <a:srgbClr val="04182D"/>
                </a:solidFill>
                <a:latin typeface="Tahoma"/>
                <a:cs typeface="Tahoma"/>
              </a:rPr>
              <a:t>with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85">
                <a:solidFill>
                  <a:srgbClr val="04182D"/>
                </a:solidFill>
                <a:latin typeface="Tahoma"/>
                <a:cs typeface="Tahoma"/>
              </a:rPr>
              <a:t>diverse</a:t>
            </a:r>
            <a:r>
              <a:rPr dirty="0" sz="2550" spc="-5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65">
                <a:solidFill>
                  <a:srgbClr val="04182D"/>
                </a:solidFill>
                <a:latin typeface="Tahoma"/>
                <a:cs typeface="Tahoma"/>
              </a:rPr>
              <a:t>data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55">
                <a:solidFill>
                  <a:srgbClr val="04182D"/>
                </a:solidFill>
                <a:latin typeface="Tahoma"/>
                <a:cs typeface="Tahoma"/>
              </a:rPr>
              <a:t>sources:</a:t>
            </a:r>
            <a:endParaRPr sz="2550">
              <a:latin typeface="Tahoma"/>
              <a:cs typeface="Tahoma"/>
            </a:endParaRPr>
          </a:p>
          <a:p>
            <a:pPr marL="462915" indent="-369570">
              <a:lnSpc>
                <a:spcPct val="100000"/>
              </a:lnSpc>
              <a:spcBef>
                <a:spcPts val="810"/>
              </a:spcBef>
              <a:buAutoNum type="arabicPeriod"/>
              <a:tabLst>
                <a:tab pos="462915" algn="l"/>
                <a:tab pos="463550" algn="l"/>
              </a:tabLst>
            </a:pPr>
            <a:r>
              <a:rPr dirty="0" sz="2550" spc="190">
                <a:solidFill>
                  <a:srgbClr val="04182D"/>
                </a:solidFill>
                <a:latin typeface="Tahoma"/>
                <a:cs typeface="Tahoma"/>
              </a:rPr>
              <a:t>CSV</a:t>
            </a:r>
            <a:endParaRPr sz="2550">
              <a:latin typeface="Tahoma"/>
              <a:cs typeface="Tahoma"/>
            </a:endParaRPr>
          </a:p>
          <a:p>
            <a:pPr marL="462915" indent="-430530">
              <a:lnSpc>
                <a:spcPct val="100000"/>
              </a:lnSpc>
              <a:spcBef>
                <a:spcPts val="2100"/>
              </a:spcBef>
              <a:buAutoNum type="arabicPeriod"/>
              <a:tabLst>
                <a:tab pos="462915" algn="l"/>
                <a:tab pos="463550" algn="l"/>
              </a:tabLst>
            </a:pPr>
            <a:r>
              <a:rPr dirty="0" sz="2550" spc="210">
                <a:solidFill>
                  <a:srgbClr val="04182D"/>
                </a:solidFill>
                <a:latin typeface="Tahoma"/>
                <a:cs typeface="Tahoma"/>
              </a:rPr>
              <a:t>JSON</a:t>
            </a:r>
            <a:endParaRPr sz="2550">
              <a:latin typeface="Tahoma"/>
              <a:cs typeface="Tahoma"/>
            </a:endParaRPr>
          </a:p>
          <a:p>
            <a:pPr marL="462915" indent="-450850">
              <a:lnSpc>
                <a:spcPct val="100000"/>
              </a:lnSpc>
              <a:spcBef>
                <a:spcPts val="2095"/>
              </a:spcBef>
              <a:buAutoNum type="arabicPeriod"/>
              <a:tabLst>
                <a:tab pos="462915" algn="l"/>
                <a:tab pos="463550" algn="l"/>
              </a:tabLst>
            </a:pPr>
            <a:r>
              <a:rPr dirty="0" sz="2550" spc="105">
                <a:solidFill>
                  <a:srgbClr val="04182D"/>
                </a:solidFill>
                <a:latin typeface="Tahoma"/>
                <a:cs typeface="Tahoma"/>
              </a:rPr>
              <a:t>Parquet</a:t>
            </a:r>
            <a:endParaRPr sz="2550">
              <a:latin typeface="Tahoma"/>
              <a:cs typeface="Tahoma"/>
            </a:endParaRPr>
          </a:p>
          <a:p>
            <a:pPr marL="462915" indent="-450850">
              <a:lnSpc>
                <a:spcPct val="100000"/>
              </a:lnSpc>
              <a:spcBef>
                <a:spcPts val="2100"/>
              </a:spcBef>
              <a:buAutoNum type="arabicPeriod"/>
              <a:tabLst>
                <a:tab pos="462915" algn="l"/>
                <a:tab pos="463550" algn="l"/>
              </a:tabLst>
            </a:pPr>
            <a:r>
              <a:rPr dirty="0" sz="2550" spc="210">
                <a:solidFill>
                  <a:srgbClr val="04182D"/>
                </a:solidFill>
                <a:latin typeface="Tahoma"/>
                <a:cs typeface="Tahoma"/>
              </a:rPr>
              <a:t>Many</a:t>
            </a:r>
            <a:r>
              <a:rPr dirty="0" sz="2550" spc="-7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210">
                <a:solidFill>
                  <a:srgbClr val="04182D"/>
                </a:solidFill>
                <a:latin typeface="Tahoma"/>
                <a:cs typeface="Tahoma"/>
              </a:rPr>
              <a:t>Many</a:t>
            </a:r>
            <a:r>
              <a:rPr dirty="0" sz="2550" spc="-6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40">
                <a:solidFill>
                  <a:srgbClr val="04182D"/>
                </a:solidFill>
                <a:latin typeface="Tahoma"/>
                <a:cs typeface="Tahoma"/>
              </a:rPr>
              <a:t>More</a:t>
            </a:r>
            <a:endParaRPr sz="255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2006098"/>
            <a:ext cx="102352" cy="1023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2661150"/>
            <a:ext cx="102352" cy="102351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3316203"/>
            <a:ext cx="102352" cy="102351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3971256"/>
            <a:ext cx="102352" cy="102351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4626308"/>
            <a:ext cx="102352" cy="102351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757913" y="8248713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7497" y="8167746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95"/>
              <a:t>INTRODUCTION</a:t>
            </a:r>
            <a:r>
              <a:rPr dirty="0" spc="-40"/>
              <a:t> </a:t>
            </a:r>
            <a:r>
              <a:rPr dirty="0" spc="-30"/>
              <a:t>TO</a:t>
            </a:r>
            <a:r>
              <a:rPr dirty="0" spc="-40"/>
              <a:t> </a:t>
            </a:r>
            <a:r>
              <a:rPr dirty="0" spc="-100"/>
              <a:t>PYSPARK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89" y="273882"/>
            <a:ext cx="3482340" cy="71374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500" spc="-375"/>
              <a:t>S</a:t>
            </a:r>
            <a:r>
              <a:rPr dirty="0" sz="4500" spc="-140"/>
              <a:t>p</a:t>
            </a:r>
            <a:r>
              <a:rPr dirty="0" sz="4500" spc="-15"/>
              <a:t>a</a:t>
            </a:r>
            <a:r>
              <a:rPr dirty="0" sz="4500" spc="-245"/>
              <a:t>r</a:t>
            </a:r>
            <a:r>
              <a:rPr dirty="0" sz="4500" spc="-185"/>
              <a:t>k</a:t>
            </a:r>
            <a:r>
              <a:rPr dirty="0" sz="4500" spc="-165"/>
              <a:t> </a:t>
            </a:r>
            <a:r>
              <a:rPr dirty="0" sz="4500" spc="100"/>
              <a:t>c</a:t>
            </a:r>
            <a:r>
              <a:rPr dirty="0" sz="4500" spc="-275"/>
              <a:t>l</a:t>
            </a:r>
            <a:r>
              <a:rPr dirty="0" sz="4500" spc="-325"/>
              <a:t>u</a:t>
            </a:r>
            <a:r>
              <a:rPr dirty="0" sz="4500" spc="-345"/>
              <a:t>s</a:t>
            </a:r>
            <a:r>
              <a:rPr dirty="0" sz="4500" spc="-290"/>
              <a:t>t</a:t>
            </a:r>
            <a:r>
              <a:rPr dirty="0" sz="4500" spc="-204"/>
              <a:t>e</a:t>
            </a:r>
            <a:r>
              <a:rPr dirty="0" sz="4500" spc="-155"/>
              <a:t>r</a:t>
            </a:r>
            <a:endParaRPr sz="4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842332"/>
            <a:ext cx="102352" cy="102351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78589" y="1082463"/>
            <a:ext cx="6478905" cy="1493520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3200" spc="-60" b="1">
                <a:solidFill>
                  <a:srgbClr val="04182D"/>
                </a:solidFill>
                <a:latin typeface="Tahoma"/>
                <a:cs typeface="Tahoma"/>
              </a:rPr>
              <a:t>Master</a:t>
            </a:r>
            <a:r>
              <a:rPr dirty="0" sz="3200" spc="-35" b="1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3200" spc="-60" b="1">
                <a:solidFill>
                  <a:srgbClr val="04182D"/>
                </a:solidFill>
                <a:latin typeface="Tahoma"/>
                <a:cs typeface="Tahoma"/>
              </a:rPr>
              <a:t>Node</a:t>
            </a:r>
            <a:endParaRPr sz="3200">
              <a:latin typeface="Tahoma"/>
              <a:cs typeface="Tahoma"/>
            </a:endParaRPr>
          </a:p>
          <a:p>
            <a:pPr marL="381000">
              <a:lnSpc>
                <a:spcPct val="100000"/>
              </a:lnSpc>
              <a:spcBef>
                <a:spcPts val="355"/>
              </a:spcBef>
            </a:pPr>
            <a:r>
              <a:rPr dirty="0" sz="2550" spc="180">
                <a:solidFill>
                  <a:srgbClr val="04182D"/>
                </a:solidFill>
                <a:latin typeface="Tahoma"/>
                <a:cs typeface="Tahoma"/>
              </a:rPr>
              <a:t>Manages</a:t>
            </a:r>
            <a:r>
              <a:rPr dirty="0" sz="2550" spc="-5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00">
                <a:solidFill>
                  <a:srgbClr val="04182D"/>
                </a:solidFill>
                <a:latin typeface="Tahoma"/>
                <a:cs typeface="Tahoma"/>
              </a:rPr>
              <a:t>the</a:t>
            </a:r>
            <a:r>
              <a:rPr dirty="0" sz="2550" spc="-5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40">
                <a:solidFill>
                  <a:srgbClr val="04182D"/>
                </a:solidFill>
                <a:latin typeface="Tahoma"/>
                <a:cs typeface="Tahoma"/>
              </a:rPr>
              <a:t>cluster,</a:t>
            </a:r>
            <a:r>
              <a:rPr dirty="0" sz="2550" spc="-5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14">
                <a:solidFill>
                  <a:srgbClr val="04182D"/>
                </a:solidFill>
                <a:latin typeface="Tahoma"/>
                <a:cs typeface="Tahoma"/>
              </a:rPr>
              <a:t>coordinates</a:t>
            </a:r>
            <a:r>
              <a:rPr dirty="0" sz="2550" spc="-5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70">
                <a:solidFill>
                  <a:srgbClr val="04182D"/>
                </a:solidFill>
                <a:latin typeface="Tahoma"/>
                <a:cs typeface="Tahoma"/>
              </a:rPr>
              <a:t>tasks,</a:t>
            </a:r>
            <a:endParaRPr sz="2550">
              <a:latin typeface="Tahoma"/>
              <a:cs typeface="Tahoma"/>
            </a:endParaRPr>
          </a:p>
          <a:p>
            <a:pPr marL="381000">
              <a:lnSpc>
                <a:spcPct val="100000"/>
              </a:lnSpc>
              <a:spcBef>
                <a:spcPts val="810"/>
              </a:spcBef>
            </a:pPr>
            <a:r>
              <a:rPr dirty="0" sz="2550" spc="160">
                <a:solidFill>
                  <a:srgbClr val="04182D"/>
                </a:solidFill>
                <a:latin typeface="Tahoma"/>
                <a:cs typeface="Tahoma"/>
              </a:rPr>
              <a:t>and</a:t>
            </a:r>
            <a:r>
              <a:rPr dirty="0" sz="2550" spc="-8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14">
                <a:solidFill>
                  <a:srgbClr val="04182D"/>
                </a:solidFill>
                <a:latin typeface="Tahoma"/>
                <a:cs typeface="Tahoma"/>
              </a:rPr>
              <a:t>schedules</a:t>
            </a:r>
            <a:r>
              <a:rPr dirty="0" sz="2550" spc="-7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70">
                <a:solidFill>
                  <a:srgbClr val="04182D"/>
                </a:solidFill>
                <a:latin typeface="Tahoma"/>
                <a:cs typeface="Tahoma"/>
              </a:rPr>
              <a:t>jobs</a:t>
            </a:r>
            <a:endParaRPr sz="255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962982" y="1842332"/>
            <a:ext cx="102352" cy="102351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962982" y="2497384"/>
            <a:ext cx="102352" cy="10235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7929812" y="1082463"/>
            <a:ext cx="6864350" cy="2639695"/>
          </a:xfrm>
          <a:prstGeom prst="rect">
            <a:avLst/>
          </a:prstGeom>
        </p:spPr>
        <p:txBody>
          <a:bodyPr wrap="square" lIns="0" tIns="666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525"/>
              </a:spcBef>
            </a:pPr>
            <a:r>
              <a:rPr dirty="0" sz="3200" spc="-175" b="1">
                <a:solidFill>
                  <a:srgbClr val="04182D"/>
                </a:solidFill>
                <a:latin typeface="Tahoma"/>
                <a:cs typeface="Tahoma"/>
              </a:rPr>
              <a:t>Worker</a:t>
            </a:r>
            <a:r>
              <a:rPr dirty="0" sz="3200" spc="-30" b="1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3200" spc="-75" b="1">
                <a:solidFill>
                  <a:srgbClr val="04182D"/>
                </a:solidFill>
                <a:latin typeface="Tahoma"/>
                <a:cs typeface="Tahoma"/>
              </a:rPr>
              <a:t>Nodes</a:t>
            </a:r>
            <a:endParaRPr sz="3200">
              <a:latin typeface="Tahoma"/>
              <a:cs typeface="Tahoma"/>
            </a:endParaRPr>
          </a:p>
          <a:p>
            <a:pPr marL="381000">
              <a:lnSpc>
                <a:spcPct val="100000"/>
              </a:lnSpc>
              <a:spcBef>
                <a:spcPts val="355"/>
              </a:spcBef>
            </a:pPr>
            <a:r>
              <a:rPr dirty="0" sz="2550" spc="125">
                <a:solidFill>
                  <a:srgbClr val="04182D"/>
                </a:solidFill>
                <a:latin typeface="Tahoma"/>
                <a:cs typeface="Tahoma"/>
              </a:rPr>
              <a:t>Execute</a:t>
            </a:r>
            <a:r>
              <a:rPr dirty="0" sz="2550" spc="-5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00">
                <a:solidFill>
                  <a:srgbClr val="04182D"/>
                </a:solidFill>
                <a:latin typeface="Tahoma"/>
                <a:cs typeface="Tahoma"/>
              </a:rPr>
              <a:t>the</a:t>
            </a:r>
            <a:r>
              <a:rPr dirty="0" sz="2550" spc="-5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10">
                <a:solidFill>
                  <a:srgbClr val="04182D"/>
                </a:solidFill>
                <a:latin typeface="Tahoma"/>
                <a:cs typeface="Tahoma"/>
              </a:rPr>
              <a:t>tasks</a:t>
            </a:r>
            <a:r>
              <a:rPr dirty="0" sz="2550" spc="-5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25">
                <a:solidFill>
                  <a:srgbClr val="04182D"/>
                </a:solidFill>
                <a:latin typeface="Tahoma"/>
                <a:cs typeface="Tahoma"/>
              </a:rPr>
              <a:t>assigned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85">
                <a:solidFill>
                  <a:srgbClr val="04182D"/>
                </a:solidFill>
                <a:latin typeface="Tahoma"/>
                <a:cs typeface="Tahoma"/>
              </a:rPr>
              <a:t>by</a:t>
            </a:r>
            <a:r>
              <a:rPr dirty="0" sz="2550" spc="-5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00">
                <a:solidFill>
                  <a:srgbClr val="04182D"/>
                </a:solidFill>
                <a:latin typeface="Tahoma"/>
                <a:cs typeface="Tahoma"/>
              </a:rPr>
              <a:t>the</a:t>
            </a:r>
            <a:r>
              <a:rPr dirty="0" sz="2550" spc="-5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05">
                <a:solidFill>
                  <a:srgbClr val="04182D"/>
                </a:solidFill>
                <a:latin typeface="Tahoma"/>
                <a:cs typeface="Tahoma"/>
              </a:rPr>
              <a:t>master</a:t>
            </a:r>
            <a:endParaRPr sz="2550">
              <a:latin typeface="Tahoma"/>
              <a:cs typeface="Tahoma"/>
            </a:endParaRPr>
          </a:p>
          <a:p>
            <a:pPr marL="381000" marR="5080">
              <a:lnSpc>
                <a:spcPct val="126400"/>
              </a:lnSpc>
              <a:spcBef>
                <a:spcPts val="1290"/>
              </a:spcBef>
            </a:pPr>
            <a:r>
              <a:rPr dirty="0" sz="2550" spc="85">
                <a:solidFill>
                  <a:srgbClr val="04182D"/>
                </a:solidFill>
                <a:latin typeface="Tahoma"/>
                <a:cs typeface="Tahoma"/>
              </a:rPr>
              <a:t>Responsible </a:t>
            </a:r>
            <a:r>
              <a:rPr dirty="0" sz="2550" spc="60">
                <a:solidFill>
                  <a:srgbClr val="04182D"/>
                </a:solidFill>
                <a:latin typeface="Tahoma"/>
                <a:cs typeface="Tahoma"/>
              </a:rPr>
              <a:t>for </a:t>
            </a:r>
            <a:r>
              <a:rPr dirty="0" sz="2550" spc="110">
                <a:solidFill>
                  <a:srgbClr val="04182D"/>
                </a:solidFill>
                <a:latin typeface="Tahoma"/>
                <a:cs typeface="Tahoma"/>
              </a:rPr>
              <a:t>executing </a:t>
            </a:r>
            <a:r>
              <a:rPr dirty="0" sz="2550" spc="100">
                <a:solidFill>
                  <a:srgbClr val="04182D"/>
                </a:solidFill>
                <a:latin typeface="Tahoma"/>
                <a:cs typeface="Tahoma"/>
              </a:rPr>
              <a:t>the </a:t>
            </a:r>
            <a:r>
              <a:rPr dirty="0" sz="2550" spc="150">
                <a:solidFill>
                  <a:srgbClr val="04182D"/>
                </a:solidFill>
                <a:latin typeface="Tahoma"/>
                <a:cs typeface="Tahoma"/>
              </a:rPr>
              <a:t>actual </a:t>
            </a:r>
            <a:r>
              <a:rPr dirty="0" sz="2550" spc="15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14">
                <a:solidFill>
                  <a:srgbClr val="04182D"/>
                </a:solidFill>
                <a:latin typeface="Tahoma"/>
                <a:cs typeface="Tahoma"/>
              </a:rPr>
              <a:t>computations</a:t>
            </a:r>
            <a:r>
              <a:rPr dirty="0" sz="2550" spc="-5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60">
                <a:solidFill>
                  <a:srgbClr val="04182D"/>
                </a:solidFill>
                <a:latin typeface="Tahoma"/>
                <a:cs typeface="Tahoma"/>
              </a:rPr>
              <a:t>and</a:t>
            </a:r>
            <a:r>
              <a:rPr dirty="0" sz="2550" spc="-5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75">
                <a:solidFill>
                  <a:srgbClr val="04182D"/>
                </a:solidFill>
                <a:latin typeface="Tahoma"/>
                <a:cs typeface="Tahoma"/>
              </a:rPr>
              <a:t>storing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65">
                <a:solidFill>
                  <a:srgbClr val="04182D"/>
                </a:solidFill>
                <a:latin typeface="Tahoma"/>
                <a:cs typeface="Tahoma"/>
              </a:rPr>
              <a:t>data</a:t>
            </a:r>
            <a:r>
              <a:rPr dirty="0" sz="2550" spc="-5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60">
                <a:solidFill>
                  <a:srgbClr val="04182D"/>
                </a:solidFill>
                <a:latin typeface="Tahoma"/>
                <a:cs typeface="Tahoma"/>
              </a:rPr>
              <a:t>in</a:t>
            </a:r>
            <a:r>
              <a:rPr dirty="0" sz="2550" spc="-5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30">
                <a:solidFill>
                  <a:srgbClr val="04182D"/>
                </a:solidFill>
                <a:latin typeface="Tahoma"/>
                <a:cs typeface="Tahoma"/>
              </a:rPr>
              <a:t>memory </a:t>
            </a:r>
            <a:r>
              <a:rPr dirty="0" sz="2550" spc="-78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65">
                <a:solidFill>
                  <a:srgbClr val="04182D"/>
                </a:solidFill>
                <a:latin typeface="Tahoma"/>
                <a:cs typeface="Tahoma"/>
              </a:rPr>
              <a:t>or</a:t>
            </a:r>
            <a:r>
              <a:rPr dirty="0" sz="2550" spc="-5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05">
                <a:solidFill>
                  <a:srgbClr val="04182D"/>
                </a:solidFill>
                <a:latin typeface="Tahoma"/>
                <a:cs typeface="Tahoma"/>
              </a:rPr>
              <a:t>disk</a:t>
            </a:r>
            <a:endParaRPr sz="2550">
              <a:latin typeface="Tahoma"/>
              <a:cs typeface="Tahoma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491289" y="4442072"/>
            <a:ext cx="7123696" cy="3254792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7942512" y="4442072"/>
            <a:ext cx="7123696" cy="3254792"/>
          </a:xfrm>
          <a:prstGeom prst="rect">
            <a:avLst/>
          </a:prstGeom>
        </p:spPr>
      </p:pic>
      <p:sp>
        <p:nvSpPr>
          <p:cNvPr id="10" name="object 10"/>
          <p:cNvSpPr/>
          <p:nvPr/>
        </p:nvSpPr>
        <p:spPr>
          <a:xfrm>
            <a:off x="757913" y="8248710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/>
          <p:nvPr/>
        </p:nvSpPr>
        <p:spPr>
          <a:xfrm>
            <a:off x="327497" y="8167743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2" name="object 12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95"/>
              <a:t>INTRODUCTION</a:t>
            </a:r>
            <a:r>
              <a:rPr dirty="0" spc="-40"/>
              <a:t> </a:t>
            </a:r>
            <a:r>
              <a:rPr dirty="0" spc="-30"/>
              <a:t>TO</a:t>
            </a:r>
            <a:r>
              <a:rPr dirty="0" spc="-40"/>
              <a:t> </a:t>
            </a:r>
            <a:r>
              <a:rPr dirty="0" spc="-100"/>
              <a:t>PYSPARK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89" y="273885"/>
            <a:ext cx="3503295" cy="71374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500" spc="-240"/>
              <a:t>SparkSession</a:t>
            </a:r>
            <a:endParaRPr sz="4500"/>
          </a:p>
        </p:txBody>
      </p:sp>
      <p:grpSp>
        <p:nvGrpSpPr>
          <p:cNvPr id="3" name="object 3"/>
          <p:cNvGrpSpPr/>
          <p:nvPr/>
        </p:nvGrpSpPr>
        <p:grpSpPr>
          <a:xfrm>
            <a:off x="491289" y="1821864"/>
            <a:ext cx="14575155" cy="2784475"/>
            <a:chOff x="491289" y="1821864"/>
            <a:chExt cx="14575155" cy="2784475"/>
          </a:xfrm>
        </p:grpSpPr>
        <p:sp>
          <p:nvSpPr>
            <p:cNvPr id="4" name="object 4"/>
            <p:cNvSpPr/>
            <p:nvPr/>
          </p:nvSpPr>
          <p:spPr>
            <a:xfrm>
              <a:off x="491289" y="1821864"/>
              <a:ext cx="14575155" cy="2784475"/>
            </a:xfrm>
            <a:custGeom>
              <a:avLst/>
              <a:gdLst/>
              <a:ahLst/>
              <a:cxnLst/>
              <a:rect l="l" t="t" r="r" b="b"/>
              <a:pathLst>
                <a:path w="14575155" h="2784475">
                  <a:moveTo>
                    <a:pt x="14498413" y="2783973"/>
                  </a:moveTo>
                  <a:lnTo>
                    <a:pt x="76505" y="2783973"/>
                  </a:lnTo>
                  <a:lnTo>
                    <a:pt x="71180" y="2783448"/>
                  </a:lnTo>
                  <a:lnTo>
                    <a:pt x="31920" y="2767186"/>
                  </a:lnTo>
                  <a:lnTo>
                    <a:pt x="4175" y="2728459"/>
                  </a:lnTo>
                  <a:lnTo>
                    <a:pt x="0" y="2707468"/>
                  </a:lnTo>
                  <a:lnTo>
                    <a:pt x="0" y="2702091"/>
                  </a:lnTo>
                  <a:lnTo>
                    <a:pt x="0" y="76504"/>
                  </a:lnTo>
                  <a:lnTo>
                    <a:pt x="16786" y="31920"/>
                  </a:lnTo>
                  <a:lnTo>
                    <a:pt x="55513" y="4175"/>
                  </a:lnTo>
                  <a:lnTo>
                    <a:pt x="76505" y="0"/>
                  </a:lnTo>
                  <a:lnTo>
                    <a:pt x="14498413" y="0"/>
                  </a:lnTo>
                  <a:lnTo>
                    <a:pt x="14542998" y="16786"/>
                  </a:lnTo>
                  <a:lnTo>
                    <a:pt x="14570742" y="55513"/>
                  </a:lnTo>
                  <a:lnTo>
                    <a:pt x="14574918" y="76504"/>
                  </a:lnTo>
                  <a:lnTo>
                    <a:pt x="14574918" y="2707468"/>
                  </a:lnTo>
                  <a:lnTo>
                    <a:pt x="14558132" y="2752052"/>
                  </a:lnTo>
                  <a:lnTo>
                    <a:pt x="14519404" y="2779797"/>
                  </a:lnTo>
                  <a:lnTo>
                    <a:pt x="14503737" y="2783448"/>
                  </a:lnTo>
                  <a:lnTo>
                    <a:pt x="14498413" y="2783973"/>
                  </a:lnTo>
                  <a:close/>
                </a:path>
              </a:pathLst>
            </a:custGeom>
            <a:solidFill>
              <a:srgbClr val="F6F2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5" name="object 5"/>
            <p:cNvSpPr/>
            <p:nvPr/>
          </p:nvSpPr>
          <p:spPr>
            <a:xfrm>
              <a:off x="672261" y="2593822"/>
              <a:ext cx="3926840" cy="283210"/>
            </a:xfrm>
            <a:custGeom>
              <a:avLst/>
              <a:gdLst/>
              <a:ahLst/>
              <a:cxnLst/>
              <a:rect l="l" t="t" r="r" b="b"/>
              <a:pathLst>
                <a:path w="3926840" h="283210">
                  <a:moveTo>
                    <a:pt x="147980" y="10007"/>
                  </a:moveTo>
                  <a:lnTo>
                    <a:pt x="93332" y="10007"/>
                  </a:lnTo>
                  <a:lnTo>
                    <a:pt x="83096" y="10769"/>
                  </a:lnTo>
                  <a:lnTo>
                    <a:pt x="49060" y="36728"/>
                  </a:lnTo>
                  <a:lnTo>
                    <a:pt x="45821" y="55486"/>
                  </a:lnTo>
                  <a:lnTo>
                    <a:pt x="45821" y="64719"/>
                  </a:lnTo>
                  <a:lnTo>
                    <a:pt x="0" y="64719"/>
                  </a:lnTo>
                  <a:lnTo>
                    <a:pt x="0" y="100114"/>
                  </a:lnTo>
                  <a:lnTo>
                    <a:pt x="45821" y="100114"/>
                  </a:lnTo>
                  <a:lnTo>
                    <a:pt x="45821" y="231101"/>
                  </a:lnTo>
                  <a:lnTo>
                    <a:pt x="83540" y="231101"/>
                  </a:lnTo>
                  <a:lnTo>
                    <a:pt x="83540" y="100114"/>
                  </a:lnTo>
                  <a:lnTo>
                    <a:pt x="147980" y="100114"/>
                  </a:lnTo>
                  <a:lnTo>
                    <a:pt x="147980" y="64719"/>
                  </a:lnTo>
                  <a:lnTo>
                    <a:pt x="83540" y="64719"/>
                  </a:lnTo>
                  <a:lnTo>
                    <a:pt x="83540" y="51892"/>
                  </a:lnTo>
                  <a:lnTo>
                    <a:pt x="84328" y="49441"/>
                  </a:lnTo>
                  <a:lnTo>
                    <a:pt x="87553" y="46215"/>
                  </a:lnTo>
                  <a:lnTo>
                    <a:pt x="90017" y="45402"/>
                  </a:lnTo>
                  <a:lnTo>
                    <a:pt x="147980" y="45402"/>
                  </a:lnTo>
                  <a:lnTo>
                    <a:pt x="147980" y="10007"/>
                  </a:lnTo>
                  <a:close/>
                </a:path>
                <a:path w="3926840" h="283210">
                  <a:moveTo>
                    <a:pt x="319646" y="122580"/>
                  </a:moveTo>
                  <a:lnTo>
                    <a:pt x="310400" y="85559"/>
                  </a:lnTo>
                  <a:lnTo>
                    <a:pt x="272326" y="59791"/>
                  </a:lnTo>
                  <a:lnTo>
                    <a:pt x="259270" y="58699"/>
                  </a:lnTo>
                  <a:lnTo>
                    <a:pt x="242265" y="61010"/>
                  </a:lnTo>
                  <a:lnTo>
                    <a:pt x="229666" y="67932"/>
                  </a:lnTo>
                  <a:lnTo>
                    <a:pt x="221488" y="79476"/>
                  </a:lnTo>
                  <a:lnTo>
                    <a:pt x="217703" y="95643"/>
                  </a:lnTo>
                  <a:lnTo>
                    <a:pt x="223647" y="61569"/>
                  </a:lnTo>
                  <a:lnTo>
                    <a:pt x="186575" y="61569"/>
                  </a:lnTo>
                  <a:lnTo>
                    <a:pt x="186575" y="231101"/>
                  </a:lnTo>
                  <a:lnTo>
                    <a:pt x="224218" y="231101"/>
                  </a:lnTo>
                  <a:lnTo>
                    <a:pt x="224269" y="114134"/>
                  </a:lnTo>
                  <a:lnTo>
                    <a:pt x="226758" y="106299"/>
                  </a:lnTo>
                  <a:lnTo>
                    <a:pt x="236562" y="95643"/>
                  </a:lnTo>
                  <a:lnTo>
                    <a:pt x="236969" y="95199"/>
                  </a:lnTo>
                  <a:lnTo>
                    <a:pt x="244106" y="92417"/>
                  </a:lnTo>
                  <a:lnTo>
                    <a:pt x="262572" y="92417"/>
                  </a:lnTo>
                  <a:lnTo>
                    <a:pt x="269697" y="95148"/>
                  </a:lnTo>
                  <a:lnTo>
                    <a:pt x="274586" y="100609"/>
                  </a:lnTo>
                  <a:lnTo>
                    <a:pt x="279527" y="106070"/>
                  </a:lnTo>
                  <a:lnTo>
                    <a:pt x="282003" y="114134"/>
                  </a:lnTo>
                  <a:lnTo>
                    <a:pt x="282003" y="137972"/>
                  </a:lnTo>
                  <a:lnTo>
                    <a:pt x="319646" y="137972"/>
                  </a:lnTo>
                  <a:lnTo>
                    <a:pt x="319646" y="122580"/>
                  </a:lnTo>
                  <a:close/>
                </a:path>
                <a:path w="3926840" h="283210">
                  <a:moveTo>
                    <a:pt x="485305" y="124536"/>
                  </a:moveTo>
                  <a:lnTo>
                    <a:pt x="484174" y="110172"/>
                  </a:lnTo>
                  <a:lnTo>
                    <a:pt x="480771" y="97370"/>
                  </a:lnTo>
                  <a:lnTo>
                    <a:pt x="478840" y="93548"/>
                  </a:lnTo>
                  <a:lnTo>
                    <a:pt x="475119" y="86156"/>
                  </a:lnTo>
                  <a:lnTo>
                    <a:pt x="467182" y="76466"/>
                  </a:lnTo>
                  <a:lnTo>
                    <a:pt x="457377" y="68694"/>
                  </a:lnTo>
                  <a:lnTo>
                    <a:pt x="447662" y="63957"/>
                  </a:lnTo>
                  <a:lnTo>
                    <a:pt x="447662" y="114363"/>
                  </a:lnTo>
                  <a:lnTo>
                    <a:pt x="447662" y="178295"/>
                  </a:lnTo>
                  <a:lnTo>
                    <a:pt x="445185" y="186131"/>
                  </a:lnTo>
                  <a:lnTo>
                    <a:pt x="435343" y="196532"/>
                  </a:lnTo>
                  <a:lnTo>
                    <a:pt x="428142" y="199123"/>
                  </a:lnTo>
                  <a:lnTo>
                    <a:pt x="409054" y="199123"/>
                  </a:lnTo>
                  <a:lnTo>
                    <a:pt x="401828" y="196532"/>
                  </a:lnTo>
                  <a:lnTo>
                    <a:pt x="392036" y="186131"/>
                  </a:lnTo>
                  <a:lnTo>
                    <a:pt x="389585" y="178295"/>
                  </a:lnTo>
                  <a:lnTo>
                    <a:pt x="389585" y="114363"/>
                  </a:lnTo>
                  <a:lnTo>
                    <a:pt x="392036" y="106553"/>
                  </a:lnTo>
                  <a:lnTo>
                    <a:pt x="401828" y="96151"/>
                  </a:lnTo>
                  <a:lnTo>
                    <a:pt x="409054" y="93548"/>
                  </a:lnTo>
                  <a:lnTo>
                    <a:pt x="428142" y="93548"/>
                  </a:lnTo>
                  <a:lnTo>
                    <a:pt x="435343" y="96151"/>
                  </a:lnTo>
                  <a:lnTo>
                    <a:pt x="440245" y="101384"/>
                  </a:lnTo>
                  <a:lnTo>
                    <a:pt x="445185" y="106553"/>
                  </a:lnTo>
                  <a:lnTo>
                    <a:pt x="447662" y="63957"/>
                  </a:lnTo>
                  <a:lnTo>
                    <a:pt x="418617" y="58699"/>
                  </a:lnTo>
                  <a:lnTo>
                    <a:pt x="404114" y="59804"/>
                  </a:lnTo>
                  <a:lnTo>
                    <a:pt x="362038" y="86144"/>
                  </a:lnTo>
                  <a:lnTo>
                    <a:pt x="351891" y="124536"/>
                  </a:lnTo>
                  <a:lnTo>
                    <a:pt x="351878" y="167843"/>
                  </a:lnTo>
                  <a:lnTo>
                    <a:pt x="352996" y="182333"/>
                  </a:lnTo>
                  <a:lnTo>
                    <a:pt x="379768" y="223964"/>
                  </a:lnTo>
                  <a:lnTo>
                    <a:pt x="418617" y="233972"/>
                  </a:lnTo>
                  <a:lnTo>
                    <a:pt x="433095" y="232854"/>
                  </a:lnTo>
                  <a:lnTo>
                    <a:pt x="475107" y="206514"/>
                  </a:lnTo>
                  <a:lnTo>
                    <a:pt x="485305" y="167843"/>
                  </a:lnTo>
                  <a:lnTo>
                    <a:pt x="485305" y="124536"/>
                  </a:lnTo>
                  <a:close/>
                </a:path>
                <a:path w="3926840" h="283210">
                  <a:moveTo>
                    <a:pt x="663549" y="105371"/>
                  </a:moveTo>
                  <a:lnTo>
                    <a:pt x="648398" y="66052"/>
                  </a:lnTo>
                  <a:lnTo>
                    <a:pt x="626402" y="58699"/>
                  </a:lnTo>
                  <a:lnTo>
                    <a:pt x="618045" y="58699"/>
                  </a:lnTo>
                  <a:lnTo>
                    <a:pt x="611022" y="61125"/>
                  </a:lnTo>
                  <a:lnTo>
                    <a:pt x="605332" y="65976"/>
                  </a:lnTo>
                  <a:lnTo>
                    <a:pt x="599694" y="70827"/>
                  </a:lnTo>
                  <a:lnTo>
                    <a:pt x="599389" y="71767"/>
                  </a:lnTo>
                  <a:lnTo>
                    <a:pt x="598830" y="70192"/>
                  </a:lnTo>
                  <a:lnTo>
                    <a:pt x="593890" y="66052"/>
                  </a:lnTo>
                  <a:lnTo>
                    <a:pt x="587959" y="61010"/>
                  </a:lnTo>
                  <a:lnTo>
                    <a:pt x="581291" y="58699"/>
                  </a:lnTo>
                  <a:lnTo>
                    <a:pt x="565010" y="58699"/>
                  </a:lnTo>
                  <a:lnTo>
                    <a:pt x="558038" y="61150"/>
                  </a:lnTo>
                  <a:lnTo>
                    <a:pt x="551040" y="67259"/>
                  </a:lnTo>
                  <a:lnTo>
                    <a:pt x="552094" y="61569"/>
                  </a:lnTo>
                  <a:lnTo>
                    <a:pt x="517525" y="61569"/>
                  </a:lnTo>
                  <a:lnTo>
                    <a:pt x="517525" y="231101"/>
                  </a:lnTo>
                  <a:lnTo>
                    <a:pt x="553212" y="231101"/>
                  </a:lnTo>
                  <a:lnTo>
                    <a:pt x="553212" y="99631"/>
                  </a:lnTo>
                  <a:lnTo>
                    <a:pt x="554075" y="95948"/>
                  </a:lnTo>
                  <a:lnTo>
                    <a:pt x="557568" y="91516"/>
                  </a:lnTo>
                  <a:lnTo>
                    <a:pt x="560095" y="90398"/>
                  </a:lnTo>
                  <a:lnTo>
                    <a:pt x="566813" y="90398"/>
                  </a:lnTo>
                  <a:lnTo>
                    <a:pt x="569493" y="91579"/>
                  </a:lnTo>
                  <a:lnTo>
                    <a:pt x="571284" y="93827"/>
                  </a:lnTo>
                  <a:lnTo>
                    <a:pt x="573316" y="96291"/>
                  </a:lnTo>
                  <a:lnTo>
                    <a:pt x="574179" y="99631"/>
                  </a:lnTo>
                  <a:lnTo>
                    <a:pt x="574268" y="231101"/>
                  </a:lnTo>
                  <a:lnTo>
                    <a:pt x="606806" y="231101"/>
                  </a:lnTo>
                  <a:lnTo>
                    <a:pt x="606831" y="99631"/>
                  </a:lnTo>
                  <a:lnTo>
                    <a:pt x="607758" y="96062"/>
                  </a:lnTo>
                  <a:lnTo>
                    <a:pt x="609549" y="93967"/>
                  </a:lnTo>
                  <a:lnTo>
                    <a:pt x="611543" y="91579"/>
                  </a:lnTo>
                  <a:lnTo>
                    <a:pt x="614197" y="90398"/>
                  </a:lnTo>
                  <a:lnTo>
                    <a:pt x="620915" y="90398"/>
                  </a:lnTo>
                  <a:lnTo>
                    <a:pt x="623379" y="91516"/>
                  </a:lnTo>
                  <a:lnTo>
                    <a:pt x="625157" y="93827"/>
                  </a:lnTo>
                  <a:lnTo>
                    <a:pt x="626973" y="96227"/>
                  </a:lnTo>
                  <a:lnTo>
                    <a:pt x="627786" y="99631"/>
                  </a:lnTo>
                  <a:lnTo>
                    <a:pt x="627862" y="231101"/>
                  </a:lnTo>
                  <a:lnTo>
                    <a:pt x="663549" y="231101"/>
                  </a:lnTo>
                  <a:lnTo>
                    <a:pt x="663549" y="105371"/>
                  </a:lnTo>
                  <a:close/>
                </a:path>
                <a:path w="3926840" h="283210">
                  <a:moveTo>
                    <a:pt x="3027807" y="16510"/>
                  </a:moveTo>
                  <a:lnTo>
                    <a:pt x="3025495" y="10909"/>
                  </a:lnTo>
                  <a:lnTo>
                    <a:pt x="3020872" y="6578"/>
                  </a:lnTo>
                  <a:lnTo>
                    <a:pt x="3016262" y="2184"/>
                  </a:lnTo>
                  <a:lnTo>
                    <a:pt x="3010382" y="0"/>
                  </a:lnTo>
                  <a:lnTo>
                    <a:pt x="2990367" y="0"/>
                  </a:lnTo>
                  <a:lnTo>
                    <a:pt x="2984500" y="2184"/>
                  </a:lnTo>
                  <a:lnTo>
                    <a:pt x="2979877" y="6578"/>
                  </a:lnTo>
                  <a:lnTo>
                    <a:pt x="2975254" y="10909"/>
                  </a:lnTo>
                  <a:lnTo>
                    <a:pt x="2972955" y="16510"/>
                  </a:lnTo>
                  <a:lnTo>
                    <a:pt x="2972968" y="30314"/>
                  </a:lnTo>
                  <a:lnTo>
                    <a:pt x="2975216" y="35814"/>
                  </a:lnTo>
                  <a:lnTo>
                    <a:pt x="2979737" y="40017"/>
                  </a:lnTo>
                  <a:lnTo>
                    <a:pt x="2984309" y="44170"/>
                  </a:lnTo>
                  <a:lnTo>
                    <a:pt x="2990227" y="46240"/>
                  </a:lnTo>
                  <a:lnTo>
                    <a:pt x="3010293" y="46240"/>
                  </a:lnTo>
                  <a:lnTo>
                    <a:pt x="3016148" y="44170"/>
                  </a:lnTo>
                  <a:lnTo>
                    <a:pt x="3025470" y="35864"/>
                  </a:lnTo>
                  <a:lnTo>
                    <a:pt x="3027807" y="30314"/>
                  </a:lnTo>
                  <a:lnTo>
                    <a:pt x="3027807" y="16510"/>
                  </a:lnTo>
                  <a:close/>
                </a:path>
                <a:path w="3926840" h="283210">
                  <a:moveTo>
                    <a:pt x="3075101" y="195694"/>
                  </a:moveTo>
                  <a:lnTo>
                    <a:pt x="3022066" y="195694"/>
                  </a:lnTo>
                  <a:lnTo>
                    <a:pt x="3022066" y="61569"/>
                  </a:lnTo>
                  <a:lnTo>
                    <a:pt x="2935655" y="61569"/>
                  </a:lnTo>
                  <a:lnTo>
                    <a:pt x="2935655" y="96977"/>
                  </a:lnTo>
                  <a:lnTo>
                    <a:pt x="2984360" y="96977"/>
                  </a:lnTo>
                  <a:lnTo>
                    <a:pt x="2984360" y="195694"/>
                  </a:lnTo>
                  <a:lnTo>
                    <a:pt x="2928518" y="195694"/>
                  </a:lnTo>
                  <a:lnTo>
                    <a:pt x="2928518" y="231101"/>
                  </a:lnTo>
                  <a:lnTo>
                    <a:pt x="3075101" y="231101"/>
                  </a:lnTo>
                  <a:lnTo>
                    <a:pt x="3075101" y="195694"/>
                  </a:lnTo>
                  <a:close/>
                </a:path>
                <a:path w="3926840" h="283210">
                  <a:moveTo>
                    <a:pt x="3242437" y="105371"/>
                  </a:moveTo>
                  <a:lnTo>
                    <a:pt x="3227286" y="66052"/>
                  </a:lnTo>
                  <a:lnTo>
                    <a:pt x="3205276" y="58699"/>
                  </a:lnTo>
                  <a:lnTo>
                    <a:pt x="3196933" y="58699"/>
                  </a:lnTo>
                  <a:lnTo>
                    <a:pt x="3189909" y="61125"/>
                  </a:lnTo>
                  <a:lnTo>
                    <a:pt x="3184220" y="65976"/>
                  </a:lnTo>
                  <a:lnTo>
                    <a:pt x="3178581" y="70827"/>
                  </a:lnTo>
                  <a:lnTo>
                    <a:pt x="3178276" y="71767"/>
                  </a:lnTo>
                  <a:lnTo>
                    <a:pt x="3177717" y="70192"/>
                  </a:lnTo>
                  <a:lnTo>
                    <a:pt x="3172777" y="66052"/>
                  </a:lnTo>
                  <a:lnTo>
                    <a:pt x="3166846" y="61010"/>
                  </a:lnTo>
                  <a:lnTo>
                    <a:pt x="3160179" y="58699"/>
                  </a:lnTo>
                  <a:lnTo>
                    <a:pt x="3143897" y="58699"/>
                  </a:lnTo>
                  <a:lnTo>
                    <a:pt x="3136925" y="61150"/>
                  </a:lnTo>
                  <a:lnTo>
                    <a:pt x="3129927" y="67259"/>
                  </a:lnTo>
                  <a:lnTo>
                    <a:pt x="3130981" y="61569"/>
                  </a:lnTo>
                  <a:lnTo>
                    <a:pt x="3096412" y="61569"/>
                  </a:lnTo>
                  <a:lnTo>
                    <a:pt x="3096412" y="231101"/>
                  </a:lnTo>
                  <a:lnTo>
                    <a:pt x="3132099" y="231101"/>
                  </a:lnTo>
                  <a:lnTo>
                    <a:pt x="3132099" y="99631"/>
                  </a:lnTo>
                  <a:lnTo>
                    <a:pt x="3132963" y="95948"/>
                  </a:lnTo>
                  <a:lnTo>
                    <a:pt x="3136455" y="91516"/>
                  </a:lnTo>
                  <a:lnTo>
                    <a:pt x="3138982" y="90398"/>
                  </a:lnTo>
                  <a:lnTo>
                    <a:pt x="3145688" y="90398"/>
                  </a:lnTo>
                  <a:lnTo>
                    <a:pt x="3148380" y="91579"/>
                  </a:lnTo>
                  <a:lnTo>
                    <a:pt x="3150171" y="93827"/>
                  </a:lnTo>
                  <a:lnTo>
                    <a:pt x="3152203" y="96291"/>
                  </a:lnTo>
                  <a:lnTo>
                    <a:pt x="3153067" y="99631"/>
                  </a:lnTo>
                  <a:lnTo>
                    <a:pt x="3153156" y="231101"/>
                  </a:lnTo>
                  <a:lnTo>
                    <a:pt x="3185693" y="231101"/>
                  </a:lnTo>
                  <a:lnTo>
                    <a:pt x="3185718" y="99631"/>
                  </a:lnTo>
                  <a:lnTo>
                    <a:pt x="3186646" y="96062"/>
                  </a:lnTo>
                  <a:lnTo>
                    <a:pt x="3188436" y="93967"/>
                  </a:lnTo>
                  <a:lnTo>
                    <a:pt x="3190430" y="91579"/>
                  </a:lnTo>
                  <a:lnTo>
                    <a:pt x="3193084" y="90398"/>
                  </a:lnTo>
                  <a:lnTo>
                    <a:pt x="3199803" y="90398"/>
                  </a:lnTo>
                  <a:lnTo>
                    <a:pt x="3202267" y="91516"/>
                  </a:lnTo>
                  <a:lnTo>
                    <a:pt x="3204045" y="93827"/>
                  </a:lnTo>
                  <a:lnTo>
                    <a:pt x="3205861" y="96227"/>
                  </a:lnTo>
                  <a:lnTo>
                    <a:pt x="3206673" y="99631"/>
                  </a:lnTo>
                  <a:lnTo>
                    <a:pt x="3206750" y="231101"/>
                  </a:lnTo>
                  <a:lnTo>
                    <a:pt x="3242437" y="231101"/>
                  </a:lnTo>
                  <a:lnTo>
                    <a:pt x="3242437" y="105371"/>
                  </a:lnTo>
                  <a:close/>
                </a:path>
                <a:path w="3926840" h="283210">
                  <a:moveTo>
                    <a:pt x="3408083" y="123139"/>
                  </a:moveTo>
                  <a:lnTo>
                    <a:pt x="3399434" y="85864"/>
                  </a:lnTo>
                  <a:lnTo>
                    <a:pt x="3370453" y="61887"/>
                  </a:lnTo>
                  <a:lnTo>
                    <a:pt x="3370453" y="114134"/>
                  </a:lnTo>
                  <a:lnTo>
                    <a:pt x="3370453" y="178523"/>
                  </a:lnTo>
                  <a:lnTo>
                    <a:pt x="3368040" y="186499"/>
                  </a:lnTo>
                  <a:lnTo>
                    <a:pt x="3358438" y="197053"/>
                  </a:lnTo>
                  <a:lnTo>
                    <a:pt x="3351441" y="199682"/>
                  </a:lnTo>
                  <a:lnTo>
                    <a:pt x="3333292" y="199682"/>
                  </a:lnTo>
                  <a:lnTo>
                    <a:pt x="3313493" y="178104"/>
                  </a:lnTo>
                  <a:lnTo>
                    <a:pt x="3313493" y="114554"/>
                  </a:lnTo>
                  <a:lnTo>
                    <a:pt x="3316033" y="106692"/>
                  </a:lnTo>
                  <a:lnTo>
                    <a:pt x="3324834" y="97256"/>
                  </a:lnTo>
                  <a:lnTo>
                    <a:pt x="3326257" y="95732"/>
                  </a:lnTo>
                  <a:lnTo>
                    <a:pt x="3333292" y="92976"/>
                  </a:lnTo>
                  <a:lnTo>
                    <a:pt x="3351441" y="92976"/>
                  </a:lnTo>
                  <a:lnTo>
                    <a:pt x="3358438" y="95618"/>
                  </a:lnTo>
                  <a:lnTo>
                    <a:pt x="3368040" y="106159"/>
                  </a:lnTo>
                  <a:lnTo>
                    <a:pt x="3370453" y="114134"/>
                  </a:lnTo>
                  <a:lnTo>
                    <a:pt x="3370453" y="61887"/>
                  </a:lnTo>
                  <a:lnTo>
                    <a:pt x="3363417" y="59804"/>
                  </a:lnTo>
                  <a:lnTo>
                    <a:pt x="3350857" y="58699"/>
                  </a:lnTo>
                  <a:lnTo>
                    <a:pt x="3341382" y="59334"/>
                  </a:lnTo>
                  <a:lnTo>
                    <a:pt x="3311258" y="75780"/>
                  </a:lnTo>
                  <a:lnTo>
                    <a:pt x="3313493" y="61569"/>
                  </a:lnTo>
                  <a:lnTo>
                    <a:pt x="3275850" y="61569"/>
                  </a:lnTo>
                  <a:lnTo>
                    <a:pt x="3275850" y="282663"/>
                  </a:lnTo>
                  <a:lnTo>
                    <a:pt x="3313493" y="282663"/>
                  </a:lnTo>
                  <a:lnTo>
                    <a:pt x="3313493" y="230822"/>
                  </a:lnTo>
                  <a:lnTo>
                    <a:pt x="3311271" y="216979"/>
                  </a:lnTo>
                  <a:lnTo>
                    <a:pt x="3311944" y="218173"/>
                  </a:lnTo>
                  <a:lnTo>
                    <a:pt x="3350857" y="233972"/>
                  </a:lnTo>
                  <a:lnTo>
                    <a:pt x="3363417" y="232867"/>
                  </a:lnTo>
                  <a:lnTo>
                    <a:pt x="3399434" y="206781"/>
                  </a:lnTo>
                  <a:lnTo>
                    <a:pt x="3402520" y="199682"/>
                  </a:lnTo>
                  <a:lnTo>
                    <a:pt x="3404235" y="195745"/>
                  </a:lnTo>
                  <a:lnTo>
                    <a:pt x="3407130" y="183235"/>
                  </a:lnTo>
                  <a:lnTo>
                    <a:pt x="3408083" y="169252"/>
                  </a:lnTo>
                  <a:lnTo>
                    <a:pt x="3408083" y="123139"/>
                  </a:lnTo>
                  <a:close/>
                </a:path>
                <a:path w="3926840" h="283210">
                  <a:moveTo>
                    <a:pt x="3580041" y="124536"/>
                  </a:moveTo>
                  <a:lnTo>
                    <a:pt x="3578910" y="110172"/>
                  </a:lnTo>
                  <a:lnTo>
                    <a:pt x="3575507" y="97370"/>
                  </a:lnTo>
                  <a:lnTo>
                    <a:pt x="3573576" y="93548"/>
                  </a:lnTo>
                  <a:lnTo>
                    <a:pt x="3569855" y="86156"/>
                  </a:lnTo>
                  <a:lnTo>
                    <a:pt x="3561918" y="76466"/>
                  </a:lnTo>
                  <a:lnTo>
                    <a:pt x="3552113" y="68694"/>
                  </a:lnTo>
                  <a:lnTo>
                    <a:pt x="3542398" y="63957"/>
                  </a:lnTo>
                  <a:lnTo>
                    <a:pt x="3542398" y="114363"/>
                  </a:lnTo>
                  <a:lnTo>
                    <a:pt x="3542398" y="178295"/>
                  </a:lnTo>
                  <a:lnTo>
                    <a:pt x="3539921" y="186131"/>
                  </a:lnTo>
                  <a:lnTo>
                    <a:pt x="3530079" y="196532"/>
                  </a:lnTo>
                  <a:lnTo>
                    <a:pt x="3522878" y="199123"/>
                  </a:lnTo>
                  <a:lnTo>
                    <a:pt x="3503803" y="199123"/>
                  </a:lnTo>
                  <a:lnTo>
                    <a:pt x="3496564" y="196532"/>
                  </a:lnTo>
                  <a:lnTo>
                    <a:pt x="3486772" y="186131"/>
                  </a:lnTo>
                  <a:lnTo>
                    <a:pt x="3484321" y="178295"/>
                  </a:lnTo>
                  <a:lnTo>
                    <a:pt x="3484321" y="114363"/>
                  </a:lnTo>
                  <a:lnTo>
                    <a:pt x="3486772" y="106553"/>
                  </a:lnTo>
                  <a:lnTo>
                    <a:pt x="3496564" y="96151"/>
                  </a:lnTo>
                  <a:lnTo>
                    <a:pt x="3503803" y="93548"/>
                  </a:lnTo>
                  <a:lnTo>
                    <a:pt x="3522878" y="93548"/>
                  </a:lnTo>
                  <a:lnTo>
                    <a:pt x="3530079" y="96151"/>
                  </a:lnTo>
                  <a:lnTo>
                    <a:pt x="3534981" y="101384"/>
                  </a:lnTo>
                  <a:lnTo>
                    <a:pt x="3539921" y="106553"/>
                  </a:lnTo>
                  <a:lnTo>
                    <a:pt x="3542398" y="63957"/>
                  </a:lnTo>
                  <a:lnTo>
                    <a:pt x="3513366" y="58699"/>
                  </a:lnTo>
                  <a:lnTo>
                    <a:pt x="3498850" y="59804"/>
                  </a:lnTo>
                  <a:lnTo>
                    <a:pt x="3456775" y="86144"/>
                  </a:lnTo>
                  <a:lnTo>
                    <a:pt x="3446640" y="124536"/>
                  </a:lnTo>
                  <a:lnTo>
                    <a:pt x="3446615" y="167843"/>
                  </a:lnTo>
                  <a:lnTo>
                    <a:pt x="3447745" y="182333"/>
                  </a:lnTo>
                  <a:lnTo>
                    <a:pt x="3474504" y="223964"/>
                  </a:lnTo>
                  <a:lnTo>
                    <a:pt x="3513366" y="233972"/>
                  </a:lnTo>
                  <a:lnTo>
                    <a:pt x="3527831" y="232854"/>
                  </a:lnTo>
                  <a:lnTo>
                    <a:pt x="3569843" y="206514"/>
                  </a:lnTo>
                  <a:lnTo>
                    <a:pt x="3580041" y="167843"/>
                  </a:lnTo>
                  <a:lnTo>
                    <a:pt x="3580041" y="124536"/>
                  </a:lnTo>
                  <a:close/>
                </a:path>
                <a:path w="3926840" h="283210">
                  <a:moveTo>
                    <a:pt x="3758285" y="122580"/>
                  </a:moveTo>
                  <a:lnTo>
                    <a:pt x="3749040" y="85559"/>
                  </a:lnTo>
                  <a:lnTo>
                    <a:pt x="3710965" y="59791"/>
                  </a:lnTo>
                  <a:lnTo>
                    <a:pt x="3697909" y="58699"/>
                  </a:lnTo>
                  <a:lnTo>
                    <a:pt x="3680904" y="61010"/>
                  </a:lnTo>
                  <a:lnTo>
                    <a:pt x="3668306" y="67932"/>
                  </a:lnTo>
                  <a:lnTo>
                    <a:pt x="3660127" y="79476"/>
                  </a:lnTo>
                  <a:lnTo>
                    <a:pt x="3656342" y="95643"/>
                  </a:lnTo>
                  <a:lnTo>
                    <a:pt x="3662286" y="61569"/>
                  </a:lnTo>
                  <a:lnTo>
                    <a:pt x="3625215" y="61569"/>
                  </a:lnTo>
                  <a:lnTo>
                    <a:pt x="3625215" y="231101"/>
                  </a:lnTo>
                  <a:lnTo>
                    <a:pt x="3662857" y="231101"/>
                  </a:lnTo>
                  <a:lnTo>
                    <a:pt x="3662908" y="114134"/>
                  </a:lnTo>
                  <a:lnTo>
                    <a:pt x="3665397" y="106299"/>
                  </a:lnTo>
                  <a:lnTo>
                    <a:pt x="3675202" y="95643"/>
                  </a:lnTo>
                  <a:lnTo>
                    <a:pt x="3675608" y="95199"/>
                  </a:lnTo>
                  <a:lnTo>
                    <a:pt x="3682746" y="92417"/>
                  </a:lnTo>
                  <a:lnTo>
                    <a:pt x="3701211" y="92417"/>
                  </a:lnTo>
                  <a:lnTo>
                    <a:pt x="3708336" y="95148"/>
                  </a:lnTo>
                  <a:lnTo>
                    <a:pt x="3713226" y="100609"/>
                  </a:lnTo>
                  <a:lnTo>
                    <a:pt x="3718179" y="106070"/>
                  </a:lnTo>
                  <a:lnTo>
                    <a:pt x="3720642" y="114134"/>
                  </a:lnTo>
                  <a:lnTo>
                    <a:pt x="3720642" y="137972"/>
                  </a:lnTo>
                  <a:lnTo>
                    <a:pt x="3758285" y="137972"/>
                  </a:lnTo>
                  <a:lnTo>
                    <a:pt x="3758285" y="122580"/>
                  </a:lnTo>
                  <a:close/>
                </a:path>
                <a:path w="3926840" h="283210">
                  <a:moveTo>
                    <a:pt x="3926255" y="61569"/>
                  </a:moveTo>
                  <a:lnTo>
                    <a:pt x="3863213" y="61569"/>
                  </a:lnTo>
                  <a:lnTo>
                    <a:pt x="3863213" y="18605"/>
                  </a:lnTo>
                  <a:lnTo>
                    <a:pt x="3825494" y="18605"/>
                  </a:lnTo>
                  <a:lnTo>
                    <a:pt x="3825494" y="61569"/>
                  </a:lnTo>
                  <a:lnTo>
                    <a:pt x="3781069" y="61569"/>
                  </a:lnTo>
                  <a:lnTo>
                    <a:pt x="3781069" y="96977"/>
                  </a:lnTo>
                  <a:lnTo>
                    <a:pt x="3825494" y="96977"/>
                  </a:lnTo>
                  <a:lnTo>
                    <a:pt x="3825494" y="183591"/>
                  </a:lnTo>
                  <a:lnTo>
                    <a:pt x="3826319" y="194144"/>
                  </a:lnTo>
                  <a:lnTo>
                    <a:pt x="3854132" y="227952"/>
                  </a:lnTo>
                  <a:lnTo>
                    <a:pt x="3874478" y="231101"/>
                  </a:lnTo>
                  <a:lnTo>
                    <a:pt x="3923385" y="231101"/>
                  </a:lnTo>
                  <a:lnTo>
                    <a:pt x="3923385" y="195694"/>
                  </a:lnTo>
                  <a:lnTo>
                    <a:pt x="3870274" y="195694"/>
                  </a:lnTo>
                  <a:lnTo>
                    <a:pt x="3867340" y="194805"/>
                  </a:lnTo>
                  <a:lnTo>
                    <a:pt x="3865664" y="193040"/>
                  </a:lnTo>
                  <a:lnTo>
                    <a:pt x="3864025" y="191262"/>
                  </a:lnTo>
                  <a:lnTo>
                    <a:pt x="3863213" y="188112"/>
                  </a:lnTo>
                  <a:lnTo>
                    <a:pt x="3863213" y="96977"/>
                  </a:lnTo>
                  <a:lnTo>
                    <a:pt x="3926255" y="96977"/>
                  </a:lnTo>
                  <a:lnTo>
                    <a:pt x="3926255" y="61569"/>
                  </a:lnTo>
                  <a:close/>
                </a:path>
              </a:pathLst>
            </a:custGeom>
            <a:solidFill>
              <a:srgbClr val="007BB5"/>
            </a:solidFill>
          </p:spPr>
          <p:txBody>
            <a:bodyPr wrap="square" lIns="0" tIns="0" rIns="0" bIns="0" rtlCol="0"/>
            <a:lstStyle/>
            <a:p/>
          </p:txBody>
        </p:sp>
      </p:grp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642352" y="1174582"/>
            <a:ext cx="13702030" cy="319468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17170">
              <a:lnSpc>
                <a:spcPct val="100000"/>
              </a:lnSpc>
              <a:spcBef>
                <a:spcPts val="125"/>
              </a:spcBef>
            </a:pPr>
            <a:r>
              <a:rPr dirty="0" sz="2550" spc="85">
                <a:solidFill>
                  <a:srgbClr val="04182D"/>
                </a:solidFill>
                <a:latin typeface="Tahoma"/>
                <a:cs typeface="Tahoma"/>
              </a:rPr>
              <a:t>SparkSessions</a:t>
            </a:r>
            <a:r>
              <a:rPr dirty="0" sz="2550" spc="-4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14">
                <a:solidFill>
                  <a:srgbClr val="04182D"/>
                </a:solidFill>
                <a:latin typeface="Tahoma"/>
                <a:cs typeface="Tahoma"/>
              </a:rPr>
              <a:t>allow</a:t>
            </a:r>
            <a:r>
              <a:rPr dirty="0" sz="2550" spc="-4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35">
                <a:solidFill>
                  <a:srgbClr val="04182D"/>
                </a:solidFill>
                <a:latin typeface="Tahoma"/>
                <a:cs typeface="Tahoma"/>
              </a:rPr>
              <a:t>you</a:t>
            </a:r>
            <a:r>
              <a:rPr dirty="0" sz="2550" spc="-4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90">
                <a:solidFill>
                  <a:srgbClr val="04182D"/>
                </a:solidFill>
                <a:latin typeface="Tahoma"/>
                <a:cs typeface="Tahoma"/>
              </a:rPr>
              <a:t>to</a:t>
            </a:r>
            <a:r>
              <a:rPr dirty="0" sz="2550" spc="-4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70">
                <a:solidFill>
                  <a:srgbClr val="04182D"/>
                </a:solidFill>
                <a:latin typeface="Tahoma"/>
                <a:cs typeface="Tahoma"/>
              </a:rPr>
              <a:t>access</a:t>
            </a:r>
            <a:r>
              <a:rPr dirty="0" sz="2550" spc="-4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05">
                <a:solidFill>
                  <a:srgbClr val="04182D"/>
                </a:solidFill>
                <a:latin typeface="Tahoma"/>
                <a:cs typeface="Tahoma"/>
              </a:rPr>
              <a:t>your</a:t>
            </a:r>
            <a:r>
              <a:rPr dirty="0" sz="2550" spc="-4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05">
                <a:solidFill>
                  <a:srgbClr val="04182D"/>
                </a:solidFill>
                <a:latin typeface="Tahoma"/>
                <a:cs typeface="Tahoma"/>
              </a:rPr>
              <a:t>Spark</a:t>
            </a:r>
            <a:r>
              <a:rPr dirty="0" sz="2550" spc="-4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85">
                <a:solidFill>
                  <a:srgbClr val="04182D"/>
                </a:solidFill>
                <a:latin typeface="Tahoma"/>
                <a:cs typeface="Tahoma"/>
              </a:rPr>
              <a:t>cluster</a:t>
            </a:r>
            <a:r>
              <a:rPr dirty="0" sz="2550" spc="-4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60">
                <a:solidFill>
                  <a:srgbClr val="04182D"/>
                </a:solidFill>
                <a:latin typeface="Tahoma"/>
                <a:cs typeface="Tahoma"/>
              </a:rPr>
              <a:t>and</a:t>
            </a:r>
            <a:r>
              <a:rPr dirty="0" sz="2550" spc="-4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20">
                <a:solidFill>
                  <a:srgbClr val="04182D"/>
                </a:solidFill>
                <a:latin typeface="Tahoma"/>
                <a:cs typeface="Tahoma"/>
              </a:rPr>
              <a:t>are</a:t>
            </a:r>
            <a:r>
              <a:rPr dirty="0" sz="2550" spc="-4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30">
                <a:solidFill>
                  <a:srgbClr val="04182D"/>
                </a:solidFill>
                <a:latin typeface="Tahoma"/>
                <a:cs typeface="Tahoma"/>
              </a:rPr>
              <a:t>critical</a:t>
            </a:r>
            <a:r>
              <a:rPr dirty="0" sz="2550" spc="-4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60">
                <a:solidFill>
                  <a:srgbClr val="04182D"/>
                </a:solidFill>
                <a:latin typeface="Tahoma"/>
                <a:cs typeface="Tahoma"/>
              </a:rPr>
              <a:t>for</a:t>
            </a:r>
            <a:r>
              <a:rPr dirty="0" sz="2550" spc="-4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85">
                <a:solidFill>
                  <a:srgbClr val="04182D"/>
                </a:solidFill>
                <a:latin typeface="Tahoma"/>
                <a:cs typeface="Tahoma"/>
              </a:rPr>
              <a:t>using</a:t>
            </a:r>
            <a:r>
              <a:rPr dirty="0" sz="2550" spc="-4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95">
                <a:solidFill>
                  <a:srgbClr val="04182D"/>
                </a:solidFill>
                <a:latin typeface="Tahoma"/>
                <a:cs typeface="Tahoma"/>
              </a:rPr>
              <a:t>PySpark.</a:t>
            </a:r>
            <a:endParaRPr sz="2550">
              <a:latin typeface="Tahoma"/>
              <a:cs typeface="Tahoma"/>
            </a:endParaRPr>
          </a:p>
          <a:p>
            <a:pPr>
              <a:lnSpc>
                <a:spcPct val="100000"/>
              </a:lnSpc>
              <a:spcBef>
                <a:spcPts val="5"/>
              </a:spcBef>
            </a:pPr>
            <a:endParaRPr sz="30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#</a:t>
            </a:r>
            <a:r>
              <a:rPr dirty="0" sz="2250" spc="-15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Import</a:t>
            </a:r>
            <a:r>
              <a:rPr dirty="0" sz="2250" spc="-10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SparkSession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dirty="0" sz="2250">
                <a:latin typeface="Courier New"/>
                <a:cs typeface="Courier New"/>
              </a:rPr>
              <a:t>from</a:t>
            </a:r>
            <a:r>
              <a:rPr dirty="0" sz="2250" spc="5"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pyspark.sql</a:t>
            </a:r>
            <a:r>
              <a:rPr dirty="0" sz="2250" spc="5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latin typeface="Courier New"/>
                <a:cs typeface="Courier New"/>
              </a:rPr>
              <a:t>import</a:t>
            </a:r>
            <a:r>
              <a:rPr dirty="0" sz="2250" spc="5"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SparkSession</a:t>
            </a:r>
            <a:endParaRPr sz="22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64"/>
              </a:spcBef>
            </a:pP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#</a:t>
            </a:r>
            <a:r>
              <a:rPr dirty="0" sz="2250" spc="-5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Initialize</a:t>
            </a:r>
            <a:r>
              <a:rPr dirty="0" sz="2250" spc="-5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a SparkSession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spark</a:t>
            </a:r>
            <a:r>
              <a:rPr dirty="0" sz="2250" spc="45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dirty="0" sz="2250" spc="45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SparkSession.builder.appName(</a:t>
            </a:r>
            <a:r>
              <a:rPr dirty="0" sz="2250">
                <a:solidFill>
                  <a:srgbClr val="BE2F72"/>
                </a:solidFill>
                <a:latin typeface="Courier New"/>
                <a:cs typeface="Courier New"/>
              </a:rPr>
              <a:t>"MySparkApp"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).getOrCreate()</a:t>
            </a:r>
            <a:endParaRPr sz="2250">
              <a:latin typeface="Courier New"/>
              <a:cs typeface="Courier New"/>
            </a:endParaRPr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5854532"/>
            <a:ext cx="102352" cy="102351"/>
          </a:xfrm>
          <a:prstGeom prst="rect">
            <a:avLst/>
          </a:prstGeom>
        </p:spPr>
      </p:pic>
      <p:sp>
        <p:nvSpPr>
          <p:cNvPr id="9" name="object 9"/>
          <p:cNvSpPr/>
          <p:nvPr/>
        </p:nvSpPr>
        <p:spPr>
          <a:xfrm>
            <a:off x="900697" y="5711239"/>
            <a:ext cx="1801495" cy="429895"/>
          </a:xfrm>
          <a:custGeom>
            <a:avLst/>
            <a:gdLst/>
            <a:ahLst/>
            <a:cxnLst/>
            <a:rect l="l" t="t" r="r" b="b"/>
            <a:pathLst>
              <a:path w="1801495" h="429895">
                <a:moveTo>
                  <a:pt x="1724889" y="429877"/>
                </a:moveTo>
                <a:lnTo>
                  <a:pt x="76505" y="429877"/>
                </a:lnTo>
                <a:lnTo>
                  <a:pt x="71180" y="429352"/>
                </a:lnTo>
                <a:lnTo>
                  <a:pt x="31920" y="413091"/>
                </a:lnTo>
                <a:lnTo>
                  <a:pt x="4175" y="374362"/>
                </a:lnTo>
                <a:lnTo>
                  <a:pt x="0" y="353372"/>
                </a:lnTo>
                <a:lnTo>
                  <a:pt x="0" y="347996"/>
                </a:lnTo>
                <a:lnTo>
                  <a:pt x="0" y="76504"/>
                </a:lnTo>
                <a:lnTo>
                  <a:pt x="16786" y="31919"/>
                </a:lnTo>
                <a:lnTo>
                  <a:pt x="55513" y="4174"/>
                </a:lnTo>
                <a:lnTo>
                  <a:pt x="76505" y="0"/>
                </a:lnTo>
                <a:lnTo>
                  <a:pt x="1724889" y="0"/>
                </a:lnTo>
                <a:lnTo>
                  <a:pt x="1769474" y="16785"/>
                </a:lnTo>
                <a:lnTo>
                  <a:pt x="1797219" y="55513"/>
                </a:lnTo>
                <a:lnTo>
                  <a:pt x="1801394" y="76504"/>
                </a:lnTo>
                <a:lnTo>
                  <a:pt x="1801394" y="353372"/>
                </a:lnTo>
                <a:lnTo>
                  <a:pt x="1784607" y="397956"/>
                </a:lnTo>
                <a:lnTo>
                  <a:pt x="1745880" y="425702"/>
                </a:lnTo>
                <a:lnTo>
                  <a:pt x="1730213" y="429352"/>
                </a:lnTo>
                <a:lnTo>
                  <a:pt x="1724889" y="429877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0" name="object 10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6509585"/>
            <a:ext cx="102352" cy="102351"/>
          </a:xfrm>
          <a:prstGeom prst="rect">
            <a:avLst/>
          </a:prstGeom>
        </p:spPr>
      </p:pic>
      <p:sp>
        <p:nvSpPr>
          <p:cNvPr id="11" name="object 11"/>
          <p:cNvSpPr/>
          <p:nvPr/>
        </p:nvSpPr>
        <p:spPr>
          <a:xfrm>
            <a:off x="900697" y="6366292"/>
            <a:ext cx="2313305" cy="429895"/>
          </a:xfrm>
          <a:custGeom>
            <a:avLst/>
            <a:gdLst/>
            <a:ahLst/>
            <a:cxnLst/>
            <a:rect l="l" t="t" r="r" b="b"/>
            <a:pathLst>
              <a:path w="2313305" h="429895">
                <a:moveTo>
                  <a:pt x="2236649" y="429878"/>
                </a:moveTo>
                <a:lnTo>
                  <a:pt x="76505" y="429878"/>
                </a:lnTo>
                <a:lnTo>
                  <a:pt x="71180" y="429353"/>
                </a:lnTo>
                <a:lnTo>
                  <a:pt x="31920" y="413091"/>
                </a:lnTo>
                <a:lnTo>
                  <a:pt x="4175" y="374363"/>
                </a:lnTo>
                <a:lnTo>
                  <a:pt x="0" y="353372"/>
                </a:lnTo>
                <a:lnTo>
                  <a:pt x="0" y="347996"/>
                </a:lnTo>
                <a:lnTo>
                  <a:pt x="0" y="76504"/>
                </a:lnTo>
                <a:lnTo>
                  <a:pt x="16786" y="31920"/>
                </a:lnTo>
                <a:lnTo>
                  <a:pt x="55513" y="4175"/>
                </a:lnTo>
                <a:lnTo>
                  <a:pt x="76505" y="0"/>
                </a:lnTo>
                <a:lnTo>
                  <a:pt x="2236649" y="0"/>
                </a:lnTo>
                <a:lnTo>
                  <a:pt x="2281233" y="16786"/>
                </a:lnTo>
                <a:lnTo>
                  <a:pt x="2308978" y="55513"/>
                </a:lnTo>
                <a:lnTo>
                  <a:pt x="2313154" y="76504"/>
                </a:lnTo>
                <a:lnTo>
                  <a:pt x="2313154" y="353372"/>
                </a:lnTo>
                <a:lnTo>
                  <a:pt x="2296367" y="397956"/>
                </a:lnTo>
                <a:lnTo>
                  <a:pt x="2257639" y="425702"/>
                </a:lnTo>
                <a:lnTo>
                  <a:pt x="2241973" y="429353"/>
                </a:lnTo>
                <a:lnTo>
                  <a:pt x="2236649" y="429878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/>
        </p:txBody>
      </p:sp>
      <p:pic>
        <p:nvPicPr>
          <p:cNvPr id="12" name="object 12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7164637"/>
            <a:ext cx="102352" cy="102350"/>
          </a:xfrm>
          <a:prstGeom prst="rect">
            <a:avLst/>
          </a:prstGeom>
        </p:spPr>
      </p:pic>
      <p:sp>
        <p:nvSpPr>
          <p:cNvPr id="13" name="object 13"/>
          <p:cNvSpPr/>
          <p:nvPr/>
        </p:nvSpPr>
        <p:spPr>
          <a:xfrm>
            <a:off x="900697" y="7021344"/>
            <a:ext cx="1801495" cy="429895"/>
          </a:xfrm>
          <a:custGeom>
            <a:avLst/>
            <a:gdLst/>
            <a:ahLst/>
            <a:cxnLst/>
            <a:rect l="l" t="t" r="r" b="b"/>
            <a:pathLst>
              <a:path w="1801495" h="429895">
                <a:moveTo>
                  <a:pt x="1724889" y="429877"/>
                </a:moveTo>
                <a:lnTo>
                  <a:pt x="76505" y="429877"/>
                </a:lnTo>
                <a:lnTo>
                  <a:pt x="71180" y="429352"/>
                </a:lnTo>
                <a:lnTo>
                  <a:pt x="31920" y="413091"/>
                </a:lnTo>
                <a:lnTo>
                  <a:pt x="4175" y="374362"/>
                </a:lnTo>
                <a:lnTo>
                  <a:pt x="0" y="353372"/>
                </a:lnTo>
                <a:lnTo>
                  <a:pt x="0" y="347996"/>
                </a:lnTo>
                <a:lnTo>
                  <a:pt x="0" y="76504"/>
                </a:lnTo>
                <a:lnTo>
                  <a:pt x="16786" y="31919"/>
                </a:lnTo>
                <a:lnTo>
                  <a:pt x="55513" y="4174"/>
                </a:lnTo>
                <a:lnTo>
                  <a:pt x="76505" y="0"/>
                </a:lnTo>
                <a:lnTo>
                  <a:pt x="1724889" y="0"/>
                </a:lnTo>
                <a:lnTo>
                  <a:pt x="1769474" y="16785"/>
                </a:lnTo>
                <a:lnTo>
                  <a:pt x="1797219" y="55513"/>
                </a:lnTo>
                <a:lnTo>
                  <a:pt x="1801394" y="76504"/>
                </a:lnTo>
                <a:lnTo>
                  <a:pt x="1801394" y="353372"/>
                </a:lnTo>
                <a:lnTo>
                  <a:pt x="1784607" y="397957"/>
                </a:lnTo>
                <a:lnTo>
                  <a:pt x="1745880" y="425702"/>
                </a:lnTo>
                <a:lnTo>
                  <a:pt x="1730213" y="429352"/>
                </a:lnTo>
                <a:lnTo>
                  <a:pt x="1724889" y="429877"/>
                </a:lnTo>
                <a:close/>
              </a:path>
            </a:pathLst>
          </a:custGeom>
          <a:solidFill>
            <a:srgbClr val="EFEBE3"/>
          </a:solidFill>
        </p:spPr>
        <p:txBody>
          <a:bodyPr wrap="square" lIns="0" tIns="0" rIns="0" bIns="0" rtlCol="0"/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928938" y="5678068"/>
            <a:ext cx="6949440" cy="172910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.builder()</a:t>
            </a:r>
            <a:r>
              <a:rPr dirty="0" sz="2250" spc="345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 sz="2550" spc="90">
                <a:solidFill>
                  <a:srgbClr val="04182D"/>
                </a:solidFill>
                <a:latin typeface="Tahoma"/>
                <a:cs typeface="Tahoma"/>
              </a:rPr>
              <a:t>sets</a:t>
            </a:r>
            <a:r>
              <a:rPr dirty="0" sz="2550" spc="-6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25">
                <a:solidFill>
                  <a:srgbClr val="04182D"/>
                </a:solidFill>
                <a:latin typeface="Tahoma"/>
                <a:cs typeface="Tahoma"/>
              </a:rPr>
              <a:t>up</a:t>
            </a:r>
            <a:r>
              <a:rPr dirty="0" sz="2550" spc="-5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235">
                <a:solidFill>
                  <a:srgbClr val="04182D"/>
                </a:solidFill>
                <a:latin typeface="Tahoma"/>
                <a:cs typeface="Tahoma"/>
              </a:rPr>
              <a:t>a</a:t>
            </a:r>
            <a:r>
              <a:rPr dirty="0" sz="2550" spc="-6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85">
                <a:solidFill>
                  <a:srgbClr val="04182D"/>
                </a:solidFill>
                <a:latin typeface="Tahoma"/>
                <a:cs typeface="Tahoma"/>
              </a:rPr>
              <a:t>session</a:t>
            </a:r>
            <a:endParaRPr sz="2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100"/>
              </a:spcBef>
            </a:pP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getOrCreate()</a:t>
            </a:r>
            <a:r>
              <a:rPr dirty="0" sz="2250" spc="365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 sz="2550" spc="125">
                <a:solidFill>
                  <a:srgbClr val="04182D"/>
                </a:solidFill>
                <a:latin typeface="Tahoma"/>
                <a:cs typeface="Tahoma"/>
              </a:rPr>
              <a:t>creates</a:t>
            </a:r>
            <a:r>
              <a:rPr dirty="0" sz="2550" spc="-4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65">
                <a:solidFill>
                  <a:srgbClr val="04182D"/>
                </a:solidFill>
                <a:latin typeface="Tahoma"/>
                <a:cs typeface="Tahoma"/>
              </a:rPr>
              <a:t>or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75">
                <a:solidFill>
                  <a:srgbClr val="04182D"/>
                </a:solidFill>
                <a:latin typeface="Tahoma"/>
                <a:cs typeface="Tahoma"/>
              </a:rPr>
              <a:t>retrieves</a:t>
            </a:r>
            <a:r>
              <a:rPr dirty="0" sz="2550" spc="-5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235">
                <a:solidFill>
                  <a:srgbClr val="04182D"/>
                </a:solidFill>
                <a:latin typeface="Tahoma"/>
                <a:cs typeface="Tahoma"/>
              </a:rPr>
              <a:t>a</a:t>
            </a:r>
            <a:r>
              <a:rPr dirty="0" sz="2550" spc="-4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85">
                <a:solidFill>
                  <a:srgbClr val="04182D"/>
                </a:solidFill>
                <a:latin typeface="Tahoma"/>
                <a:cs typeface="Tahoma"/>
              </a:rPr>
              <a:t>session</a:t>
            </a:r>
            <a:endParaRPr sz="2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2100"/>
              </a:spcBef>
            </a:pP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.appName()</a:t>
            </a:r>
            <a:r>
              <a:rPr dirty="0" sz="2250" spc="37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 sz="2550" spc="100">
                <a:solidFill>
                  <a:srgbClr val="04182D"/>
                </a:solidFill>
                <a:latin typeface="Tahoma"/>
                <a:cs typeface="Tahoma"/>
              </a:rPr>
              <a:t>helps</a:t>
            </a:r>
            <a:r>
              <a:rPr dirty="0" sz="2550" spc="-4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65">
                <a:solidFill>
                  <a:srgbClr val="04182D"/>
                </a:solidFill>
                <a:latin typeface="Tahoma"/>
                <a:cs typeface="Tahoma"/>
              </a:rPr>
              <a:t>manage</a:t>
            </a:r>
            <a:r>
              <a:rPr dirty="0" sz="2550" spc="-4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90">
                <a:solidFill>
                  <a:srgbClr val="04182D"/>
                </a:solidFill>
                <a:latin typeface="Tahoma"/>
                <a:cs typeface="Tahoma"/>
              </a:rPr>
              <a:t>multiple</a:t>
            </a:r>
            <a:r>
              <a:rPr dirty="0" sz="2550" spc="-4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80">
                <a:solidFill>
                  <a:srgbClr val="04182D"/>
                </a:solidFill>
                <a:latin typeface="Tahoma"/>
                <a:cs typeface="Tahoma"/>
              </a:rPr>
              <a:t>sessions</a:t>
            </a:r>
            <a:endParaRPr sz="2550">
              <a:latin typeface="Tahoma"/>
              <a:cs typeface="Tahoma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57913" y="8248713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6" name="object 16"/>
          <p:cNvSpPr/>
          <p:nvPr/>
        </p:nvSpPr>
        <p:spPr>
          <a:xfrm>
            <a:off x="327497" y="8167746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7" name="object 17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95"/>
              <a:t>INTRODUCTION</a:t>
            </a:r>
            <a:r>
              <a:rPr dirty="0" spc="-40"/>
              <a:t> </a:t>
            </a:r>
            <a:r>
              <a:rPr dirty="0" spc="-30"/>
              <a:t>TO</a:t>
            </a:r>
            <a:r>
              <a:rPr dirty="0" spc="-40"/>
              <a:t> </a:t>
            </a:r>
            <a:r>
              <a:rPr dirty="0" spc="-100"/>
              <a:t>PYSPARK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78589" y="273885"/>
            <a:ext cx="5632450" cy="713740"/>
          </a:xfrm>
          <a:prstGeom prst="rect"/>
        </p:spPr>
        <p:txBody>
          <a:bodyPr wrap="square" lIns="0" tIns="13970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10"/>
              </a:spcBef>
            </a:pPr>
            <a:r>
              <a:rPr dirty="0" sz="4500" spc="-265"/>
              <a:t>P</a:t>
            </a:r>
            <a:r>
              <a:rPr dirty="0" sz="4500" spc="-5"/>
              <a:t>y</a:t>
            </a:r>
            <a:r>
              <a:rPr dirty="0" sz="4500" spc="-375"/>
              <a:t>S</a:t>
            </a:r>
            <a:r>
              <a:rPr dirty="0" sz="4500" spc="-140"/>
              <a:t>p</a:t>
            </a:r>
            <a:r>
              <a:rPr dirty="0" sz="4500" spc="-15"/>
              <a:t>a</a:t>
            </a:r>
            <a:r>
              <a:rPr dirty="0" sz="4500" spc="-245"/>
              <a:t>r</a:t>
            </a:r>
            <a:r>
              <a:rPr dirty="0" sz="4500" spc="-185"/>
              <a:t>k</a:t>
            </a:r>
            <a:r>
              <a:rPr dirty="0" sz="4500" spc="-165"/>
              <a:t> </a:t>
            </a:r>
            <a:r>
              <a:rPr dirty="0" sz="4500" spc="-150"/>
              <a:t>D</a:t>
            </a:r>
            <a:r>
              <a:rPr dirty="0" sz="4500" spc="-15"/>
              <a:t>a</a:t>
            </a:r>
            <a:r>
              <a:rPr dirty="0" sz="4500" spc="-290"/>
              <a:t>t</a:t>
            </a:r>
            <a:r>
              <a:rPr dirty="0" sz="4500" spc="-15"/>
              <a:t>a</a:t>
            </a:r>
            <a:r>
              <a:rPr dirty="0" sz="4500" spc="-204"/>
              <a:t>F</a:t>
            </a:r>
            <a:r>
              <a:rPr dirty="0" sz="4500" spc="-315"/>
              <a:t>r</a:t>
            </a:r>
            <a:r>
              <a:rPr dirty="0" sz="4500" spc="-15"/>
              <a:t>a</a:t>
            </a:r>
            <a:r>
              <a:rPr dirty="0" sz="4500" spc="-300"/>
              <a:t>m</a:t>
            </a:r>
            <a:r>
              <a:rPr dirty="0" sz="4500" spc="-160"/>
              <a:t>e</a:t>
            </a:r>
            <a:r>
              <a:rPr dirty="0" sz="4500" spc="-195"/>
              <a:t>s</a:t>
            </a:r>
            <a:endParaRPr sz="450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511759" y="1351045"/>
            <a:ext cx="102352" cy="102351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511759" y="2006098"/>
            <a:ext cx="102352" cy="102351"/>
          </a:xfrm>
          <a:prstGeom prst="rect">
            <a:avLst/>
          </a:prstGeom>
        </p:spPr>
      </p:pic>
      <p:grpSp>
        <p:nvGrpSpPr>
          <p:cNvPr id="5" name="object 5"/>
          <p:cNvGrpSpPr/>
          <p:nvPr/>
        </p:nvGrpSpPr>
        <p:grpSpPr>
          <a:xfrm>
            <a:off x="491289" y="2333624"/>
            <a:ext cx="14575155" cy="5363845"/>
            <a:chOff x="491289" y="2333624"/>
            <a:chExt cx="14575155" cy="5363845"/>
          </a:xfrm>
        </p:grpSpPr>
        <p:sp>
          <p:nvSpPr>
            <p:cNvPr id="6" name="object 6"/>
            <p:cNvSpPr/>
            <p:nvPr/>
          </p:nvSpPr>
          <p:spPr>
            <a:xfrm>
              <a:off x="491289" y="2333624"/>
              <a:ext cx="14575155" cy="5363845"/>
            </a:xfrm>
            <a:custGeom>
              <a:avLst/>
              <a:gdLst/>
              <a:ahLst/>
              <a:cxnLst/>
              <a:rect l="l" t="t" r="r" b="b"/>
              <a:pathLst>
                <a:path w="14575155" h="5363845">
                  <a:moveTo>
                    <a:pt x="14574919" y="5363242"/>
                  </a:moveTo>
                  <a:lnTo>
                    <a:pt x="0" y="5363242"/>
                  </a:lnTo>
                  <a:lnTo>
                    <a:pt x="0" y="76504"/>
                  </a:lnTo>
                  <a:lnTo>
                    <a:pt x="16786" y="31920"/>
                  </a:lnTo>
                  <a:lnTo>
                    <a:pt x="55513" y="4175"/>
                  </a:lnTo>
                  <a:lnTo>
                    <a:pt x="76505" y="0"/>
                  </a:lnTo>
                  <a:lnTo>
                    <a:pt x="14498413" y="0"/>
                  </a:lnTo>
                  <a:lnTo>
                    <a:pt x="14542998" y="16786"/>
                  </a:lnTo>
                  <a:lnTo>
                    <a:pt x="14570742" y="55513"/>
                  </a:lnTo>
                  <a:lnTo>
                    <a:pt x="14574919" y="5363242"/>
                  </a:lnTo>
                  <a:close/>
                </a:path>
              </a:pathLst>
            </a:custGeom>
            <a:solidFill>
              <a:srgbClr val="F6F2EB"/>
            </a:solidFill>
          </p:spPr>
          <p:txBody>
            <a:bodyPr wrap="square" lIns="0" tIns="0" rIns="0" bIns="0" rtlCol="0"/>
            <a:lstStyle/>
            <a:p/>
          </p:txBody>
        </p:sp>
        <p:sp>
          <p:nvSpPr>
            <p:cNvPr id="7" name="object 7"/>
            <p:cNvSpPr/>
            <p:nvPr/>
          </p:nvSpPr>
          <p:spPr>
            <a:xfrm>
              <a:off x="672261" y="3105581"/>
              <a:ext cx="3926840" cy="283210"/>
            </a:xfrm>
            <a:custGeom>
              <a:avLst/>
              <a:gdLst/>
              <a:ahLst/>
              <a:cxnLst/>
              <a:rect l="l" t="t" r="r" b="b"/>
              <a:pathLst>
                <a:path w="3926840" h="283210">
                  <a:moveTo>
                    <a:pt x="147980" y="10007"/>
                  </a:moveTo>
                  <a:lnTo>
                    <a:pt x="93332" y="10007"/>
                  </a:lnTo>
                  <a:lnTo>
                    <a:pt x="83096" y="10769"/>
                  </a:lnTo>
                  <a:lnTo>
                    <a:pt x="49060" y="36728"/>
                  </a:lnTo>
                  <a:lnTo>
                    <a:pt x="45821" y="55486"/>
                  </a:lnTo>
                  <a:lnTo>
                    <a:pt x="45821" y="64719"/>
                  </a:lnTo>
                  <a:lnTo>
                    <a:pt x="0" y="64719"/>
                  </a:lnTo>
                  <a:lnTo>
                    <a:pt x="0" y="100114"/>
                  </a:lnTo>
                  <a:lnTo>
                    <a:pt x="45821" y="100114"/>
                  </a:lnTo>
                  <a:lnTo>
                    <a:pt x="45821" y="231101"/>
                  </a:lnTo>
                  <a:lnTo>
                    <a:pt x="83540" y="231101"/>
                  </a:lnTo>
                  <a:lnTo>
                    <a:pt x="83540" y="100114"/>
                  </a:lnTo>
                  <a:lnTo>
                    <a:pt x="147980" y="100114"/>
                  </a:lnTo>
                  <a:lnTo>
                    <a:pt x="147980" y="64719"/>
                  </a:lnTo>
                  <a:lnTo>
                    <a:pt x="83540" y="64719"/>
                  </a:lnTo>
                  <a:lnTo>
                    <a:pt x="83540" y="51892"/>
                  </a:lnTo>
                  <a:lnTo>
                    <a:pt x="84328" y="49441"/>
                  </a:lnTo>
                  <a:lnTo>
                    <a:pt x="87553" y="46228"/>
                  </a:lnTo>
                  <a:lnTo>
                    <a:pt x="90017" y="45402"/>
                  </a:lnTo>
                  <a:lnTo>
                    <a:pt x="147980" y="45402"/>
                  </a:lnTo>
                  <a:lnTo>
                    <a:pt x="147980" y="10007"/>
                  </a:lnTo>
                  <a:close/>
                </a:path>
                <a:path w="3926840" h="283210">
                  <a:moveTo>
                    <a:pt x="319646" y="122580"/>
                  </a:moveTo>
                  <a:lnTo>
                    <a:pt x="310400" y="85559"/>
                  </a:lnTo>
                  <a:lnTo>
                    <a:pt x="272326" y="59791"/>
                  </a:lnTo>
                  <a:lnTo>
                    <a:pt x="259270" y="58699"/>
                  </a:lnTo>
                  <a:lnTo>
                    <a:pt x="242265" y="61010"/>
                  </a:lnTo>
                  <a:lnTo>
                    <a:pt x="229666" y="67932"/>
                  </a:lnTo>
                  <a:lnTo>
                    <a:pt x="221488" y="79476"/>
                  </a:lnTo>
                  <a:lnTo>
                    <a:pt x="217703" y="95643"/>
                  </a:lnTo>
                  <a:lnTo>
                    <a:pt x="223647" y="61569"/>
                  </a:lnTo>
                  <a:lnTo>
                    <a:pt x="186575" y="61569"/>
                  </a:lnTo>
                  <a:lnTo>
                    <a:pt x="186575" y="231101"/>
                  </a:lnTo>
                  <a:lnTo>
                    <a:pt x="224218" y="231101"/>
                  </a:lnTo>
                  <a:lnTo>
                    <a:pt x="224269" y="114134"/>
                  </a:lnTo>
                  <a:lnTo>
                    <a:pt x="226758" y="106299"/>
                  </a:lnTo>
                  <a:lnTo>
                    <a:pt x="236562" y="95643"/>
                  </a:lnTo>
                  <a:lnTo>
                    <a:pt x="236969" y="95199"/>
                  </a:lnTo>
                  <a:lnTo>
                    <a:pt x="244106" y="92417"/>
                  </a:lnTo>
                  <a:lnTo>
                    <a:pt x="262572" y="92417"/>
                  </a:lnTo>
                  <a:lnTo>
                    <a:pt x="269697" y="95148"/>
                  </a:lnTo>
                  <a:lnTo>
                    <a:pt x="274586" y="100609"/>
                  </a:lnTo>
                  <a:lnTo>
                    <a:pt x="279527" y="106070"/>
                  </a:lnTo>
                  <a:lnTo>
                    <a:pt x="282003" y="114134"/>
                  </a:lnTo>
                  <a:lnTo>
                    <a:pt x="282003" y="137972"/>
                  </a:lnTo>
                  <a:lnTo>
                    <a:pt x="319646" y="137972"/>
                  </a:lnTo>
                  <a:lnTo>
                    <a:pt x="319646" y="122580"/>
                  </a:lnTo>
                  <a:close/>
                </a:path>
                <a:path w="3926840" h="283210">
                  <a:moveTo>
                    <a:pt x="485305" y="124536"/>
                  </a:moveTo>
                  <a:lnTo>
                    <a:pt x="484174" y="110172"/>
                  </a:lnTo>
                  <a:lnTo>
                    <a:pt x="480771" y="97370"/>
                  </a:lnTo>
                  <a:lnTo>
                    <a:pt x="478840" y="93548"/>
                  </a:lnTo>
                  <a:lnTo>
                    <a:pt x="475119" y="86156"/>
                  </a:lnTo>
                  <a:lnTo>
                    <a:pt x="467182" y="76466"/>
                  </a:lnTo>
                  <a:lnTo>
                    <a:pt x="457377" y="68694"/>
                  </a:lnTo>
                  <a:lnTo>
                    <a:pt x="447662" y="63957"/>
                  </a:lnTo>
                  <a:lnTo>
                    <a:pt x="447662" y="114376"/>
                  </a:lnTo>
                  <a:lnTo>
                    <a:pt x="447662" y="178295"/>
                  </a:lnTo>
                  <a:lnTo>
                    <a:pt x="445185" y="186131"/>
                  </a:lnTo>
                  <a:lnTo>
                    <a:pt x="435343" y="196532"/>
                  </a:lnTo>
                  <a:lnTo>
                    <a:pt x="428142" y="199123"/>
                  </a:lnTo>
                  <a:lnTo>
                    <a:pt x="409054" y="199123"/>
                  </a:lnTo>
                  <a:lnTo>
                    <a:pt x="401828" y="196532"/>
                  </a:lnTo>
                  <a:lnTo>
                    <a:pt x="392036" y="186131"/>
                  </a:lnTo>
                  <a:lnTo>
                    <a:pt x="389585" y="178295"/>
                  </a:lnTo>
                  <a:lnTo>
                    <a:pt x="389585" y="114376"/>
                  </a:lnTo>
                  <a:lnTo>
                    <a:pt x="392036" y="106553"/>
                  </a:lnTo>
                  <a:lnTo>
                    <a:pt x="401828" y="96151"/>
                  </a:lnTo>
                  <a:lnTo>
                    <a:pt x="409054" y="93548"/>
                  </a:lnTo>
                  <a:lnTo>
                    <a:pt x="428142" y="93548"/>
                  </a:lnTo>
                  <a:lnTo>
                    <a:pt x="435343" y="96151"/>
                  </a:lnTo>
                  <a:lnTo>
                    <a:pt x="440245" y="101384"/>
                  </a:lnTo>
                  <a:lnTo>
                    <a:pt x="445185" y="106553"/>
                  </a:lnTo>
                  <a:lnTo>
                    <a:pt x="447662" y="63957"/>
                  </a:lnTo>
                  <a:lnTo>
                    <a:pt x="418617" y="58699"/>
                  </a:lnTo>
                  <a:lnTo>
                    <a:pt x="404114" y="59804"/>
                  </a:lnTo>
                  <a:lnTo>
                    <a:pt x="362038" y="86144"/>
                  </a:lnTo>
                  <a:lnTo>
                    <a:pt x="351891" y="124536"/>
                  </a:lnTo>
                  <a:lnTo>
                    <a:pt x="351878" y="167843"/>
                  </a:lnTo>
                  <a:lnTo>
                    <a:pt x="352996" y="182333"/>
                  </a:lnTo>
                  <a:lnTo>
                    <a:pt x="379768" y="223964"/>
                  </a:lnTo>
                  <a:lnTo>
                    <a:pt x="418617" y="233972"/>
                  </a:lnTo>
                  <a:lnTo>
                    <a:pt x="433095" y="232854"/>
                  </a:lnTo>
                  <a:lnTo>
                    <a:pt x="475107" y="206514"/>
                  </a:lnTo>
                  <a:lnTo>
                    <a:pt x="485305" y="167843"/>
                  </a:lnTo>
                  <a:lnTo>
                    <a:pt x="485305" y="124536"/>
                  </a:lnTo>
                  <a:close/>
                </a:path>
                <a:path w="3926840" h="283210">
                  <a:moveTo>
                    <a:pt x="663549" y="105371"/>
                  </a:moveTo>
                  <a:lnTo>
                    <a:pt x="648398" y="66065"/>
                  </a:lnTo>
                  <a:lnTo>
                    <a:pt x="626402" y="58699"/>
                  </a:lnTo>
                  <a:lnTo>
                    <a:pt x="618045" y="58699"/>
                  </a:lnTo>
                  <a:lnTo>
                    <a:pt x="611022" y="61125"/>
                  </a:lnTo>
                  <a:lnTo>
                    <a:pt x="605332" y="65976"/>
                  </a:lnTo>
                  <a:lnTo>
                    <a:pt x="599694" y="70827"/>
                  </a:lnTo>
                  <a:lnTo>
                    <a:pt x="599389" y="71767"/>
                  </a:lnTo>
                  <a:lnTo>
                    <a:pt x="598830" y="70192"/>
                  </a:lnTo>
                  <a:lnTo>
                    <a:pt x="593890" y="66065"/>
                  </a:lnTo>
                  <a:lnTo>
                    <a:pt x="587959" y="61010"/>
                  </a:lnTo>
                  <a:lnTo>
                    <a:pt x="581291" y="58699"/>
                  </a:lnTo>
                  <a:lnTo>
                    <a:pt x="565010" y="58699"/>
                  </a:lnTo>
                  <a:lnTo>
                    <a:pt x="558038" y="61150"/>
                  </a:lnTo>
                  <a:lnTo>
                    <a:pt x="551040" y="67259"/>
                  </a:lnTo>
                  <a:lnTo>
                    <a:pt x="552094" y="61569"/>
                  </a:lnTo>
                  <a:lnTo>
                    <a:pt x="517525" y="61569"/>
                  </a:lnTo>
                  <a:lnTo>
                    <a:pt x="517525" y="231101"/>
                  </a:lnTo>
                  <a:lnTo>
                    <a:pt x="553212" y="231101"/>
                  </a:lnTo>
                  <a:lnTo>
                    <a:pt x="553212" y="99631"/>
                  </a:lnTo>
                  <a:lnTo>
                    <a:pt x="554075" y="95948"/>
                  </a:lnTo>
                  <a:lnTo>
                    <a:pt x="557568" y="91516"/>
                  </a:lnTo>
                  <a:lnTo>
                    <a:pt x="560095" y="90398"/>
                  </a:lnTo>
                  <a:lnTo>
                    <a:pt x="566813" y="90398"/>
                  </a:lnTo>
                  <a:lnTo>
                    <a:pt x="569493" y="91579"/>
                  </a:lnTo>
                  <a:lnTo>
                    <a:pt x="571284" y="93827"/>
                  </a:lnTo>
                  <a:lnTo>
                    <a:pt x="573316" y="96291"/>
                  </a:lnTo>
                  <a:lnTo>
                    <a:pt x="574179" y="99631"/>
                  </a:lnTo>
                  <a:lnTo>
                    <a:pt x="574268" y="231101"/>
                  </a:lnTo>
                  <a:lnTo>
                    <a:pt x="606806" y="231101"/>
                  </a:lnTo>
                  <a:lnTo>
                    <a:pt x="606831" y="99631"/>
                  </a:lnTo>
                  <a:lnTo>
                    <a:pt x="607758" y="96062"/>
                  </a:lnTo>
                  <a:lnTo>
                    <a:pt x="609549" y="93967"/>
                  </a:lnTo>
                  <a:lnTo>
                    <a:pt x="611543" y="91579"/>
                  </a:lnTo>
                  <a:lnTo>
                    <a:pt x="614197" y="90398"/>
                  </a:lnTo>
                  <a:lnTo>
                    <a:pt x="620915" y="90398"/>
                  </a:lnTo>
                  <a:lnTo>
                    <a:pt x="623379" y="91516"/>
                  </a:lnTo>
                  <a:lnTo>
                    <a:pt x="625157" y="93827"/>
                  </a:lnTo>
                  <a:lnTo>
                    <a:pt x="626973" y="96227"/>
                  </a:lnTo>
                  <a:lnTo>
                    <a:pt x="627786" y="99631"/>
                  </a:lnTo>
                  <a:lnTo>
                    <a:pt x="627862" y="231101"/>
                  </a:lnTo>
                  <a:lnTo>
                    <a:pt x="663549" y="231101"/>
                  </a:lnTo>
                  <a:lnTo>
                    <a:pt x="663549" y="105371"/>
                  </a:lnTo>
                  <a:close/>
                </a:path>
                <a:path w="3926840" h="283210">
                  <a:moveTo>
                    <a:pt x="3027807" y="16510"/>
                  </a:moveTo>
                  <a:lnTo>
                    <a:pt x="3025495" y="10909"/>
                  </a:lnTo>
                  <a:lnTo>
                    <a:pt x="3020872" y="6578"/>
                  </a:lnTo>
                  <a:lnTo>
                    <a:pt x="3016262" y="2184"/>
                  </a:lnTo>
                  <a:lnTo>
                    <a:pt x="3010382" y="0"/>
                  </a:lnTo>
                  <a:lnTo>
                    <a:pt x="2990367" y="0"/>
                  </a:lnTo>
                  <a:lnTo>
                    <a:pt x="2984500" y="2184"/>
                  </a:lnTo>
                  <a:lnTo>
                    <a:pt x="2979877" y="6578"/>
                  </a:lnTo>
                  <a:lnTo>
                    <a:pt x="2975254" y="10909"/>
                  </a:lnTo>
                  <a:lnTo>
                    <a:pt x="2972955" y="16510"/>
                  </a:lnTo>
                  <a:lnTo>
                    <a:pt x="2972968" y="30314"/>
                  </a:lnTo>
                  <a:lnTo>
                    <a:pt x="2975216" y="35814"/>
                  </a:lnTo>
                  <a:lnTo>
                    <a:pt x="2979737" y="40017"/>
                  </a:lnTo>
                  <a:lnTo>
                    <a:pt x="2984309" y="44170"/>
                  </a:lnTo>
                  <a:lnTo>
                    <a:pt x="2990227" y="46240"/>
                  </a:lnTo>
                  <a:lnTo>
                    <a:pt x="3010293" y="46240"/>
                  </a:lnTo>
                  <a:lnTo>
                    <a:pt x="3016148" y="44170"/>
                  </a:lnTo>
                  <a:lnTo>
                    <a:pt x="3025470" y="35864"/>
                  </a:lnTo>
                  <a:lnTo>
                    <a:pt x="3027807" y="30314"/>
                  </a:lnTo>
                  <a:lnTo>
                    <a:pt x="3027807" y="16510"/>
                  </a:lnTo>
                  <a:close/>
                </a:path>
                <a:path w="3926840" h="283210">
                  <a:moveTo>
                    <a:pt x="3075101" y="195694"/>
                  </a:moveTo>
                  <a:lnTo>
                    <a:pt x="3022066" y="195694"/>
                  </a:lnTo>
                  <a:lnTo>
                    <a:pt x="3022066" y="61569"/>
                  </a:lnTo>
                  <a:lnTo>
                    <a:pt x="2935655" y="61569"/>
                  </a:lnTo>
                  <a:lnTo>
                    <a:pt x="2935655" y="96977"/>
                  </a:lnTo>
                  <a:lnTo>
                    <a:pt x="2984360" y="96977"/>
                  </a:lnTo>
                  <a:lnTo>
                    <a:pt x="2984360" y="195694"/>
                  </a:lnTo>
                  <a:lnTo>
                    <a:pt x="2928518" y="195694"/>
                  </a:lnTo>
                  <a:lnTo>
                    <a:pt x="2928518" y="231101"/>
                  </a:lnTo>
                  <a:lnTo>
                    <a:pt x="3075101" y="231101"/>
                  </a:lnTo>
                  <a:lnTo>
                    <a:pt x="3075101" y="195694"/>
                  </a:lnTo>
                  <a:close/>
                </a:path>
                <a:path w="3926840" h="283210">
                  <a:moveTo>
                    <a:pt x="3242437" y="105371"/>
                  </a:moveTo>
                  <a:lnTo>
                    <a:pt x="3227286" y="66065"/>
                  </a:lnTo>
                  <a:lnTo>
                    <a:pt x="3205276" y="58699"/>
                  </a:lnTo>
                  <a:lnTo>
                    <a:pt x="3196933" y="58699"/>
                  </a:lnTo>
                  <a:lnTo>
                    <a:pt x="3189909" y="61125"/>
                  </a:lnTo>
                  <a:lnTo>
                    <a:pt x="3184220" y="65976"/>
                  </a:lnTo>
                  <a:lnTo>
                    <a:pt x="3178581" y="70827"/>
                  </a:lnTo>
                  <a:lnTo>
                    <a:pt x="3178276" y="71767"/>
                  </a:lnTo>
                  <a:lnTo>
                    <a:pt x="3177717" y="70192"/>
                  </a:lnTo>
                  <a:lnTo>
                    <a:pt x="3172777" y="66065"/>
                  </a:lnTo>
                  <a:lnTo>
                    <a:pt x="3166846" y="61010"/>
                  </a:lnTo>
                  <a:lnTo>
                    <a:pt x="3160179" y="58699"/>
                  </a:lnTo>
                  <a:lnTo>
                    <a:pt x="3143897" y="58699"/>
                  </a:lnTo>
                  <a:lnTo>
                    <a:pt x="3136925" y="61150"/>
                  </a:lnTo>
                  <a:lnTo>
                    <a:pt x="3129927" y="67259"/>
                  </a:lnTo>
                  <a:lnTo>
                    <a:pt x="3130981" y="61569"/>
                  </a:lnTo>
                  <a:lnTo>
                    <a:pt x="3096412" y="61569"/>
                  </a:lnTo>
                  <a:lnTo>
                    <a:pt x="3096412" y="231101"/>
                  </a:lnTo>
                  <a:lnTo>
                    <a:pt x="3132099" y="231101"/>
                  </a:lnTo>
                  <a:lnTo>
                    <a:pt x="3132099" y="99631"/>
                  </a:lnTo>
                  <a:lnTo>
                    <a:pt x="3132963" y="95948"/>
                  </a:lnTo>
                  <a:lnTo>
                    <a:pt x="3136455" y="91516"/>
                  </a:lnTo>
                  <a:lnTo>
                    <a:pt x="3138982" y="90398"/>
                  </a:lnTo>
                  <a:lnTo>
                    <a:pt x="3145688" y="90398"/>
                  </a:lnTo>
                  <a:lnTo>
                    <a:pt x="3148380" y="91579"/>
                  </a:lnTo>
                  <a:lnTo>
                    <a:pt x="3150171" y="93827"/>
                  </a:lnTo>
                  <a:lnTo>
                    <a:pt x="3152203" y="96291"/>
                  </a:lnTo>
                  <a:lnTo>
                    <a:pt x="3153067" y="99631"/>
                  </a:lnTo>
                  <a:lnTo>
                    <a:pt x="3153156" y="231101"/>
                  </a:lnTo>
                  <a:lnTo>
                    <a:pt x="3185693" y="231101"/>
                  </a:lnTo>
                  <a:lnTo>
                    <a:pt x="3185718" y="99631"/>
                  </a:lnTo>
                  <a:lnTo>
                    <a:pt x="3186646" y="96062"/>
                  </a:lnTo>
                  <a:lnTo>
                    <a:pt x="3188436" y="93967"/>
                  </a:lnTo>
                  <a:lnTo>
                    <a:pt x="3190430" y="91579"/>
                  </a:lnTo>
                  <a:lnTo>
                    <a:pt x="3193084" y="90398"/>
                  </a:lnTo>
                  <a:lnTo>
                    <a:pt x="3199803" y="90398"/>
                  </a:lnTo>
                  <a:lnTo>
                    <a:pt x="3202267" y="91516"/>
                  </a:lnTo>
                  <a:lnTo>
                    <a:pt x="3204045" y="93827"/>
                  </a:lnTo>
                  <a:lnTo>
                    <a:pt x="3205861" y="96227"/>
                  </a:lnTo>
                  <a:lnTo>
                    <a:pt x="3206673" y="99631"/>
                  </a:lnTo>
                  <a:lnTo>
                    <a:pt x="3206750" y="231101"/>
                  </a:lnTo>
                  <a:lnTo>
                    <a:pt x="3242437" y="231101"/>
                  </a:lnTo>
                  <a:lnTo>
                    <a:pt x="3242437" y="105371"/>
                  </a:lnTo>
                  <a:close/>
                </a:path>
                <a:path w="3926840" h="283210">
                  <a:moveTo>
                    <a:pt x="3408083" y="123139"/>
                  </a:moveTo>
                  <a:lnTo>
                    <a:pt x="3407130" y="109270"/>
                  </a:lnTo>
                  <a:lnTo>
                    <a:pt x="3404235" y="96850"/>
                  </a:lnTo>
                  <a:lnTo>
                    <a:pt x="3402546" y="92989"/>
                  </a:lnTo>
                  <a:lnTo>
                    <a:pt x="3399434" y="85864"/>
                  </a:lnTo>
                  <a:lnTo>
                    <a:pt x="3392690" y="76327"/>
                  </a:lnTo>
                  <a:lnTo>
                    <a:pt x="3384334" y="68618"/>
                  </a:lnTo>
                  <a:lnTo>
                    <a:pt x="3374580" y="63106"/>
                  </a:lnTo>
                  <a:lnTo>
                    <a:pt x="3370453" y="61887"/>
                  </a:lnTo>
                  <a:lnTo>
                    <a:pt x="3370453" y="114134"/>
                  </a:lnTo>
                  <a:lnTo>
                    <a:pt x="3370453" y="178523"/>
                  </a:lnTo>
                  <a:lnTo>
                    <a:pt x="3368040" y="186512"/>
                  </a:lnTo>
                  <a:lnTo>
                    <a:pt x="3358438" y="197053"/>
                  </a:lnTo>
                  <a:lnTo>
                    <a:pt x="3351441" y="199682"/>
                  </a:lnTo>
                  <a:lnTo>
                    <a:pt x="3333292" y="199682"/>
                  </a:lnTo>
                  <a:lnTo>
                    <a:pt x="3313493" y="178104"/>
                  </a:lnTo>
                  <a:lnTo>
                    <a:pt x="3313493" y="114554"/>
                  </a:lnTo>
                  <a:lnTo>
                    <a:pt x="3316033" y="106692"/>
                  </a:lnTo>
                  <a:lnTo>
                    <a:pt x="3324834" y="97256"/>
                  </a:lnTo>
                  <a:lnTo>
                    <a:pt x="3326257" y="95732"/>
                  </a:lnTo>
                  <a:lnTo>
                    <a:pt x="3333292" y="92989"/>
                  </a:lnTo>
                  <a:lnTo>
                    <a:pt x="3351441" y="92989"/>
                  </a:lnTo>
                  <a:lnTo>
                    <a:pt x="3358438" y="95618"/>
                  </a:lnTo>
                  <a:lnTo>
                    <a:pt x="3368040" y="106159"/>
                  </a:lnTo>
                  <a:lnTo>
                    <a:pt x="3370453" y="114134"/>
                  </a:lnTo>
                  <a:lnTo>
                    <a:pt x="3370453" y="61887"/>
                  </a:lnTo>
                  <a:lnTo>
                    <a:pt x="3363417" y="59804"/>
                  </a:lnTo>
                  <a:lnTo>
                    <a:pt x="3350857" y="58699"/>
                  </a:lnTo>
                  <a:lnTo>
                    <a:pt x="3341382" y="59334"/>
                  </a:lnTo>
                  <a:lnTo>
                    <a:pt x="3311258" y="75780"/>
                  </a:lnTo>
                  <a:lnTo>
                    <a:pt x="3313493" y="61569"/>
                  </a:lnTo>
                  <a:lnTo>
                    <a:pt x="3275850" y="61569"/>
                  </a:lnTo>
                  <a:lnTo>
                    <a:pt x="3275850" y="282663"/>
                  </a:lnTo>
                  <a:lnTo>
                    <a:pt x="3313493" y="282663"/>
                  </a:lnTo>
                  <a:lnTo>
                    <a:pt x="3313493" y="230822"/>
                  </a:lnTo>
                  <a:lnTo>
                    <a:pt x="3311271" y="216979"/>
                  </a:lnTo>
                  <a:lnTo>
                    <a:pt x="3311944" y="218173"/>
                  </a:lnTo>
                  <a:lnTo>
                    <a:pt x="3350857" y="233972"/>
                  </a:lnTo>
                  <a:lnTo>
                    <a:pt x="3363417" y="232867"/>
                  </a:lnTo>
                  <a:lnTo>
                    <a:pt x="3399434" y="206781"/>
                  </a:lnTo>
                  <a:lnTo>
                    <a:pt x="3402520" y="199682"/>
                  </a:lnTo>
                  <a:lnTo>
                    <a:pt x="3404235" y="195745"/>
                  </a:lnTo>
                  <a:lnTo>
                    <a:pt x="3407130" y="183235"/>
                  </a:lnTo>
                  <a:lnTo>
                    <a:pt x="3408083" y="169252"/>
                  </a:lnTo>
                  <a:lnTo>
                    <a:pt x="3408083" y="123139"/>
                  </a:lnTo>
                  <a:close/>
                </a:path>
                <a:path w="3926840" h="283210">
                  <a:moveTo>
                    <a:pt x="3580041" y="124536"/>
                  </a:moveTo>
                  <a:lnTo>
                    <a:pt x="3578910" y="110172"/>
                  </a:lnTo>
                  <a:lnTo>
                    <a:pt x="3575507" y="97370"/>
                  </a:lnTo>
                  <a:lnTo>
                    <a:pt x="3573576" y="93548"/>
                  </a:lnTo>
                  <a:lnTo>
                    <a:pt x="3569855" y="86156"/>
                  </a:lnTo>
                  <a:lnTo>
                    <a:pt x="3561918" y="76466"/>
                  </a:lnTo>
                  <a:lnTo>
                    <a:pt x="3552113" y="68694"/>
                  </a:lnTo>
                  <a:lnTo>
                    <a:pt x="3542398" y="63957"/>
                  </a:lnTo>
                  <a:lnTo>
                    <a:pt x="3542398" y="114376"/>
                  </a:lnTo>
                  <a:lnTo>
                    <a:pt x="3542398" y="178295"/>
                  </a:lnTo>
                  <a:lnTo>
                    <a:pt x="3539921" y="186131"/>
                  </a:lnTo>
                  <a:lnTo>
                    <a:pt x="3530079" y="196532"/>
                  </a:lnTo>
                  <a:lnTo>
                    <a:pt x="3522878" y="199123"/>
                  </a:lnTo>
                  <a:lnTo>
                    <a:pt x="3503803" y="199123"/>
                  </a:lnTo>
                  <a:lnTo>
                    <a:pt x="3496564" y="196532"/>
                  </a:lnTo>
                  <a:lnTo>
                    <a:pt x="3486772" y="186131"/>
                  </a:lnTo>
                  <a:lnTo>
                    <a:pt x="3484321" y="178295"/>
                  </a:lnTo>
                  <a:lnTo>
                    <a:pt x="3484321" y="114376"/>
                  </a:lnTo>
                  <a:lnTo>
                    <a:pt x="3486772" y="106553"/>
                  </a:lnTo>
                  <a:lnTo>
                    <a:pt x="3496564" y="96151"/>
                  </a:lnTo>
                  <a:lnTo>
                    <a:pt x="3503803" y="93548"/>
                  </a:lnTo>
                  <a:lnTo>
                    <a:pt x="3522878" y="93548"/>
                  </a:lnTo>
                  <a:lnTo>
                    <a:pt x="3530079" y="96151"/>
                  </a:lnTo>
                  <a:lnTo>
                    <a:pt x="3534981" y="101384"/>
                  </a:lnTo>
                  <a:lnTo>
                    <a:pt x="3539921" y="106553"/>
                  </a:lnTo>
                  <a:lnTo>
                    <a:pt x="3542398" y="63957"/>
                  </a:lnTo>
                  <a:lnTo>
                    <a:pt x="3513366" y="58699"/>
                  </a:lnTo>
                  <a:lnTo>
                    <a:pt x="3498850" y="59804"/>
                  </a:lnTo>
                  <a:lnTo>
                    <a:pt x="3456775" y="86144"/>
                  </a:lnTo>
                  <a:lnTo>
                    <a:pt x="3446640" y="124536"/>
                  </a:lnTo>
                  <a:lnTo>
                    <a:pt x="3446615" y="167843"/>
                  </a:lnTo>
                  <a:lnTo>
                    <a:pt x="3447745" y="182333"/>
                  </a:lnTo>
                  <a:lnTo>
                    <a:pt x="3474504" y="223964"/>
                  </a:lnTo>
                  <a:lnTo>
                    <a:pt x="3513366" y="233972"/>
                  </a:lnTo>
                  <a:lnTo>
                    <a:pt x="3527831" y="232854"/>
                  </a:lnTo>
                  <a:lnTo>
                    <a:pt x="3569843" y="206514"/>
                  </a:lnTo>
                  <a:lnTo>
                    <a:pt x="3580041" y="167843"/>
                  </a:lnTo>
                  <a:lnTo>
                    <a:pt x="3580041" y="124536"/>
                  </a:lnTo>
                  <a:close/>
                </a:path>
                <a:path w="3926840" h="283210">
                  <a:moveTo>
                    <a:pt x="3758285" y="122580"/>
                  </a:moveTo>
                  <a:lnTo>
                    <a:pt x="3749040" y="85559"/>
                  </a:lnTo>
                  <a:lnTo>
                    <a:pt x="3710965" y="59791"/>
                  </a:lnTo>
                  <a:lnTo>
                    <a:pt x="3697909" y="58699"/>
                  </a:lnTo>
                  <a:lnTo>
                    <a:pt x="3680904" y="61010"/>
                  </a:lnTo>
                  <a:lnTo>
                    <a:pt x="3668306" y="67932"/>
                  </a:lnTo>
                  <a:lnTo>
                    <a:pt x="3660127" y="79476"/>
                  </a:lnTo>
                  <a:lnTo>
                    <a:pt x="3656342" y="95643"/>
                  </a:lnTo>
                  <a:lnTo>
                    <a:pt x="3662286" y="61569"/>
                  </a:lnTo>
                  <a:lnTo>
                    <a:pt x="3625215" y="61569"/>
                  </a:lnTo>
                  <a:lnTo>
                    <a:pt x="3625215" y="231101"/>
                  </a:lnTo>
                  <a:lnTo>
                    <a:pt x="3662857" y="231101"/>
                  </a:lnTo>
                  <a:lnTo>
                    <a:pt x="3662908" y="114134"/>
                  </a:lnTo>
                  <a:lnTo>
                    <a:pt x="3665397" y="106299"/>
                  </a:lnTo>
                  <a:lnTo>
                    <a:pt x="3675202" y="95643"/>
                  </a:lnTo>
                  <a:lnTo>
                    <a:pt x="3675608" y="95199"/>
                  </a:lnTo>
                  <a:lnTo>
                    <a:pt x="3682746" y="92417"/>
                  </a:lnTo>
                  <a:lnTo>
                    <a:pt x="3701211" y="92417"/>
                  </a:lnTo>
                  <a:lnTo>
                    <a:pt x="3708336" y="95148"/>
                  </a:lnTo>
                  <a:lnTo>
                    <a:pt x="3713226" y="100609"/>
                  </a:lnTo>
                  <a:lnTo>
                    <a:pt x="3718179" y="106070"/>
                  </a:lnTo>
                  <a:lnTo>
                    <a:pt x="3720642" y="114134"/>
                  </a:lnTo>
                  <a:lnTo>
                    <a:pt x="3720642" y="137972"/>
                  </a:lnTo>
                  <a:lnTo>
                    <a:pt x="3758285" y="137972"/>
                  </a:lnTo>
                  <a:lnTo>
                    <a:pt x="3758285" y="122580"/>
                  </a:lnTo>
                  <a:close/>
                </a:path>
                <a:path w="3926840" h="283210">
                  <a:moveTo>
                    <a:pt x="3926255" y="61569"/>
                  </a:moveTo>
                  <a:lnTo>
                    <a:pt x="3863213" y="61569"/>
                  </a:lnTo>
                  <a:lnTo>
                    <a:pt x="3863213" y="18605"/>
                  </a:lnTo>
                  <a:lnTo>
                    <a:pt x="3825494" y="18605"/>
                  </a:lnTo>
                  <a:lnTo>
                    <a:pt x="3825494" y="61569"/>
                  </a:lnTo>
                  <a:lnTo>
                    <a:pt x="3781069" y="61569"/>
                  </a:lnTo>
                  <a:lnTo>
                    <a:pt x="3781069" y="96977"/>
                  </a:lnTo>
                  <a:lnTo>
                    <a:pt x="3825494" y="96977"/>
                  </a:lnTo>
                  <a:lnTo>
                    <a:pt x="3825494" y="183591"/>
                  </a:lnTo>
                  <a:lnTo>
                    <a:pt x="3826319" y="194144"/>
                  </a:lnTo>
                  <a:lnTo>
                    <a:pt x="3854132" y="227952"/>
                  </a:lnTo>
                  <a:lnTo>
                    <a:pt x="3874478" y="231101"/>
                  </a:lnTo>
                  <a:lnTo>
                    <a:pt x="3923385" y="231101"/>
                  </a:lnTo>
                  <a:lnTo>
                    <a:pt x="3923385" y="195694"/>
                  </a:lnTo>
                  <a:lnTo>
                    <a:pt x="3870274" y="195694"/>
                  </a:lnTo>
                  <a:lnTo>
                    <a:pt x="3867340" y="194805"/>
                  </a:lnTo>
                  <a:lnTo>
                    <a:pt x="3865664" y="193040"/>
                  </a:lnTo>
                  <a:lnTo>
                    <a:pt x="3864025" y="191262"/>
                  </a:lnTo>
                  <a:lnTo>
                    <a:pt x="3863213" y="188112"/>
                  </a:lnTo>
                  <a:lnTo>
                    <a:pt x="3863213" y="96977"/>
                  </a:lnTo>
                  <a:lnTo>
                    <a:pt x="3926255" y="96977"/>
                  </a:lnTo>
                  <a:lnTo>
                    <a:pt x="3926255" y="61569"/>
                  </a:lnTo>
                  <a:close/>
                </a:path>
              </a:pathLst>
            </a:custGeom>
            <a:solidFill>
              <a:srgbClr val="007BB5"/>
            </a:solidFill>
          </p:spPr>
          <p:txBody>
            <a:bodyPr wrap="square" lIns="0" tIns="0" rIns="0" bIns="0" rtlCol="0"/>
            <a:lstStyle/>
            <a:p/>
          </p:txBody>
        </p:sp>
      </p:grpSp>
      <p:sp>
        <p:nvSpPr>
          <p:cNvPr id="8" name="object 8"/>
          <p:cNvSpPr txBox="1"/>
          <p:nvPr/>
        </p:nvSpPr>
        <p:spPr>
          <a:xfrm>
            <a:off x="642352" y="1174582"/>
            <a:ext cx="13780135" cy="6162675"/>
          </a:xfrm>
          <a:prstGeom prst="rect">
            <a:avLst/>
          </a:prstGeom>
        </p:spPr>
        <p:txBody>
          <a:bodyPr wrap="square" lIns="0" tIns="15875" rIns="0" bIns="0" rtlCol="0" vert="horz">
            <a:spAutoFit/>
          </a:bodyPr>
          <a:lstStyle/>
          <a:p>
            <a:pPr marL="217170">
              <a:lnSpc>
                <a:spcPct val="100000"/>
              </a:lnSpc>
              <a:spcBef>
                <a:spcPts val="125"/>
              </a:spcBef>
            </a:pPr>
            <a:r>
              <a:rPr dirty="0" sz="2550" spc="80">
                <a:solidFill>
                  <a:srgbClr val="04182D"/>
                </a:solidFill>
                <a:latin typeface="Tahoma"/>
                <a:cs typeface="Tahoma"/>
              </a:rPr>
              <a:t>Similar</a:t>
            </a:r>
            <a:r>
              <a:rPr dirty="0" sz="2550" spc="-6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90">
                <a:solidFill>
                  <a:srgbClr val="04182D"/>
                </a:solidFill>
                <a:latin typeface="Tahoma"/>
                <a:cs typeface="Tahoma"/>
              </a:rPr>
              <a:t>to</a:t>
            </a:r>
            <a:r>
              <a:rPr dirty="0" sz="2550" spc="-5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80">
                <a:solidFill>
                  <a:srgbClr val="04182D"/>
                </a:solidFill>
                <a:latin typeface="Tahoma"/>
                <a:cs typeface="Tahoma"/>
              </a:rPr>
              <a:t>other</a:t>
            </a:r>
            <a:r>
              <a:rPr dirty="0" sz="2550" spc="-5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30">
                <a:solidFill>
                  <a:srgbClr val="04182D"/>
                </a:solidFill>
                <a:latin typeface="Tahoma"/>
                <a:cs typeface="Tahoma"/>
              </a:rPr>
              <a:t>DataFrames</a:t>
            </a:r>
            <a:r>
              <a:rPr dirty="0" sz="2550" spc="-5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05">
                <a:solidFill>
                  <a:srgbClr val="04182D"/>
                </a:solidFill>
                <a:latin typeface="Tahoma"/>
                <a:cs typeface="Tahoma"/>
              </a:rPr>
              <a:t>but</a:t>
            </a:r>
            <a:endParaRPr sz="2550">
              <a:latin typeface="Tahoma"/>
              <a:cs typeface="Tahoma"/>
            </a:endParaRPr>
          </a:p>
          <a:p>
            <a:pPr marL="217170">
              <a:lnSpc>
                <a:spcPct val="100000"/>
              </a:lnSpc>
              <a:spcBef>
                <a:spcPts val="2100"/>
              </a:spcBef>
            </a:pPr>
            <a:r>
              <a:rPr dirty="0" sz="2550" spc="135">
                <a:solidFill>
                  <a:srgbClr val="04182D"/>
                </a:solidFill>
                <a:latin typeface="Tahoma"/>
                <a:cs typeface="Tahoma"/>
              </a:rPr>
              <a:t>Optimized</a:t>
            </a:r>
            <a:r>
              <a:rPr dirty="0" sz="2550" spc="-75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60">
                <a:solidFill>
                  <a:srgbClr val="04182D"/>
                </a:solidFill>
                <a:latin typeface="Tahoma"/>
                <a:cs typeface="Tahoma"/>
              </a:rPr>
              <a:t>for</a:t>
            </a:r>
            <a:r>
              <a:rPr dirty="0" sz="2550" spc="-70">
                <a:solidFill>
                  <a:srgbClr val="04182D"/>
                </a:solidFill>
                <a:latin typeface="Tahoma"/>
                <a:cs typeface="Tahoma"/>
              </a:rPr>
              <a:t> </a:t>
            </a:r>
            <a:r>
              <a:rPr dirty="0" sz="2550" spc="130">
                <a:solidFill>
                  <a:srgbClr val="04182D"/>
                </a:solidFill>
                <a:latin typeface="Tahoma"/>
                <a:cs typeface="Tahoma"/>
              </a:rPr>
              <a:t>PySpark</a:t>
            </a:r>
            <a:endParaRPr sz="2550">
              <a:latin typeface="Tahoma"/>
              <a:cs typeface="Tahoma"/>
            </a:endParaRPr>
          </a:p>
          <a:p>
            <a:pPr marL="12700" marR="7052945">
              <a:lnSpc>
                <a:spcPct val="143300"/>
              </a:lnSpc>
              <a:spcBef>
                <a:spcPts val="1390"/>
              </a:spcBef>
            </a:pP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# Import</a:t>
            </a:r>
            <a:r>
              <a:rPr dirty="0" sz="2250" spc="5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and</a:t>
            </a:r>
            <a:r>
              <a:rPr dirty="0" sz="2250" spc="5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initialize</a:t>
            </a:r>
            <a:r>
              <a:rPr dirty="0" sz="2250" spc="5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a Spark</a:t>
            </a:r>
            <a:r>
              <a:rPr dirty="0" sz="2250" spc="5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session </a:t>
            </a:r>
            <a:r>
              <a:rPr dirty="0" sz="2250" spc="-1335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latin typeface="Courier New"/>
                <a:cs typeface="Courier New"/>
              </a:rPr>
              <a:t>from 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pyspark.sql</a:t>
            </a:r>
            <a:r>
              <a:rPr dirty="0" sz="2250" spc="5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latin typeface="Courier New"/>
                <a:cs typeface="Courier New"/>
              </a:rPr>
              <a:t>import</a:t>
            </a:r>
            <a:r>
              <a:rPr dirty="0" sz="2250" spc="5"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SparkSession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70"/>
              </a:spcBef>
            </a:pP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spark</a:t>
            </a:r>
            <a:r>
              <a:rPr dirty="0" sz="2250" spc="45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dirty="0" sz="2250" spc="45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SparkSession.builder.appName(</a:t>
            </a:r>
            <a:r>
              <a:rPr dirty="0" sz="2250">
                <a:solidFill>
                  <a:srgbClr val="BE2F72"/>
                </a:solidFill>
                <a:latin typeface="Courier New"/>
                <a:cs typeface="Courier New"/>
              </a:rPr>
              <a:t>"MySparkApp"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).getOrCreate()</a:t>
            </a:r>
            <a:endParaRPr sz="22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</a:pPr>
            <a:endParaRPr sz="280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864"/>
              </a:spcBef>
            </a:pP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#</a:t>
            </a:r>
            <a:r>
              <a:rPr dirty="0" sz="2250" spc="-15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Create</a:t>
            </a:r>
            <a:r>
              <a:rPr dirty="0" sz="2250" spc="-10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a</a:t>
            </a:r>
            <a:r>
              <a:rPr dirty="0" sz="2250" spc="-10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DataFrame</a:t>
            </a:r>
            <a:endParaRPr sz="2250">
              <a:latin typeface="Courier New"/>
              <a:cs typeface="Courier New"/>
            </a:endParaRPr>
          </a:p>
          <a:p>
            <a:pPr marL="12700">
              <a:lnSpc>
                <a:spcPct val="100000"/>
              </a:lnSpc>
              <a:spcBef>
                <a:spcPts val="1165"/>
              </a:spcBef>
            </a:pP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census_df</a:t>
            </a:r>
            <a:r>
              <a:rPr dirty="0" sz="2250" spc="1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=</a:t>
            </a:r>
            <a:r>
              <a:rPr dirty="0" sz="2250" spc="10">
                <a:solidFill>
                  <a:srgbClr val="04182D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spark.read.csv(</a:t>
            </a:r>
            <a:r>
              <a:rPr dirty="0" sz="2250">
                <a:solidFill>
                  <a:srgbClr val="BE2F72"/>
                </a:solidFill>
                <a:latin typeface="Courier New"/>
                <a:cs typeface="Courier New"/>
              </a:rPr>
              <a:t>"census.csv"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endParaRPr sz="2250">
              <a:latin typeface="Courier New"/>
              <a:cs typeface="Courier New"/>
            </a:endParaRPr>
          </a:p>
          <a:p>
            <a:pPr marL="2763520">
              <a:lnSpc>
                <a:spcPct val="100000"/>
              </a:lnSpc>
              <a:spcBef>
                <a:spcPts val="1170"/>
              </a:spcBef>
            </a:pP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[</a:t>
            </a:r>
            <a:r>
              <a:rPr dirty="0" sz="2250">
                <a:solidFill>
                  <a:srgbClr val="BE2F72"/>
                </a:solidFill>
                <a:latin typeface="Courier New"/>
                <a:cs typeface="Courier New"/>
              </a:rPr>
              <a:t>"gender"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dirty="0" sz="2250">
                <a:solidFill>
                  <a:srgbClr val="BE2F72"/>
                </a:solidFill>
                <a:latin typeface="Courier New"/>
                <a:cs typeface="Courier New"/>
              </a:rPr>
              <a:t>"age"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dirty="0" sz="2250">
                <a:solidFill>
                  <a:srgbClr val="BE2F72"/>
                </a:solidFill>
                <a:latin typeface="Courier New"/>
                <a:cs typeface="Courier New"/>
              </a:rPr>
              <a:t>"zipcode"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dirty="0" sz="2250">
                <a:solidFill>
                  <a:srgbClr val="BE2F72"/>
                </a:solidFill>
                <a:latin typeface="Courier New"/>
                <a:cs typeface="Courier New"/>
              </a:rPr>
              <a:t>"salary_range_usd"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,</a:t>
            </a:r>
            <a:r>
              <a:rPr dirty="0" sz="2250">
                <a:solidFill>
                  <a:srgbClr val="BE2F72"/>
                </a:solidFill>
                <a:latin typeface="Courier New"/>
                <a:cs typeface="Courier New"/>
              </a:rPr>
              <a:t>"marriage_status"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])</a:t>
            </a:r>
            <a:endParaRPr sz="2250">
              <a:latin typeface="Courier New"/>
              <a:cs typeface="Courier New"/>
            </a:endParaRPr>
          </a:p>
          <a:p>
            <a:pPr>
              <a:lnSpc>
                <a:spcPct val="100000"/>
              </a:lnSpc>
              <a:spcBef>
                <a:spcPts val="15"/>
              </a:spcBef>
            </a:pPr>
            <a:endParaRPr sz="3400">
              <a:latin typeface="Courier New"/>
              <a:cs typeface="Courier New"/>
            </a:endParaRPr>
          </a:p>
          <a:p>
            <a:pPr marL="12700" marR="10320020">
              <a:lnSpc>
                <a:spcPct val="143300"/>
              </a:lnSpc>
            </a:pP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#</a:t>
            </a:r>
            <a:r>
              <a:rPr dirty="0" sz="2250" spc="-15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Show</a:t>
            </a:r>
            <a:r>
              <a:rPr dirty="0" sz="2250" spc="-10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the</a:t>
            </a:r>
            <a:r>
              <a:rPr dirty="0" sz="2250" spc="-15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08600"/>
                </a:solidFill>
                <a:latin typeface="Courier New"/>
                <a:cs typeface="Courier New"/>
              </a:rPr>
              <a:t>DataFrame </a:t>
            </a:r>
            <a:r>
              <a:rPr dirty="0" sz="2250" spc="-1335">
                <a:solidFill>
                  <a:srgbClr val="008600"/>
                </a:solidFill>
                <a:latin typeface="Courier New"/>
                <a:cs typeface="Courier New"/>
              </a:rPr>
              <a:t> </a:t>
            </a:r>
            <a:r>
              <a:rPr dirty="0" sz="2250">
                <a:solidFill>
                  <a:srgbClr val="04182D"/>
                </a:solidFill>
                <a:latin typeface="Courier New"/>
                <a:cs typeface="Courier New"/>
              </a:rPr>
              <a:t>census_df.show()</a:t>
            </a:r>
            <a:endParaRPr sz="2250">
              <a:latin typeface="Courier New"/>
              <a:cs typeface="Courier New"/>
            </a:endParaRPr>
          </a:p>
        </p:txBody>
      </p:sp>
      <p:sp>
        <p:nvSpPr>
          <p:cNvPr id="9" name="object 9"/>
          <p:cNvSpPr/>
          <p:nvPr/>
        </p:nvSpPr>
        <p:spPr>
          <a:xfrm>
            <a:off x="757913" y="8248713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0" name="object 10"/>
          <p:cNvSpPr/>
          <p:nvPr/>
        </p:nvSpPr>
        <p:spPr>
          <a:xfrm>
            <a:off x="327497" y="8167746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11" name="object 11"/>
          <p:cNvSpPr txBox="1">
            <a:spLocks noGrp="1"/>
          </p:cNvSpPr>
          <p:nvPr>
            <p:ph type="ftr" idx="5" sz="quarter"/>
          </p:nvPr>
        </p:nvSpPr>
        <p:spPr>
          <a:prstGeom prst="rect"/>
        </p:spPr>
        <p:txBody>
          <a:bodyPr wrap="square" lIns="0" tIns="190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dirty="0" spc="-95"/>
              <a:t>INTRODUCTION</a:t>
            </a:r>
            <a:r>
              <a:rPr dirty="0" spc="-40"/>
              <a:t> </a:t>
            </a:r>
            <a:r>
              <a:rPr dirty="0" spc="-30"/>
              <a:t>TO</a:t>
            </a:r>
            <a:r>
              <a:rPr dirty="0" spc="-40"/>
              <a:t> </a:t>
            </a:r>
            <a:r>
              <a:rPr dirty="0" spc="-100"/>
              <a:t>PYSPARK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363220" rIns="0" bIns="0" rtlCol="0" vert="horz">
            <a:spAutoFit/>
          </a:bodyPr>
          <a:lstStyle/>
          <a:p>
            <a:pPr marL="33655">
              <a:lnSpc>
                <a:spcPct val="100000"/>
              </a:lnSpc>
              <a:spcBef>
                <a:spcPts val="2860"/>
              </a:spcBef>
            </a:pPr>
            <a:r>
              <a:rPr dirty="0" spc="-620"/>
              <a:t>L</a:t>
            </a:r>
            <a:r>
              <a:rPr dirty="0" spc="-395"/>
              <a:t>e</a:t>
            </a:r>
            <a:r>
              <a:rPr dirty="0" spc="-365"/>
              <a:t>t</a:t>
            </a:r>
            <a:r>
              <a:rPr dirty="0" spc="-805"/>
              <a:t>'</a:t>
            </a:r>
            <a:r>
              <a:rPr dirty="0" spc="-290"/>
              <a:t>s</a:t>
            </a:r>
            <a:r>
              <a:rPr dirty="0" spc="-330"/>
              <a:t> </a:t>
            </a:r>
            <a:r>
              <a:rPr dirty="0" spc="-320"/>
              <a:t>p</a:t>
            </a:r>
            <a:r>
              <a:rPr dirty="0" spc="-509"/>
              <a:t>r</a:t>
            </a:r>
            <a:r>
              <a:rPr dirty="0" spc="-140"/>
              <a:t>a</a:t>
            </a:r>
            <a:r>
              <a:rPr dirty="0" spc="35"/>
              <a:t>c</a:t>
            </a:r>
            <a:r>
              <a:rPr dirty="0" spc="-370"/>
              <a:t>t</a:t>
            </a:r>
            <a:r>
              <a:rPr dirty="0" spc="-470"/>
              <a:t>i</a:t>
            </a:r>
            <a:r>
              <a:rPr dirty="0" spc="85"/>
              <a:t>c</a:t>
            </a:r>
            <a:r>
              <a:rPr dirty="0" spc="-285"/>
              <a:t>e</a:t>
            </a:r>
            <a:r>
              <a:rPr dirty="0" spc="-445"/>
              <a:t>!</a:t>
            </a:r>
          </a:p>
          <a:p>
            <a:pPr marL="101600">
              <a:lnSpc>
                <a:spcPct val="100000"/>
              </a:lnSpc>
              <a:spcBef>
                <a:spcPts val="969"/>
              </a:spcBef>
              <a:tabLst>
                <a:tab pos="2908300" algn="l"/>
                <a:tab pos="3503295" algn="l"/>
              </a:tabLst>
            </a:pPr>
            <a:r>
              <a:rPr dirty="0" sz="2250" spc="-470"/>
              <a:t>I</a:t>
            </a:r>
            <a:r>
              <a:rPr dirty="0" sz="2250" spc="-340"/>
              <a:t> </a:t>
            </a:r>
            <a:r>
              <a:rPr dirty="0" sz="2250" spc="-35"/>
              <a:t>N</a:t>
            </a:r>
            <a:r>
              <a:rPr dirty="0" sz="2250" spc="-340"/>
              <a:t> </a:t>
            </a:r>
            <a:r>
              <a:rPr dirty="0" sz="2250" spc="-80"/>
              <a:t>T</a:t>
            </a:r>
            <a:r>
              <a:rPr dirty="0" sz="2250" spc="-340"/>
              <a:t> </a:t>
            </a:r>
            <a:r>
              <a:rPr dirty="0" sz="2250" spc="-235"/>
              <a:t>R</a:t>
            </a:r>
            <a:r>
              <a:rPr dirty="0" sz="2250" spc="-340"/>
              <a:t> </a:t>
            </a:r>
            <a:r>
              <a:rPr dirty="0" sz="2250" spc="90"/>
              <a:t>O</a:t>
            </a:r>
            <a:r>
              <a:rPr dirty="0" sz="2250" spc="-340"/>
              <a:t> </a:t>
            </a:r>
            <a:r>
              <a:rPr dirty="0" sz="2250" spc="-10"/>
              <a:t>D</a:t>
            </a:r>
            <a:r>
              <a:rPr dirty="0" sz="2250" spc="-340"/>
              <a:t> </a:t>
            </a:r>
            <a:r>
              <a:rPr dirty="0" sz="2250" spc="-110"/>
              <a:t>U</a:t>
            </a:r>
            <a:r>
              <a:rPr dirty="0" sz="2250" spc="-340"/>
              <a:t> </a:t>
            </a:r>
            <a:r>
              <a:rPr dirty="0" sz="2250" spc="210"/>
              <a:t>C</a:t>
            </a:r>
            <a:r>
              <a:rPr dirty="0" sz="2250" spc="-340"/>
              <a:t> </a:t>
            </a:r>
            <a:r>
              <a:rPr dirty="0" sz="2250" spc="-80"/>
              <a:t>T</a:t>
            </a:r>
            <a:r>
              <a:rPr dirty="0" sz="2250" spc="-340"/>
              <a:t> </a:t>
            </a:r>
            <a:r>
              <a:rPr dirty="0" sz="2250" spc="-470"/>
              <a:t>I</a:t>
            </a:r>
            <a:r>
              <a:rPr dirty="0" sz="2250" spc="-340"/>
              <a:t> </a:t>
            </a:r>
            <a:r>
              <a:rPr dirty="0" sz="2250" spc="90"/>
              <a:t>O</a:t>
            </a:r>
            <a:r>
              <a:rPr dirty="0" sz="2250" spc="-340"/>
              <a:t> </a:t>
            </a:r>
            <a:r>
              <a:rPr dirty="0" sz="2250" spc="-35"/>
              <a:t>N</a:t>
            </a:r>
            <a:r>
              <a:rPr dirty="0" sz="2250"/>
              <a:t>	</a:t>
            </a:r>
            <a:r>
              <a:rPr dirty="0" sz="2250" spc="170"/>
              <a:t>T</a:t>
            </a:r>
            <a:r>
              <a:rPr dirty="0" sz="2250" spc="90"/>
              <a:t>O</a:t>
            </a:r>
            <a:r>
              <a:rPr dirty="0" sz="2250"/>
              <a:t>	</a:t>
            </a:r>
            <a:r>
              <a:rPr dirty="0" sz="2250" spc="-90"/>
              <a:t>P</a:t>
            </a:r>
            <a:r>
              <a:rPr dirty="0" sz="2250" spc="-340"/>
              <a:t> </a:t>
            </a:r>
            <a:r>
              <a:rPr dirty="0" sz="2250" spc="245"/>
              <a:t>Y</a:t>
            </a:r>
            <a:r>
              <a:rPr dirty="0" sz="2250" spc="-135"/>
              <a:t>S</a:t>
            </a:r>
            <a:r>
              <a:rPr dirty="0" sz="2250" spc="-340"/>
              <a:t> </a:t>
            </a:r>
            <a:r>
              <a:rPr dirty="0" sz="2250" spc="70"/>
              <a:t>P</a:t>
            </a:r>
            <a:r>
              <a:rPr dirty="0" sz="2250" spc="70"/>
              <a:t>A</a:t>
            </a:r>
            <a:r>
              <a:rPr dirty="0" sz="2250" spc="-340"/>
              <a:t> </a:t>
            </a:r>
            <a:r>
              <a:rPr dirty="0" sz="2250" spc="-235"/>
              <a:t>R</a:t>
            </a:r>
            <a:r>
              <a:rPr dirty="0" sz="2250" spc="-340"/>
              <a:t> </a:t>
            </a:r>
            <a:r>
              <a:rPr dirty="0" sz="2250" spc="5"/>
              <a:t>K</a:t>
            </a:r>
            <a:endParaRPr sz="2250"/>
          </a:p>
        </p:txBody>
      </p:sp>
      <p:sp>
        <p:nvSpPr>
          <p:cNvPr id="3" name="object 3"/>
          <p:cNvSpPr/>
          <p:nvPr/>
        </p:nvSpPr>
        <p:spPr>
          <a:xfrm>
            <a:off x="757913" y="8248713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4" name="object 4"/>
          <p:cNvSpPr/>
          <p:nvPr/>
        </p:nvSpPr>
        <p:spPr>
          <a:xfrm>
            <a:off x="327497" y="8167746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5047964" y="1727277"/>
            <a:ext cx="5482590" cy="3194685"/>
          </a:xfrm>
          <a:prstGeom prst="rect"/>
        </p:spPr>
        <p:txBody>
          <a:bodyPr wrap="square" lIns="0" tIns="143510" rIns="0" bIns="0" rtlCol="0" vert="horz">
            <a:spAutoFit/>
          </a:bodyPr>
          <a:lstStyle/>
          <a:p>
            <a:pPr algn="ctr" marL="12700" marR="5080">
              <a:lnSpc>
                <a:spcPts val="6770"/>
              </a:lnSpc>
              <a:spcBef>
                <a:spcPts val="1130"/>
              </a:spcBef>
            </a:pPr>
            <a:r>
              <a:rPr dirty="0" spc="-1510"/>
              <a:t>I</a:t>
            </a:r>
            <a:r>
              <a:rPr dirty="0" spc="-630"/>
              <a:t>n</a:t>
            </a:r>
            <a:r>
              <a:rPr dirty="0" spc="-365"/>
              <a:t>t</a:t>
            </a:r>
            <a:r>
              <a:rPr dirty="0" spc="-509"/>
              <a:t>r</a:t>
            </a:r>
            <a:r>
              <a:rPr dirty="0" spc="-330"/>
              <a:t>o</a:t>
            </a:r>
            <a:r>
              <a:rPr dirty="0" spc="-305"/>
              <a:t>d</a:t>
            </a:r>
            <a:r>
              <a:rPr dirty="0" spc="-525"/>
              <a:t>u</a:t>
            </a:r>
            <a:r>
              <a:rPr dirty="0" spc="35"/>
              <a:t>c</a:t>
            </a:r>
            <a:r>
              <a:rPr dirty="0" spc="-370"/>
              <a:t>t</a:t>
            </a:r>
            <a:r>
              <a:rPr dirty="0" spc="-470"/>
              <a:t>i</a:t>
            </a:r>
            <a:r>
              <a:rPr dirty="0" spc="-395"/>
              <a:t>o</a:t>
            </a:r>
            <a:r>
              <a:rPr dirty="0" spc="-355"/>
              <a:t>n</a:t>
            </a:r>
            <a:r>
              <a:rPr dirty="0" spc="-330"/>
              <a:t> </a:t>
            </a:r>
            <a:r>
              <a:rPr dirty="0" spc="-465"/>
              <a:t>t</a:t>
            </a:r>
            <a:r>
              <a:rPr dirty="0" spc="-110"/>
              <a:t>o  </a:t>
            </a:r>
            <a:r>
              <a:rPr dirty="0" spc="-300"/>
              <a:t>PySpark </a:t>
            </a:r>
            <a:r>
              <a:rPr dirty="0" spc="-295"/>
              <a:t> </a:t>
            </a:r>
            <a:r>
              <a:rPr dirty="0" spc="-290"/>
              <a:t>DataFrames</a:t>
            </a:r>
          </a:p>
          <a:p>
            <a:pPr algn="ctr" marR="53975">
              <a:lnSpc>
                <a:spcPct val="100000"/>
              </a:lnSpc>
              <a:spcBef>
                <a:spcPts val="910"/>
              </a:spcBef>
              <a:tabLst>
                <a:tab pos="2806700" algn="l"/>
                <a:tab pos="3401060" algn="l"/>
              </a:tabLst>
            </a:pPr>
            <a:r>
              <a:rPr dirty="0" sz="2250" spc="-470"/>
              <a:t>I</a:t>
            </a:r>
            <a:r>
              <a:rPr dirty="0" sz="2250" spc="-340"/>
              <a:t> </a:t>
            </a:r>
            <a:r>
              <a:rPr dirty="0" sz="2250" spc="-35"/>
              <a:t>N</a:t>
            </a:r>
            <a:r>
              <a:rPr dirty="0" sz="2250" spc="-340"/>
              <a:t> </a:t>
            </a:r>
            <a:r>
              <a:rPr dirty="0" sz="2250" spc="-80"/>
              <a:t>T</a:t>
            </a:r>
            <a:r>
              <a:rPr dirty="0" sz="2250" spc="-340"/>
              <a:t> </a:t>
            </a:r>
            <a:r>
              <a:rPr dirty="0" sz="2250" spc="-235"/>
              <a:t>R</a:t>
            </a:r>
            <a:r>
              <a:rPr dirty="0" sz="2250" spc="-340"/>
              <a:t> </a:t>
            </a:r>
            <a:r>
              <a:rPr dirty="0" sz="2250" spc="90"/>
              <a:t>O</a:t>
            </a:r>
            <a:r>
              <a:rPr dirty="0" sz="2250" spc="-340"/>
              <a:t> </a:t>
            </a:r>
            <a:r>
              <a:rPr dirty="0" sz="2250" spc="-10"/>
              <a:t>D</a:t>
            </a:r>
            <a:r>
              <a:rPr dirty="0" sz="2250" spc="-340"/>
              <a:t> </a:t>
            </a:r>
            <a:r>
              <a:rPr dirty="0" sz="2250" spc="-110"/>
              <a:t>U</a:t>
            </a:r>
            <a:r>
              <a:rPr dirty="0" sz="2250" spc="-340"/>
              <a:t> </a:t>
            </a:r>
            <a:r>
              <a:rPr dirty="0" sz="2250" spc="210"/>
              <a:t>C</a:t>
            </a:r>
            <a:r>
              <a:rPr dirty="0" sz="2250" spc="-340"/>
              <a:t> </a:t>
            </a:r>
            <a:r>
              <a:rPr dirty="0" sz="2250" spc="-80"/>
              <a:t>T</a:t>
            </a:r>
            <a:r>
              <a:rPr dirty="0" sz="2250" spc="-340"/>
              <a:t> </a:t>
            </a:r>
            <a:r>
              <a:rPr dirty="0" sz="2250" spc="-470"/>
              <a:t>I</a:t>
            </a:r>
            <a:r>
              <a:rPr dirty="0" sz="2250" spc="-340"/>
              <a:t> </a:t>
            </a:r>
            <a:r>
              <a:rPr dirty="0" sz="2250" spc="90"/>
              <a:t>O</a:t>
            </a:r>
            <a:r>
              <a:rPr dirty="0" sz="2250" spc="-340"/>
              <a:t> </a:t>
            </a:r>
            <a:r>
              <a:rPr dirty="0" sz="2250" spc="-35"/>
              <a:t>N</a:t>
            </a:r>
            <a:r>
              <a:rPr dirty="0" sz="2250"/>
              <a:t>	</a:t>
            </a:r>
            <a:r>
              <a:rPr dirty="0" sz="2250" spc="170"/>
              <a:t>T</a:t>
            </a:r>
            <a:r>
              <a:rPr dirty="0" sz="2250" spc="90"/>
              <a:t>O</a:t>
            </a:r>
            <a:r>
              <a:rPr dirty="0" sz="2250"/>
              <a:t>	</a:t>
            </a:r>
            <a:r>
              <a:rPr dirty="0" sz="2250" spc="-90"/>
              <a:t>P</a:t>
            </a:r>
            <a:r>
              <a:rPr dirty="0" sz="2250" spc="-340"/>
              <a:t> </a:t>
            </a:r>
            <a:r>
              <a:rPr dirty="0" sz="2250" spc="245"/>
              <a:t>Y</a:t>
            </a:r>
            <a:r>
              <a:rPr dirty="0" sz="2250" spc="-135"/>
              <a:t>S</a:t>
            </a:r>
            <a:r>
              <a:rPr dirty="0" sz="2250" spc="-340"/>
              <a:t> </a:t>
            </a:r>
            <a:r>
              <a:rPr dirty="0" sz="2250" spc="70"/>
              <a:t>P</a:t>
            </a:r>
            <a:r>
              <a:rPr dirty="0" sz="2250" spc="70"/>
              <a:t>A</a:t>
            </a:r>
            <a:r>
              <a:rPr dirty="0" sz="2250" spc="-340"/>
              <a:t> </a:t>
            </a:r>
            <a:r>
              <a:rPr dirty="0" sz="2250" spc="-235"/>
              <a:t>R</a:t>
            </a:r>
            <a:r>
              <a:rPr dirty="0" sz="2250" spc="-340"/>
              <a:t> </a:t>
            </a:r>
            <a:r>
              <a:rPr dirty="0" sz="2250" spc="5"/>
              <a:t>K</a:t>
            </a:r>
            <a:endParaRPr sz="2250"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87459" y="5404177"/>
            <a:ext cx="982578" cy="982578"/>
          </a:xfrm>
          <a:prstGeom prst="rect">
            <a:avLst/>
          </a:prstGeom>
        </p:spPr>
      </p:pic>
      <p:sp>
        <p:nvSpPr>
          <p:cNvPr id="4" name="object 4"/>
          <p:cNvSpPr/>
          <p:nvPr/>
        </p:nvSpPr>
        <p:spPr>
          <a:xfrm>
            <a:off x="0" y="5956878"/>
            <a:ext cx="3480435" cy="1412875"/>
          </a:xfrm>
          <a:custGeom>
            <a:avLst/>
            <a:gdLst/>
            <a:ahLst/>
            <a:cxnLst/>
            <a:rect l="l" t="t" r="r" b="b"/>
            <a:pathLst>
              <a:path w="3480435" h="1412875">
                <a:moveTo>
                  <a:pt x="3403461" y="1412456"/>
                </a:moveTo>
                <a:lnTo>
                  <a:pt x="0" y="1412457"/>
                </a:lnTo>
                <a:lnTo>
                  <a:pt x="0" y="0"/>
                </a:lnTo>
                <a:lnTo>
                  <a:pt x="3403461" y="0"/>
                </a:lnTo>
                <a:lnTo>
                  <a:pt x="3408786" y="524"/>
                </a:lnTo>
                <a:lnTo>
                  <a:pt x="3448045" y="16786"/>
                </a:lnTo>
                <a:lnTo>
                  <a:pt x="3475790" y="55514"/>
                </a:lnTo>
                <a:lnTo>
                  <a:pt x="3479966" y="76505"/>
                </a:lnTo>
                <a:lnTo>
                  <a:pt x="3479966" y="1335951"/>
                </a:lnTo>
                <a:lnTo>
                  <a:pt x="3463179" y="1380536"/>
                </a:lnTo>
                <a:lnTo>
                  <a:pt x="3424452" y="1408281"/>
                </a:lnTo>
                <a:lnTo>
                  <a:pt x="3403461" y="1412456"/>
                </a:lnTo>
                <a:close/>
              </a:path>
            </a:pathLst>
          </a:custGeom>
          <a:solidFill>
            <a:srgbClr val="7833FF"/>
          </a:solidFill>
        </p:spPr>
        <p:txBody>
          <a:bodyPr wrap="square" lIns="0" tIns="0" rIns="0" bIns="0" rtlCol="0"/>
          <a:lstStyle/>
          <a:p/>
        </p:txBody>
      </p:sp>
      <p:sp>
        <p:nvSpPr>
          <p:cNvPr id="5" name="object 5"/>
          <p:cNvSpPr txBox="1"/>
          <p:nvPr/>
        </p:nvSpPr>
        <p:spPr>
          <a:xfrm>
            <a:off x="314826" y="6185728"/>
            <a:ext cx="2844800" cy="885190"/>
          </a:xfrm>
          <a:prstGeom prst="rect">
            <a:avLst/>
          </a:prstGeom>
        </p:spPr>
        <p:txBody>
          <a:bodyPr wrap="square" lIns="0" tIns="81915" rIns="0" bIns="0" rtlCol="0" vert="horz">
            <a:spAutoFit/>
          </a:bodyPr>
          <a:lstStyle/>
          <a:p>
            <a:pPr marL="12700">
              <a:lnSpc>
                <a:spcPct val="100000"/>
              </a:lnSpc>
              <a:spcBef>
                <a:spcPts val="645"/>
              </a:spcBef>
            </a:pPr>
            <a:r>
              <a:rPr dirty="0" sz="2550" spc="-100" b="1">
                <a:solidFill>
                  <a:srgbClr val="FFFFFF"/>
                </a:solidFill>
                <a:latin typeface="Tahoma"/>
                <a:cs typeface="Tahoma"/>
              </a:rPr>
              <a:t>Benjamin</a:t>
            </a:r>
            <a:r>
              <a:rPr dirty="0" sz="2550" spc="-45" b="1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550" spc="-65" b="1">
                <a:solidFill>
                  <a:srgbClr val="FFFFFF"/>
                </a:solidFill>
                <a:latin typeface="Tahoma"/>
                <a:cs typeface="Tahoma"/>
              </a:rPr>
              <a:t>Schmidt</a:t>
            </a:r>
            <a:endParaRPr sz="255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459"/>
              </a:spcBef>
            </a:pPr>
            <a:r>
              <a:rPr dirty="0" sz="2250" spc="135">
                <a:solidFill>
                  <a:srgbClr val="FFFFFF"/>
                </a:solidFill>
                <a:latin typeface="Tahoma"/>
                <a:cs typeface="Tahoma"/>
              </a:rPr>
              <a:t>Data</a:t>
            </a:r>
            <a:r>
              <a:rPr dirty="0" sz="2250" spc="-95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dirty="0" sz="2250" spc="80">
                <a:solidFill>
                  <a:srgbClr val="FFFFFF"/>
                </a:solidFill>
                <a:latin typeface="Tahoma"/>
                <a:cs typeface="Tahoma"/>
              </a:rPr>
              <a:t>Engineer</a:t>
            </a:r>
            <a:endParaRPr sz="2250">
              <a:latin typeface="Tahoma"/>
              <a:cs typeface="Tahoma"/>
            </a:endParaRPr>
          </a:p>
        </p:txBody>
      </p:sp>
      <p:sp>
        <p:nvSpPr>
          <p:cNvPr id="6" name="object 6"/>
          <p:cNvSpPr/>
          <p:nvPr/>
        </p:nvSpPr>
        <p:spPr>
          <a:xfrm>
            <a:off x="757913" y="8248707"/>
            <a:ext cx="1739900" cy="368300"/>
          </a:xfrm>
          <a:custGeom>
            <a:avLst/>
            <a:gdLst/>
            <a:ahLst/>
            <a:cxnLst/>
            <a:rect l="l" t="t" r="r" b="b"/>
            <a:pathLst>
              <a:path w="1739900" h="368300">
                <a:moveTo>
                  <a:pt x="209676" y="110742"/>
                </a:moveTo>
                <a:lnTo>
                  <a:pt x="176576" y="110742"/>
                </a:lnTo>
                <a:lnTo>
                  <a:pt x="176576" y="0"/>
                </a:lnTo>
                <a:lnTo>
                  <a:pt x="209676" y="0"/>
                </a:lnTo>
                <a:lnTo>
                  <a:pt x="209676" y="110742"/>
                </a:lnTo>
                <a:close/>
              </a:path>
              <a:path w="1739900" h="368300">
                <a:moveTo>
                  <a:pt x="102631" y="290963"/>
                </a:moveTo>
                <a:lnTo>
                  <a:pt x="63835" y="282714"/>
                </a:lnTo>
                <a:lnTo>
                  <a:pt x="29931" y="259678"/>
                </a:lnTo>
                <a:lnTo>
                  <a:pt x="7482" y="225481"/>
                </a:lnTo>
                <a:lnTo>
                  <a:pt x="0" y="186728"/>
                </a:lnTo>
                <a:lnTo>
                  <a:pt x="7482" y="147975"/>
                </a:lnTo>
                <a:lnTo>
                  <a:pt x="29931" y="113778"/>
                </a:lnTo>
                <a:lnTo>
                  <a:pt x="63835" y="90741"/>
                </a:lnTo>
                <a:lnTo>
                  <a:pt x="102631" y="82493"/>
                </a:lnTo>
                <a:lnTo>
                  <a:pt x="141738" y="89128"/>
                </a:lnTo>
                <a:lnTo>
                  <a:pt x="176576" y="110742"/>
                </a:lnTo>
                <a:lnTo>
                  <a:pt x="209676" y="110742"/>
                </a:lnTo>
                <a:lnTo>
                  <a:pt x="209676" y="115505"/>
                </a:lnTo>
                <a:lnTo>
                  <a:pt x="104843" y="115505"/>
                </a:lnTo>
                <a:lnTo>
                  <a:pt x="76969" y="121103"/>
                </a:lnTo>
                <a:lnTo>
                  <a:pt x="54206" y="136369"/>
                </a:lnTo>
                <a:lnTo>
                  <a:pt x="38859" y="159011"/>
                </a:lnTo>
                <a:lnTo>
                  <a:pt x="33231" y="186738"/>
                </a:lnTo>
                <a:lnTo>
                  <a:pt x="38859" y="214465"/>
                </a:lnTo>
                <a:lnTo>
                  <a:pt x="54206" y="237107"/>
                </a:lnTo>
                <a:lnTo>
                  <a:pt x="76969" y="252373"/>
                </a:lnTo>
                <a:lnTo>
                  <a:pt x="104843" y="257971"/>
                </a:lnTo>
                <a:lnTo>
                  <a:pt x="209676" y="257971"/>
                </a:lnTo>
                <a:lnTo>
                  <a:pt x="209676" y="262714"/>
                </a:lnTo>
                <a:lnTo>
                  <a:pt x="176576" y="262714"/>
                </a:lnTo>
                <a:lnTo>
                  <a:pt x="141738" y="284327"/>
                </a:lnTo>
                <a:lnTo>
                  <a:pt x="102631" y="290963"/>
                </a:lnTo>
                <a:close/>
              </a:path>
              <a:path w="1739900" h="368300">
                <a:moveTo>
                  <a:pt x="209676" y="257971"/>
                </a:moveTo>
                <a:lnTo>
                  <a:pt x="104843" y="257971"/>
                </a:lnTo>
                <a:lnTo>
                  <a:pt x="118880" y="256589"/>
                </a:lnTo>
                <a:lnTo>
                  <a:pt x="132248" y="252548"/>
                </a:lnTo>
                <a:lnTo>
                  <a:pt x="164424" y="226258"/>
                </a:lnTo>
                <a:lnTo>
                  <a:pt x="176454" y="186728"/>
                </a:lnTo>
                <a:lnTo>
                  <a:pt x="170828" y="159011"/>
                </a:lnTo>
                <a:lnTo>
                  <a:pt x="155481" y="136369"/>
                </a:lnTo>
                <a:lnTo>
                  <a:pt x="132718" y="121103"/>
                </a:lnTo>
                <a:lnTo>
                  <a:pt x="104843" y="115505"/>
                </a:lnTo>
                <a:lnTo>
                  <a:pt x="209676" y="115505"/>
                </a:lnTo>
                <a:lnTo>
                  <a:pt x="209676" y="257971"/>
                </a:lnTo>
                <a:close/>
              </a:path>
              <a:path w="1739900" h="368300">
                <a:moveTo>
                  <a:pt x="209676" y="285671"/>
                </a:moveTo>
                <a:lnTo>
                  <a:pt x="176576" y="285671"/>
                </a:lnTo>
                <a:lnTo>
                  <a:pt x="176576" y="262714"/>
                </a:lnTo>
                <a:lnTo>
                  <a:pt x="209676" y="262714"/>
                </a:lnTo>
                <a:lnTo>
                  <a:pt x="209676" y="285671"/>
                </a:lnTo>
                <a:close/>
              </a:path>
              <a:path w="1739900" h="368300">
                <a:moveTo>
                  <a:pt x="1095907" y="290963"/>
                </a:moveTo>
                <a:lnTo>
                  <a:pt x="1057112" y="282714"/>
                </a:lnTo>
                <a:lnTo>
                  <a:pt x="1023208" y="259678"/>
                </a:lnTo>
                <a:lnTo>
                  <a:pt x="1000759" y="225481"/>
                </a:lnTo>
                <a:lnTo>
                  <a:pt x="993276" y="186728"/>
                </a:lnTo>
                <a:lnTo>
                  <a:pt x="1000759" y="147975"/>
                </a:lnTo>
                <a:lnTo>
                  <a:pt x="1023208" y="113778"/>
                </a:lnTo>
                <a:lnTo>
                  <a:pt x="1057112" y="90741"/>
                </a:lnTo>
                <a:lnTo>
                  <a:pt x="1095907" y="82493"/>
                </a:lnTo>
                <a:lnTo>
                  <a:pt x="1135014" y="89128"/>
                </a:lnTo>
                <a:lnTo>
                  <a:pt x="1169853" y="110742"/>
                </a:lnTo>
                <a:lnTo>
                  <a:pt x="1202933" y="110742"/>
                </a:lnTo>
                <a:lnTo>
                  <a:pt x="1202933" y="115505"/>
                </a:lnTo>
                <a:lnTo>
                  <a:pt x="1098140" y="115505"/>
                </a:lnTo>
                <a:lnTo>
                  <a:pt x="1070265" y="121103"/>
                </a:lnTo>
                <a:lnTo>
                  <a:pt x="1047502" y="136369"/>
                </a:lnTo>
                <a:lnTo>
                  <a:pt x="1032155" y="159011"/>
                </a:lnTo>
                <a:lnTo>
                  <a:pt x="1026528" y="186738"/>
                </a:lnTo>
                <a:lnTo>
                  <a:pt x="1032155" y="214465"/>
                </a:lnTo>
                <a:lnTo>
                  <a:pt x="1047502" y="237107"/>
                </a:lnTo>
                <a:lnTo>
                  <a:pt x="1070265" y="252373"/>
                </a:lnTo>
                <a:lnTo>
                  <a:pt x="1098140" y="257971"/>
                </a:lnTo>
                <a:lnTo>
                  <a:pt x="1202953" y="257971"/>
                </a:lnTo>
                <a:lnTo>
                  <a:pt x="1202953" y="262714"/>
                </a:lnTo>
                <a:lnTo>
                  <a:pt x="1169853" y="262714"/>
                </a:lnTo>
                <a:lnTo>
                  <a:pt x="1135014" y="284327"/>
                </a:lnTo>
                <a:lnTo>
                  <a:pt x="1095907" y="290963"/>
                </a:lnTo>
                <a:close/>
              </a:path>
              <a:path w="1739900" h="368300">
                <a:moveTo>
                  <a:pt x="1202933" y="110742"/>
                </a:moveTo>
                <a:lnTo>
                  <a:pt x="1169853" y="110742"/>
                </a:lnTo>
                <a:lnTo>
                  <a:pt x="1169853" y="83581"/>
                </a:lnTo>
                <a:lnTo>
                  <a:pt x="1202933" y="83581"/>
                </a:lnTo>
                <a:lnTo>
                  <a:pt x="1202933" y="110742"/>
                </a:lnTo>
                <a:close/>
              </a:path>
              <a:path w="1739900" h="368300">
                <a:moveTo>
                  <a:pt x="1202953" y="257971"/>
                </a:moveTo>
                <a:lnTo>
                  <a:pt x="1098140" y="257971"/>
                </a:lnTo>
                <a:lnTo>
                  <a:pt x="1112176" y="256589"/>
                </a:lnTo>
                <a:lnTo>
                  <a:pt x="1125545" y="252548"/>
                </a:lnTo>
                <a:lnTo>
                  <a:pt x="1157721" y="226258"/>
                </a:lnTo>
                <a:lnTo>
                  <a:pt x="1169750" y="186728"/>
                </a:lnTo>
                <a:lnTo>
                  <a:pt x="1164125" y="159011"/>
                </a:lnTo>
                <a:lnTo>
                  <a:pt x="1148778" y="136369"/>
                </a:lnTo>
                <a:lnTo>
                  <a:pt x="1126015" y="121103"/>
                </a:lnTo>
                <a:lnTo>
                  <a:pt x="1098140" y="115505"/>
                </a:lnTo>
                <a:lnTo>
                  <a:pt x="1202933" y="115505"/>
                </a:lnTo>
                <a:lnTo>
                  <a:pt x="1202953" y="186738"/>
                </a:lnTo>
                <a:lnTo>
                  <a:pt x="1202953" y="257971"/>
                </a:lnTo>
                <a:close/>
              </a:path>
              <a:path w="1739900" h="368300">
                <a:moveTo>
                  <a:pt x="1202953" y="285671"/>
                </a:moveTo>
                <a:lnTo>
                  <a:pt x="1169853" y="285671"/>
                </a:lnTo>
                <a:lnTo>
                  <a:pt x="1169853" y="262714"/>
                </a:lnTo>
                <a:lnTo>
                  <a:pt x="1202953" y="262714"/>
                </a:lnTo>
                <a:lnTo>
                  <a:pt x="1202953" y="285671"/>
                </a:lnTo>
                <a:close/>
              </a:path>
              <a:path w="1739900" h="368300">
                <a:moveTo>
                  <a:pt x="1423909" y="222504"/>
                </a:moveTo>
                <a:lnTo>
                  <a:pt x="1386420" y="222504"/>
                </a:lnTo>
                <a:lnTo>
                  <a:pt x="1469827" y="86406"/>
                </a:lnTo>
                <a:lnTo>
                  <a:pt x="1475114" y="83454"/>
                </a:lnTo>
                <a:lnTo>
                  <a:pt x="1487189" y="83461"/>
                </a:lnTo>
                <a:lnTo>
                  <a:pt x="1511676" y="135000"/>
                </a:lnTo>
                <a:lnTo>
                  <a:pt x="1477892" y="135000"/>
                </a:lnTo>
                <a:lnTo>
                  <a:pt x="1423909" y="222504"/>
                </a:lnTo>
                <a:close/>
              </a:path>
              <a:path w="1739900" h="368300">
                <a:moveTo>
                  <a:pt x="1297926" y="223385"/>
                </a:moveTo>
                <a:lnTo>
                  <a:pt x="1260420" y="223385"/>
                </a:lnTo>
                <a:lnTo>
                  <a:pt x="1344355" y="86452"/>
                </a:lnTo>
                <a:lnTo>
                  <a:pt x="1349638" y="83502"/>
                </a:lnTo>
                <a:lnTo>
                  <a:pt x="1355333" y="83501"/>
                </a:lnTo>
                <a:lnTo>
                  <a:pt x="1361751" y="83501"/>
                </a:lnTo>
                <a:lnTo>
                  <a:pt x="1386263" y="134619"/>
                </a:lnTo>
                <a:lnTo>
                  <a:pt x="1352677" y="134619"/>
                </a:lnTo>
                <a:lnTo>
                  <a:pt x="1297926" y="223385"/>
                </a:lnTo>
                <a:close/>
              </a:path>
              <a:path w="1739900" h="368300">
                <a:moveTo>
                  <a:pt x="1259816" y="285671"/>
                </a:moveTo>
                <a:lnTo>
                  <a:pt x="1227441" y="285671"/>
                </a:lnTo>
                <a:lnTo>
                  <a:pt x="1227441" y="83521"/>
                </a:lnTo>
                <a:lnTo>
                  <a:pt x="1261204" y="83521"/>
                </a:lnTo>
                <a:lnTo>
                  <a:pt x="1260420" y="223385"/>
                </a:lnTo>
                <a:lnTo>
                  <a:pt x="1297926" y="223385"/>
                </a:lnTo>
                <a:lnTo>
                  <a:pt x="1279985" y="252612"/>
                </a:lnTo>
                <a:lnTo>
                  <a:pt x="1259816" y="285671"/>
                </a:lnTo>
                <a:close/>
              </a:path>
              <a:path w="1739900" h="368300">
                <a:moveTo>
                  <a:pt x="1381582" y="285676"/>
                </a:moveTo>
                <a:lnTo>
                  <a:pt x="1375897" y="285671"/>
                </a:lnTo>
                <a:lnTo>
                  <a:pt x="1359983" y="285671"/>
                </a:lnTo>
                <a:lnTo>
                  <a:pt x="1352677" y="278404"/>
                </a:lnTo>
                <a:lnTo>
                  <a:pt x="1352677" y="134619"/>
                </a:lnTo>
                <a:lnTo>
                  <a:pt x="1386263" y="134619"/>
                </a:lnTo>
                <a:lnTo>
                  <a:pt x="1386420" y="222504"/>
                </a:lnTo>
                <a:lnTo>
                  <a:pt x="1423909" y="222504"/>
                </a:lnTo>
                <a:lnTo>
                  <a:pt x="1386859" y="282733"/>
                </a:lnTo>
                <a:lnTo>
                  <a:pt x="1381582" y="285676"/>
                </a:lnTo>
                <a:close/>
              </a:path>
              <a:path w="1739900" h="368300">
                <a:moveTo>
                  <a:pt x="1511676" y="285671"/>
                </a:moveTo>
                <a:lnTo>
                  <a:pt x="1477892" y="285671"/>
                </a:lnTo>
                <a:lnTo>
                  <a:pt x="1477892" y="135000"/>
                </a:lnTo>
                <a:lnTo>
                  <a:pt x="1511676" y="135000"/>
                </a:lnTo>
                <a:lnTo>
                  <a:pt x="1511676" y="285671"/>
                </a:lnTo>
                <a:close/>
              </a:path>
              <a:path w="1739900" h="368300">
                <a:moveTo>
                  <a:pt x="904751" y="291025"/>
                </a:moveTo>
                <a:lnTo>
                  <a:pt x="842180" y="270014"/>
                </a:lnTo>
                <a:lnTo>
                  <a:pt x="805126" y="217457"/>
                </a:lnTo>
                <a:lnTo>
                  <a:pt x="800524" y="184504"/>
                </a:lnTo>
                <a:lnTo>
                  <a:pt x="806583" y="151783"/>
                </a:lnTo>
                <a:lnTo>
                  <a:pt x="822226" y="123259"/>
                </a:lnTo>
                <a:lnTo>
                  <a:pt x="845930" y="100903"/>
                </a:lnTo>
                <a:lnTo>
                  <a:pt x="876170" y="86685"/>
                </a:lnTo>
                <a:lnTo>
                  <a:pt x="909371" y="82657"/>
                </a:lnTo>
                <a:lnTo>
                  <a:pt x="941412" y="88981"/>
                </a:lnTo>
                <a:lnTo>
                  <a:pt x="969945" y="104800"/>
                </a:lnTo>
                <a:lnTo>
                  <a:pt x="980829" y="116537"/>
                </a:lnTo>
                <a:lnTo>
                  <a:pt x="906313" y="116537"/>
                </a:lnTo>
                <a:lnTo>
                  <a:pt x="884848" y="119223"/>
                </a:lnTo>
                <a:lnTo>
                  <a:pt x="865246" y="128329"/>
                </a:lnTo>
                <a:lnTo>
                  <a:pt x="849711" y="142609"/>
                </a:lnTo>
                <a:lnTo>
                  <a:pt x="839201" y="160868"/>
                </a:lnTo>
                <a:lnTo>
                  <a:pt x="834671" y="181910"/>
                </a:lnTo>
                <a:lnTo>
                  <a:pt x="836849" y="203320"/>
                </a:lnTo>
                <a:lnTo>
                  <a:pt x="845278" y="222618"/>
                </a:lnTo>
                <a:lnTo>
                  <a:pt x="859141" y="238509"/>
                </a:lnTo>
                <a:lnTo>
                  <a:pt x="877618" y="249703"/>
                </a:lnTo>
                <a:lnTo>
                  <a:pt x="898656" y="254719"/>
                </a:lnTo>
                <a:lnTo>
                  <a:pt x="983306" y="254719"/>
                </a:lnTo>
                <a:lnTo>
                  <a:pt x="966247" y="271560"/>
                </a:lnTo>
                <a:lnTo>
                  <a:pt x="937041" y="286112"/>
                </a:lnTo>
                <a:lnTo>
                  <a:pt x="904751" y="291025"/>
                </a:lnTo>
                <a:close/>
              </a:path>
              <a:path w="1739900" h="368300">
                <a:moveTo>
                  <a:pt x="960891" y="145667"/>
                </a:moveTo>
                <a:lnTo>
                  <a:pt x="945784" y="130264"/>
                </a:lnTo>
                <a:lnTo>
                  <a:pt x="927108" y="120385"/>
                </a:lnTo>
                <a:lnTo>
                  <a:pt x="906313" y="116537"/>
                </a:lnTo>
                <a:lnTo>
                  <a:pt x="980829" y="116537"/>
                </a:lnTo>
                <a:lnTo>
                  <a:pt x="992623" y="129255"/>
                </a:lnTo>
                <a:lnTo>
                  <a:pt x="960891" y="145667"/>
                </a:lnTo>
                <a:close/>
              </a:path>
              <a:path w="1739900" h="368300">
                <a:moveTo>
                  <a:pt x="983306" y="254719"/>
                </a:moveTo>
                <a:lnTo>
                  <a:pt x="898656" y="254719"/>
                </a:lnTo>
                <a:lnTo>
                  <a:pt x="919751" y="253167"/>
                </a:lnTo>
                <a:lnTo>
                  <a:pt x="939405" y="245390"/>
                </a:lnTo>
                <a:lnTo>
                  <a:pt x="956123" y="231731"/>
                </a:lnTo>
                <a:lnTo>
                  <a:pt x="989987" y="248123"/>
                </a:lnTo>
                <a:lnTo>
                  <a:pt x="983306" y="254719"/>
                </a:lnTo>
                <a:close/>
              </a:path>
              <a:path w="1739900" h="368300">
                <a:moveTo>
                  <a:pt x="1708137" y="110702"/>
                </a:moveTo>
                <a:lnTo>
                  <a:pt x="1566749" y="110702"/>
                </a:lnTo>
                <a:lnTo>
                  <a:pt x="1582358" y="98707"/>
                </a:lnTo>
                <a:lnTo>
                  <a:pt x="1599798" y="89911"/>
                </a:lnTo>
                <a:lnTo>
                  <a:pt x="1618581" y="84505"/>
                </a:lnTo>
                <a:lnTo>
                  <a:pt x="1638220" y="82681"/>
                </a:lnTo>
                <a:lnTo>
                  <a:pt x="1672025" y="88219"/>
                </a:lnTo>
                <a:lnTo>
                  <a:pt x="1701538" y="103828"/>
                </a:lnTo>
                <a:lnTo>
                  <a:pt x="1708137" y="110702"/>
                </a:lnTo>
                <a:close/>
              </a:path>
              <a:path w="1739900" h="368300">
                <a:moveTo>
                  <a:pt x="1566749" y="368192"/>
                </a:moveTo>
                <a:lnTo>
                  <a:pt x="1533649" y="368192"/>
                </a:lnTo>
                <a:lnTo>
                  <a:pt x="1533649" y="83581"/>
                </a:lnTo>
                <a:lnTo>
                  <a:pt x="1566749" y="83581"/>
                </a:lnTo>
                <a:lnTo>
                  <a:pt x="1566749" y="110702"/>
                </a:lnTo>
                <a:lnTo>
                  <a:pt x="1708137" y="110702"/>
                </a:lnTo>
                <a:lnTo>
                  <a:pt x="1712975" y="115742"/>
                </a:lnTo>
                <a:lnTo>
                  <a:pt x="1641095" y="115742"/>
                </a:lnTo>
                <a:lnTo>
                  <a:pt x="1613369" y="120098"/>
                </a:lnTo>
                <a:lnTo>
                  <a:pt x="1590186" y="134098"/>
                </a:lnTo>
                <a:lnTo>
                  <a:pt x="1573871" y="155647"/>
                </a:lnTo>
                <a:lnTo>
                  <a:pt x="1566749" y="182655"/>
                </a:lnTo>
                <a:lnTo>
                  <a:pt x="1566749" y="191181"/>
                </a:lnTo>
                <a:lnTo>
                  <a:pt x="1573542" y="217500"/>
                </a:lnTo>
                <a:lnTo>
                  <a:pt x="1589116" y="238747"/>
                </a:lnTo>
                <a:lnTo>
                  <a:pt x="1611365" y="252949"/>
                </a:lnTo>
                <a:lnTo>
                  <a:pt x="1638220" y="258151"/>
                </a:lnTo>
                <a:lnTo>
                  <a:pt x="1713496" y="258151"/>
                </a:lnTo>
                <a:lnTo>
                  <a:pt x="1707698" y="263115"/>
                </a:lnTo>
                <a:lnTo>
                  <a:pt x="1566749" y="263115"/>
                </a:lnTo>
                <a:lnTo>
                  <a:pt x="1566749" y="368192"/>
                </a:lnTo>
                <a:close/>
              </a:path>
              <a:path w="1739900" h="368300">
                <a:moveTo>
                  <a:pt x="1713496" y="258151"/>
                </a:moveTo>
                <a:lnTo>
                  <a:pt x="1638220" y="258151"/>
                </a:lnTo>
                <a:lnTo>
                  <a:pt x="1665750" y="252701"/>
                </a:lnTo>
                <a:lnTo>
                  <a:pt x="1688355" y="237795"/>
                </a:lnTo>
                <a:lnTo>
                  <a:pt x="1703795" y="215616"/>
                </a:lnTo>
                <a:lnTo>
                  <a:pt x="1709831" y="188348"/>
                </a:lnTo>
                <a:lnTo>
                  <a:pt x="1704900" y="160861"/>
                </a:lnTo>
                <a:lnTo>
                  <a:pt x="1690368" y="138084"/>
                </a:lnTo>
                <a:lnTo>
                  <a:pt x="1668383" y="122287"/>
                </a:lnTo>
                <a:lnTo>
                  <a:pt x="1641095" y="115742"/>
                </a:lnTo>
                <a:lnTo>
                  <a:pt x="1712975" y="115742"/>
                </a:lnTo>
                <a:lnTo>
                  <a:pt x="1724622" y="127875"/>
                </a:lnTo>
                <a:lnTo>
                  <a:pt x="1739135" y="158748"/>
                </a:lnTo>
                <a:lnTo>
                  <a:pt x="1739369" y="160861"/>
                </a:lnTo>
                <a:lnTo>
                  <a:pt x="1739474" y="208109"/>
                </a:lnTo>
                <a:lnTo>
                  <a:pt x="1735736" y="225106"/>
                </a:lnTo>
                <a:lnTo>
                  <a:pt x="1718688" y="253705"/>
                </a:lnTo>
                <a:lnTo>
                  <a:pt x="1713496" y="258151"/>
                </a:lnTo>
                <a:close/>
              </a:path>
              <a:path w="1739900" h="368300">
                <a:moveTo>
                  <a:pt x="1627567" y="290594"/>
                </a:moveTo>
                <a:lnTo>
                  <a:pt x="1595281" y="281985"/>
                </a:lnTo>
                <a:lnTo>
                  <a:pt x="1566749" y="263115"/>
                </a:lnTo>
                <a:lnTo>
                  <a:pt x="1707698" y="263115"/>
                </a:lnTo>
                <a:lnTo>
                  <a:pt x="1692720" y="275939"/>
                </a:lnTo>
                <a:lnTo>
                  <a:pt x="1660937" y="288669"/>
                </a:lnTo>
                <a:lnTo>
                  <a:pt x="1627567" y="290594"/>
                </a:lnTo>
                <a:close/>
              </a:path>
              <a:path w="1739900" h="368300">
                <a:moveTo>
                  <a:pt x="575022" y="115125"/>
                </a:moveTo>
                <a:lnTo>
                  <a:pt x="447432" y="115125"/>
                </a:lnTo>
                <a:lnTo>
                  <a:pt x="447432" y="83101"/>
                </a:lnTo>
                <a:lnTo>
                  <a:pt x="483127" y="83101"/>
                </a:lnTo>
                <a:lnTo>
                  <a:pt x="483127" y="27840"/>
                </a:lnTo>
                <a:lnTo>
                  <a:pt x="516267" y="27840"/>
                </a:lnTo>
                <a:lnTo>
                  <a:pt x="516267" y="83221"/>
                </a:lnTo>
                <a:lnTo>
                  <a:pt x="575022" y="83221"/>
                </a:lnTo>
                <a:lnTo>
                  <a:pt x="575022" y="115125"/>
                </a:lnTo>
                <a:close/>
              </a:path>
              <a:path w="1739900" h="368300">
                <a:moveTo>
                  <a:pt x="674483" y="290963"/>
                </a:moveTo>
                <a:lnTo>
                  <a:pt x="635688" y="282714"/>
                </a:lnTo>
                <a:lnTo>
                  <a:pt x="601784" y="259678"/>
                </a:lnTo>
                <a:lnTo>
                  <a:pt x="579335" y="225481"/>
                </a:lnTo>
                <a:lnTo>
                  <a:pt x="571854" y="186718"/>
                </a:lnTo>
                <a:lnTo>
                  <a:pt x="579335" y="147975"/>
                </a:lnTo>
                <a:lnTo>
                  <a:pt x="601784" y="113778"/>
                </a:lnTo>
                <a:lnTo>
                  <a:pt x="635688" y="90741"/>
                </a:lnTo>
                <a:lnTo>
                  <a:pt x="674483" y="82493"/>
                </a:lnTo>
                <a:lnTo>
                  <a:pt x="713590" y="89128"/>
                </a:lnTo>
                <a:lnTo>
                  <a:pt x="748429" y="110742"/>
                </a:lnTo>
                <a:lnTo>
                  <a:pt x="781529" y="110742"/>
                </a:lnTo>
                <a:lnTo>
                  <a:pt x="781529" y="115485"/>
                </a:lnTo>
                <a:lnTo>
                  <a:pt x="676716" y="115485"/>
                </a:lnTo>
                <a:lnTo>
                  <a:pt x="648841" y="121083"/>
                </a:lnTo>
                <a:lnTo>
                  <a:pt x="626078" y="136349"/>
                </a:lnTo>
                <a:lnTo>
                  <a:pt x="610731" y="158991"/>
                </a:lnTo>
                <a:lnTo>
                  <a:pt x="605106" y="186728"/>
                </a:lnTo>
                <a:lnTo>
                  <a:pt x="610731" y="214445"/>
                </a:lnTo>
                <a:lnTo>
                  <a:pt x="626078" y="237087"/>
                </a:lnTo>
                <a:lnTo>
                  <a:pt x="648841" y="252353"/>
                </a:lnTo>
                <a:lnTo>
                  <a:pt x="676716" y="257951"/>
                </a:lnTo>
                <a:lnTo>
                  <a:pt x="781529" y="257951"/>
                </a:lnTo>
                <a:lnTo>
                  <a:pt x="781529" y="262714"/>
                </a:lnTo>
                <a:lnTo>
                  <a:pt x="748429" y="262714"/>
                </a:lnTo>
                <a:lnTo>
                  <a:pt x="713590" y="284327"/>
                </a:lnTo>
                <a:lnTo>
                  <a:pt x="674483" y="290963"/>
                </a:lnTo>
                <a:close/>
              </a:path>
              <a:path w="1739900" h="368300">
                <a:moveTo>
                  <a:pt x="781529" y="110742"/>
                </a:moveTo>
                <a:lnTo>
                  <a:pt x="748429" y="110742"/>
                </a:lnTo>
                <a:lnTo>
                  <a:pt x="748429" y="83561"/>
                </a:lnTo>
                <a:lnTo>
                  <a:pt x="781529" y="83521"/>
                </a:lnTo>
                <a:lnTo>
                  <a:pt x="781529" y="110742"/>
                </a:lnTo>
                <a:close/>
              </a:path>
              <a:path w="1739900" h="368300">
                <a:moveTo>
                  <a:pt x="568241" y="285671"/>
                </a:moveTo>
                <a:lnTo>
                  <a:pt x="529728" y="285671"/>
                </a:lnTo>
                <a:lnTo>
                  <a:pt x="511643" y="282027"/>
                </a:lnTo>
                <a:lnTo>
                  <a:pt x="496873" y="272118"/>
                </a:lnTo>
                <a:lnTo>
                  <a:pt x="486911" y="257426"/>
                </a:lnTo>
                <a:lnTo>
                  <a:pt x="483248" y="239437"/>
                </a:lnTo>
                <a:lnTo>
                  <a:pt x="483127" y="115125"/>
                </a:lnTo>
                <a:lnTo>
                  <a:pt x="516287" y="115125"/>
                </a:lnTo>
                <a:lnTo>
                  <a:pt x="516287" y="246810"/>
                </a:lnTo>
                <a:lnTo>
                  <a:pt x="522296" y="252787"/>
                </a:lnTo>
                <a:lnTo>
                  <a:pt x="568241" y="252787"/>
                </a:lnTo>
                <a:lnTo>
                  <a:pt x="568241" y="285671"/>
                </a:lnTo>
                <a:close/>
              </a:path>
              <a:path w="1739900" h="368300">
                <a:moveTo>
                  <a:pt x="781529" y="257951"/>
                </a:moveTo>
                <a:lnTo>
                  <a:pt x="676716" y="257951"/>
                </a:lnTo>
                <a:lnTo>
                  <a:pt x="690752" y="256569"/>
                </a:lnTo>
                <a:lnTo>
                  <a:pt x="704121" y="252528"/>
                </a:lnTo>
                <a:lnTo>
                  <a:pt x="736296" y="226238"/>
                </a:lnTo>
                <a:lnTo>
                  <a:pt x="748328" y="186718"/>
                </a:lnTo>
                <a:lnTo>
                  <a:pt x="742700" y="158991"/>
                </a:lnTo>
                <a:lnTo>
                  <a:pt x="727353" y="136349"/>
                </a:lnTo>
                <a:lnTo>
                  <a:pt x="704591" y="121083"/>
                </a:lnTo>
                <a:lnTo>
                  <a:pt x="676716" y="115485"/>
                </a:lnTo>
                <a:lnTo>
                  <a:pt x="781529" y="115485"/>
                </a:lnTo>
                <a:lnTo>
                  <a:pt x="781529" y="257951"/>
                </a:lnTo>
                <a:close/>
              </a:path>
              <a:path w="1739900" h="368300">
                <a:moveTo>
                  <a:pt x="781529" y="285671"/>
                </a:moveTo>
                <a:lnTo>
                  <a:pt x="748429" y="285671"/>
                </a:lnTo>
                <a:lnTo>
                  <a:pt x="748429" y="262714"/>
                </a:lnTo>
                <a:lnTo>
                  <a:pt x="781529" y="262714"/>
                </a:lnTo>
                <a:lnTo>
                  <a:pt x="781529" y="285671"/>
                </a:lnTo>
                <a:close/>
              </a:path>
              <a:path w="1739900" h="368300">
                <a:moveTo>
                  <a:pt x="325516" y="290963"/>
                </a:moveTo>
                <a:lnTo>
                  <a:pt x="286721" y="282714"/>
                </a:lnTo>
                <a:lnTo>
                  <a:pt x="252817" y="259678"/>
                </a:lnTo>
                <a:lnTo>
                  <a:pt x="230368" y="225481"/>
                </a:lnTo>
                <a:lnTo>
                  <a:pt x="222885" y="186728"/>
                </a:lnTo>
                <a:lnTo>
                  <a:pt x="230368" y="147975"/>
                </a:lnTo>
                <a:lnTo>
                  <a:pt x="252817" y="113778"/>
                </a:lnTo>
                <a:lnTo>
                  <a:pt x="286721" y="90741"/>
                </a:lnTo>
                <a:lnTo>
                  <a:pt x="325516" y="82493"/>
                </a:lnTo>
                <a:lnTo>
                  <a:pt x="364624" y="89128"/>
                </a:lnTo>
                <a:lnTo>
                  <a:pt x="399462" y="110742"/>
                </a:lnTo>
                <a:lnTo>
                  <a:pt x="432542" y="110742"/>
                </a:lnTo>
                <a:lnTo>
                  <a:pt x="432542" y="115505"/>
                </a:lnTo>
                <a:lnTo>
                  <a:pt x="327749" y="115505"/>
                </a:lnTo>
                <a:lnTo>
                  <a:pt x="299874" y="121103"/>
                </a:lnTo>
                <a:lnTo>
                  <a:pt x="277112" y="136369"/>
                </a:lnTo>
                <a:lnTo>
                  <a:pt x="261764" y="159011"/>
                </a:lnTo>
                <a:lnTo>
                  <a:pt x="256137" y="186738"/>
                </a:lnTo>
                <a:lnTo>
                  <a:pt x="261764" y="214465"/>
                </a:lnTo>
                <a:lnTo>
                  <a:pt x="277120" y="237113"/>
                </a:lnTo>
                <a:lnTo>
                  <a:pt x="299874" y="252373"/>
                </a:lnTo>
                <a:lnTo>
                  <a:pt x="327749" y="257971"/>
                </a:lnTo>
                <a:lnTo>
                  <a:pt x="432542" y="257971"/>
                </a:lnTo>
                <a:lnTo>
                  <a:pt x="432542" y="262714"/>
                </a:lnTo>
                <a:lnTo>
                  <a:pt x="399462" y="262714"/>
                </a:lnTo>
                <a:lnTo>
                  <a:pt x="364624" y="284327"/>
                </a:lnTo>
                <a:lnTo>
                  <a:pt x="325516" y="290963"/>
                </a:lnTo>
                <a:close/>
              </a:path>
              <a:path w="1739900" h="368300">
                <a:moveTo>
                  <a:pt x="432542" y="110742"/>
                </a:moveTo>
                <a:lnTo>
                  <a:pt x="399462" y="110742"/>
                </a:lnTo>
                <a:lnTo>
                  <a:pt x="399462" y="83581"/>
                </a:lnTo>
                <a:lnTo>
                  <a:pt x="432542" y="83521"/>
                </a:lnTo>
                <a:lnTo>
                  <a:pt x="432542" y="110742"/>
                </a:lnTo>
                <a:close/>
              </a:path>
              <a:path w="1739900" h="368300">
                <a:moveTo>
                  <a:pt x="432542" y="257971"/>
                </a:moveTo>
                <a:lnTo>
                  <a:pt x="327749" y="257971"/>
                </a:lnTo>
                <a:lnTo>
                  <a:pt x="341787" y="256593"/>
                </a:lnTo>
                <a:lnTo>
                  <a:pt x="355157" y="252554"/>
                </a:lnTo>
                <a:lnTo>
                  <a:pt x="387336" y="226263"/>
                </a:lnTo>
                <a:lnTo>
                  <a:pt x="399359" y="186728"/>
                </a:lnTo>
                <a:lnTo>
                  <a:pt x="393734" y="159011"/>
                </a:lnTo>
                <a:lnTo>
                  <a:pt x="378387" y="136369"/>
                </a:lnTo>
                <a:lnTo>
                  <a:pt x="355624" y="121103"/>
                </a:lnTo>
                <a:lnTo>
                  <a:pt x="327749" y="115505"/>
                </a:lnTo>
                <a:lnTo>
                  <a:pt x="432542" y="115505"/>
                </a:lnTo>
                <a:lnTo>
                  <a:pt x="432542" y="257971"/>
                </a:lnTo>
                <a:close/>
              </a:path>
              <a:path w="1739900" h="368300">
                <a:moveTo>
                  <a:pt x="432542" y="285671"/>
                </a:moveTo>
                <a:lnTo>
                  <a:pt x="399462" y="285671"/>
                </a:lnTo>
                <a:lnTo>
                  <a:pt x="399462" y="262714"/>
                </a:lnTo>
                <a:lnTo>
                  <a:pt x="432542" y="262714"/>
                </a:lnTo>
                <a:lnTo>
                  <a:pt x="432542" y="285671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  <p:sp>
        <p:nvSpPr>
          <p:cNvPr id="7" name="object 7"/>
          <p:cNvSpPr/>
          <p:nvPr/>
        </p:nvSpPr>
        <p:spPr>
          <a:xfrm>
            <a:off x="327497" y="8167740"/>
            <a:ext cx="332105" cy="430530"/>
          </a:xfrm>
          <a:custGeom>
            <a:avLst/>
            <a:gdLst/>
            <a:ahLst/>
            <a:cxnLst/>
            <a:rect l="l" t="t" r="r" b="b"/>
            <a:pathLst>
              <a:path w="332105" h="430529">
                <a:moveTo>
                  <a:pt x="24621" y="316746"/>
                </a:moveTo>
                <a:lnTo>
                  <a:pt x="18208" y="315587"/>
                </a:lnTo>
                <a:lnTo>
                  <a:pt x="12201" y="312824"/>
                </a:lnTo>
                <a:lnTo>
                  <a:pt x="4601" y="308078"/>
                </a:lnTo>
                <a:lnTo>
                  <a:pt x="0" y="299768"/>
                </a:lnTo>
                <a:lnTo>
                  <a:pt x="13" y="16932"/>
                </a:lnTo>
                <a:lnTo>
                  <a:pt x="4618" y="8639"/>
                </a:lnTo>
                <a:lnTo>
                  <a:pt x="12211" y="3906"/>
                </a:lnTo>
                <a:lnTo>
                  <a:pt x="18214" y="1152"/>
                </a:lnTo>
                <a:lnTo>
                  <a:pt x="24618" y="0"/>
                </a:lnTo>
                <a:lnTo>
                  <a:pt x="31110" y="466"/>
                </a:lnTo>
                <a:lnTo>
                  <a:pt x="37373" y="2569"/>
                </a:lnTo>
                <a:lnTo>
                  <a:pt x="38098" y="2929"/>
                </a:lnTo>
                <a:lnTo>
                  <a:pt x="108327" y="42979"/>
                </a:lnTo>
                <a:lnTo>
                  <a:pt x="35965" y="42979"/>
                </a:lnTo>
                <a:lnTo>
                  <a:pt x="35965" y="273770"/>
                </a:lnTo>
                <a:lnTo>
                  <a:pt x="108660" y="273770"/>
                </a:lnTo>
                <a:lnTo>
                  <a:pt x="38420" y="313659"/>
                </a:lnTo>
                <a:lnTo>
                  <a:pt x="37393" y="314180"/>
                </a:lnTo>
                <a:lnTo>
                  <a:pt x="31121" y="316282"/>
                </a:lnTo>
                <a:lnTo>
                  <a:pt x="24621" y="316746"/>
                </a:lnTo>
                <a:close/>
              </a:path>
              <a:path w="332105" h="430529">
                <a:moveTo>
                  <a:pt x="108660" y="273770"/>
                </a:moveTo>
                <a:lnTo>
                  <a:pt x="35965" y="273770"/>
                </a:lnTo>
                <a:lnTo>
                  <a:pt x="147156" y="210683"/>
                </a:lnTo>
                <a:lnTo>
                  <a:pt x="147156" y="106446"/>
                </a:lnTo>
                <a:lnTo>
                  <a:pt x="35965" y="42979"/>
                </a:lnTo>
                <a:lnTo>
                  <a:pt x="108327" y="42979"/>
                </a:lnTo>
                <a:lnTo>
                  <a:pt x="179673" y="83697"/>
                </a:lnTo>
                <a:lnTo>
                  <a:pt x="183113" y="89611"/>
                </a:lnTo>
                <a:lnTo>
                  <a:pt x="183133" y="190288"/>
                </a:lnTo>
                <a:lnTo>
                  <a:pt x="255732" y="190288"/>
                </a:lnTo>
                <a:lnTo>
                  <a:pt x="183133" y="231498"/>
                </a:lnTo>
                <a:lnTo>
                  <a:pt x="183133" y="251953"/>
                </a:lnTo>
                <a:lnTo>
                  <a:pt x="147076" y="251953"/>
                </a:lnTo>
                <a:lnTo>
                  <a:pt x="108660" y="273770"/>
                </a:lnTo>
                <a:close/>
              </a:path>
              <a:path w="332105" h="430529">
                <a:moveTo>
                  <a:pt x="255732" y="190288"/>
                </a:moveTo>
                <a:lnTo>
                  <a:pt x="183133" y="190288"/>
                </a:lnTo>
                <a:lnTo>
                  <a:pt x="295814" y="126340"/>
                </a:lnTo>
                <a:lnTo>
                  <a:pt x="332032" y="146976"/>
                </a:lnTo>
                <a:lnTo>
                  <a:pt x="255732" y="190288"/>
                </a:lnTo>
                <a:close/>
              </a:path>
              <a:path w="332105" h="430529">
                <a:moveTo>
                  <a:pt x="295592" y="430266"/>
                </a:moveTo>
                <a:lnTo>
                  <a:pt x="150555" y="348363"/>
                </a:lnTo>
                <a:lnTo>
                  <a:pt x="147097" y="342438"/>
                </a:lnTo>
                <a:lnTo>
                  <a:pt x="147076" y="251953"/>
                </a:lnTo>
                <a:lnTo>
                  <a:pt x="183133" y="251953"/>
                </a:lnTo>
                <a:lnTo>
                  <a:pt x="183133" y="325448"/>
                </a:lnTo>
                <a:lnTo>
                  <a:pt x="331811" y="409610"/>
                </a:lnTo>
                <a:lnTo>
                  <a:pt x="295592" y="430266"/>
                </a:lnTo>
                <a:close/>
              </a:path>
            </a:pathLst>
          </a:custGeom>
          <a:solidFill>
            <a:srgbClr val="04182D">
              <a:alpha val="39999"/>
            </a:srgbClr>
          </a:solidFill>
        </p:spPr>
        <p:txBody>
          <a:bodyPr wrap="square" lIns="0" tIns="0" rIns="0" bIns="0" rtlCol="0"/>
          <a:lstStyle/>
          <a:p/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2025-08-05T02:46:22Z</dcterms:created>
  <dcterms:modified xsi:type="dcterms:W3CDTF">2025-08-05T02:46:22Z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2025-03-26T00:00:00Z</vt:filetime>
  </property>
  <property fmtid="{D5CDD505-2E9C-101B-9397-08002B2CF9AE}" pid="3" name="Creator">
    <vt:lpwstr>Chromium</vt:lpwstr>
  </property>
  <property fmtid="{D5CDD505-2E9C-101B-9397-08002B2CF9AE}" pid="4" name="LastSaved">
    <vt:filetime>2025-08-05T00:00:00Z</vt:filetime>
  </property>
</Properties>
</file>