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ne Little Font Bold" charset="1" panose="00000800000000000000"/>
      <p:regular r:id="rId15"/>
    </p:embeddedFont>
    <p:embeddedFont>
      <p:font typeface="Clear Sans Bold" charset="1" panose="020B0803030202020304"/>
      <p:regular r:id="rId16"/>
    </p:embeddedFont>
    <p:embeddedFont>
      <p:font typeface="Clear Sans" charset="1" panose="020B0503030202020304"/>
      <p:regular r:id="rId17"/>
    </p:embeddedFont>
    <p:embeddedFont>
      <p:font typeface="Archivo Black" charset="1" panose="020B0A03020202020B04"/>
      <p:regular r:id="rId18"/>
    </p:embeddedFont>
    <p:embeddedFont>
      <p:font typeface="Aileron" charset="1" panose="00000500000000000000"/>
      <p:regular r:id="rId19"/>
    </p:embeddedFont>
    <p:embeddedFont>
      <p:font typeface="Arimo Bold" charset="1" panose="020B0704020202020204"/>
      <p:regular r:id="rId20"/>
    </p:embeddedFont>
    <p:embeddedFont>
      <p:font typeface="Aileron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2F3F4"/>
        </a:solidFill>
      </p:bgPr>
    </p:bg>
    <p:spTree>
      <p:nvGrpSpPr>
        <p:cNvPr id="1" name=""/>
        <p:cNvGrpSpPr/>
        <p:nvPr/>
      </p:nvGrpSpPr>
      <p:grpSpPr>
        <a:xfrm>
          <a:off x="0" y="0"/>
          <a:ext cx="0" cy="0"/>
          <a:chOff x="0" y="0"/>
          <a:chExt cx="0" cy="0"/>
        </a:xfrm>
      </p:grpSpPr>
      <p:sp>
        <p:nvSpPr>
          <p:cNvPr name="Freeform 2" id="2"/>
          <p:cNvSpPr/>
          <p:nvPr/>
        </p:nvSpPr>
        <p:spPr>
          <a:xfrm flipH="false" flipV="false" rot="0">
            <a:off x="-302809" y="6097219"/>
            <a:ext cx="6716675" cy="4462659"/>
          </a:xfrm>
          <a:custGeom>
            <a:avLst/>
            <a:gdLst/>
            <a:ahLst/>
            <a:cxnLst/>
            <a:rect r="r" b="b" t="t" l="l"/>
            <a:pathLst>
              <a:path h="4462659" w="6716675">
                <a:moveTo>
                  <a:pt x="0" y="0"/>
                </a:moveTo>
                <a:lnTo>
                  <a:pt x="6716675" y="0"/>
                </a:lnTo>
                <a:lnTo>
                  <a:pt x="6716675" y="4462660"/>
                </a:lnTo>
                <a:lnTo>
                  <a:pt x="0" y="4462660"/>
                </a:lnTo>
                <a:lnTo>
                  <a:pt x="0" y="0"/>
                </a:lnTo>
                <a:close/>
              </a:path>
            </a:pathLst>
          </a:custGeom>
          <a:blipFill>
            <a:blip r:embed="rId2">
              <a:extLst>
                <a:ext uri="{96DAC541-7B7A-43D3-8B79-37D633B846F1}">
                  <asvg:svgBlip xmlns:asvg="http://schemas.microsoft.com/office/drawing/2016/SVG/main" r:embed="rId3"/>
                </a:ext>
              </a:extLst>
            </a:blip>
            <a:stretch>
              <a:fillRect l="-4204" t="0" r="0" b="-32883"/>
            </a:stretch>
          </a:blipFill>
        </p:spPr>
      </p:sp>
      <p:sp>
        <p:nvSpPr>
          <p:cNvPr name="Freeform 3" id="3"/>
          <p:cNvSpPr/>
          <p:nvPr/>
        </p:nvSpPr>
        <p:spPr>
          <a:xfrm flipH="false" flipV="false" rot="-10800000">
            <a:off x="11928029" y="-331063"/>
            <a:ext cx="6536750" cy="4203644"/>
          </a:xfrm>
          <a:custGeom>
            <a:avLst/>
            <a:gdLst/>
            <a:ahLst/>
            <a:cxnLst/>
            <a:rect r="r" b="b" t="t" l="l"/>
            <a:pathLst>
              <a:path h="4203644" w="6536750">
                <a:moveTo>
                  <a:pt x="0" y="0"/>
                </a:moveTo>
                <a:lnTo>
                  <a:pt x="6536750" y="0"/>
                </a:lnTo>
                <a:lnTo>
                  <a:pt x="6536750" y="4203644"/>
                </a:lnTo>
                <a:lnTo>
                  <a:pt x="0" y="4203644"/>
                </a:lnTo>
                <a:lnTo>
                  <a:pt x="0" y="0"/>
                </a:lnTo>
                <a:close/>
              </a:path>
            </a:pathLst>
          </a:custGeom>
          <a:blipFill>
            <a:blip r:embed="rId2">
              <a:extLst>
                <a:ext uri="{96DAC541-7B7A-43D3-8B79-37D633B846F1}">
                  <asvg:svgBlip xmlns:asvg="http://schemas.microsoft.com/office/drawing/2016/SVG/main" r:embed="rId3"/>
                </a:ext>
              </a:extLst>
            </a:blip>
            <a:stretch>
              <a:fillRect l="-7073" t="0" r="0" b="-41071"/>
            </a:stretch>
          </a:blipFill>
        </p:spPr>
      </p:sp>
      <p:sp>
        <p:nvSpPr>
          <p:cNvPr name="Freeform 4" id="4"/>
          <p:cNvSpPr/>
          <p:nvPr/>
        </p:nvSpPr>
        <p:spPr>
          <a:xfrm flipH="false" flipV="false" rot="0">
            <a:off x="4398371" y="7474406"/>
            <a:ext cx="4030989" cy="3055612"/>
          </a:xfrm>
          <a:custGeom>
            <a:avLst/>
            <a:gdLst/>
            <a:ahLst/>
            <a:cxnLst/>
            <a:rect r="r" b="b" t="t" l="l"/>
            <a:pathLst>
              <a:path h="3055612" w="4030989">
                <a:moveTo>
                  <a:pt x="0" y="0"/>
                </a:moveTo>
                <a:lnTo>
                  <a:pt x="4030989" y="0"/>
                </a:lnTo>
                <a:lnTo>
                  <a:pt x="4030989" y="3055612"/>
                </a:lnTo>
                <a:lnTo>
                  <a:pt x="0" y="3055612"/>
                </a:lnTo>
                <a:lnTo>
                  <a:pt x="0" y="0"/>
                </a:lnTo>
                <a:close/>
              </a:path>
            </a:pathLst>
          </a:custGeom>
          <a:blipFill>
            <a:blip r:embed="rId4">
              <a:extLst>
                <a:ext uri="{96DAC541-7B7A-43D3-8B79-37D633B846F1}">
                  <asvg:svgBlip xmlns:asvg="http://schemas.microsoft.com/office/drawing/2016/SVG/main" r:embed="rId5"/>
                </a:ext>
              </a:extLst>
            </a:blip>
            <a:stretch>
              <a:fillRect l="0" t="0" r="0" b="-34663"/>
            </a:stretch>
          </a:blipFill>
        </p:spPr>
      </p:sp>
      <p:sp>
        <p:nvSpPr>
          <p:cNvPr name="Freeform 5" id="5"/>
          <p:cNvSpPr/>
          <p:nvPr/>
        </p:nvSpPr>
        <p:spPr>
          <a:xfrm flipH="false" flipV="false" rot="0">
            <a:off x="9144000" y="-128672"/>
            <a:ext cx="4030989" cy="2702976"/>
          </a:xfrm>
          <a:custGeom>
            <a:avLst/>
            <a:gdLst/>
            <a:ahLst/>
            <a:cxnLst/>
            <a:rect r="r" b="b" t="t" l="l"/>
            <a:pathLst>
              <a:path h="2702976" w="4030989">
                <a:moveTo>
                  <a:pt x="0" y="0"/>
                </a:moveTo>
                <a:lnTo>
                  <a:pt x="4030989" y="0"/>
                </a:lnTo>
                <a:lnTo>
                  <a:pt x="4030989" y="2702976"/>
                </a:lnTo>
                <a:lnTo>
                  <a:pt x="0" y="2702976"/>
                </a:lnTo>
                <a:lnTo>
                  <a:pt x="0" y="0"/>
                </a:lnTo>
                <a:close/>
              </a:path>
            </a:pathLst>
          </a:custGeom>
          <a:blipFill>
            <a:blip r:embed="rId4">
              <a:extLst>
                <a:ext uri="{96DAC541-7B7A-43D3-8B79-37D633B846F1}">
                  <asvg:svgBlip xmlns:asvg="http://schemas.microsoft.com/office/drawing/2016/SVG/main" r:embed="rId5"/>
                </a:ext>
              </a:extLst>
            </a:blip>
            <a:stretch>
              <a:fillRect l="0" t="-52232" r="0" b="0"/>
            </a:stretch>
          </a:blipFill>
        </p:spPr>
      </p:sp>
      <p:sp>
        <p:nvSpPr>
          <p:cNvPr name="Freeform 6" id="6"/>
          <p:cNvSpPr/>
          <p:nvPr/>
        </p:nvSpPr>
        <p:spPr>
          <a:xfrm flipH="false" flipV="false" rot="5400000">
            <a:off x="14590506" y="2051275"/>
            <a:ext cx="4866968" cy="3210049"/>
          </a:xfrm>
          <a:custGeom>
            <a:avLst/>
            <a:gdLst/>
            <a:ahLst/>
            <a:cxnLst/>
            <a:rect r="r" b="b" t="t" l="l"/>
            <a:pathLst>
              <a:path h="3210049" w="4866968">
                <a:moveTo>
                  <a:pt x="0" y="0"/>
                </a:moveTo>
                <a:lnTo>
                  <a:pt x="4866967" y="0"/>
                </a:lnTo>
                <a:lnTo>
                  <a:pt x="4866967" y="3210049"/>
                </a:lnTo>
                <a:lnTo>
                  <a:pt x="0" y="3210049"/>
                </a:lnTo>
                <a:lnTo>
                  <a:pt x="0" y="0"/>
                </a:lnTo>
                <a:close/>
              </a:path>
            </a:pathLst>
          </a:custGeom>
          <a:blipFill>
            <a:blip r:embed="rId6">
              <a:extLst>
                <a:ext uri="{96DAC541-7B7A-43D3-8B79-37D633B846F1}">
                  <asvg:svgBlip xmlns:asvg="http://schemas.microsoft.com/office/drawing/2016/SVG/main" r:embed="rId7"/>
                </a:ext>
              </a:extLst>
            </a:blip>
            <a:stretch>
              <a:fillRect l="0" t="-28184" r="0" b="0"/>
            </a:stretch>
          </a:blipFill>
        </p:spPr>
      </p:sp>
      <p:sp>
        <p:nvSpPr>
          <p:cNvPr name="Freeform 7" id="7"/>
          <p:cNvSpPr/>
          <p:nvPr/>
        </p:nvSpPr>
        <p:spPr>
          <a:xfrm flipH="false" flipV="false" rot="0">
            <a:off x="-135479" y="4306427"/>
            <a:ext cx="3907893" cy="4114800"/>
          </a:xfrm>
          <a:custGeom>
            <a:avLst/>
            <a:gdLst/>
            <a:ahLst/>
            <a:cxnLst/>
            <a:rect r="r" b="b" t="t" l="l"/>
            <a:pathLst>
              <a:path h="4114800" w="3907893">
                <a:moveTo>
                  <a:pt x="0" y="0"/>
                </a:moveTo>
                <a:lnTo>
                  <a:pt x="3907893" y="0"/>
                </a:lnTo>
                <a:lnTo>
                  <a:pt x="390789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24541" t="0" r="0" b="0"/>
            </a:stretch>
          </a:blipFill>
        </p:spPr>
      </p:sp>
      <p:sp>
        <p:nvSpPr>
          <p:cNvPr name="TextBox 8" id="8"/>
          <p:cNvSpPr txBox="true"/>
          <p:nvPr/>
        </p:nvSpPr>
        <p:spPr>
          <a:xfrm rot="0">
            <a:off x="2333327" y="3551614"/>
            <a:ext cx="13621347" cy="1405239"/>
          </a:xfrm>
          <a:prstGeom prst="rect">
            <a:avLst/>
          </a:prstGeom>
        </p:spPr>
        <p:txBody>
          <a:bodyPr anchor="t" rtlCol="false" tIns="0" lIns="0" bIns="0" rIns="0">
            <a:spAutoFit/>
          </a:bodyPr>
          <a:lstStyle/>
          <a:p>
            <a:pPr algn="r" marL="0" indent="0" lvl="0">
              <a:lnSpc>
                <a:spcPts val="10234"/>
              </a:lnSpc>
              <a:spcBef>
                <a:spcPct val="0"/>
              </a:spcBef>
            </a:pPr>
            <a:r>
              <a:rPr lang="en-US" b="true" sz="11499">
                <a:solidFill>
                  <a:srgbClr val="000000"/>
                </a:solidFill>
                <a:latin typeface="One Little Font Bold"/>
                <a:ea typeface="One Little Font Bold"/>
                <a:cs typeface="One Little Font Bold"/>
                <a:sym typeface="One Little Font Bold"/>
              </a:rPr>
              <a:t>PERFIL DEL PROYECTO</a:t>
            </a:r>
          </a:p>
        </p:txBody>
      </p:sp>
      <p:sp>
        <p:nvSpPr>
          <p:cNvPr name="TextBox 9" id="9"/>
          <p:cNvSpPr txBox="true"/>
          <p:nvPr/>
        </p:nvSpPr>
        <p:spPr>
          <a:xfrm rot="0">
            <a:off x="-654257" y="7398206"/>
            <a:ext cx="5975167" cy="2794001"/>
          </a:xfrm>
          <a:prstGeom prst="rect">
            <a:avLst/>
          </a:prstGeom>
        </p:spPr>
        <p:txBody>
          <a:bodyPr anchor="t" rtlCol="false" tIns="0" lIns="0" bIns="0" rIns="0">
            <a:spAutoFit/>
          </a:bodyPr>
          <a:lstStyle/>
          <a:p>
            <a:pPr algn="ctr">
              <a:lnSpc>
                <a:spcPts val="5599"/>
              </a:lnSpc>
            </a:pPr>
            <a:r>
              <a:rPr lang="en-US" b="true" sz="3999" spc="99">
                <a:solidFill>
                  <a:srgbClr val="000000"/>
                </a:solidFill>
                <a:latin typeface="Clear Sans Bold"/>
                <a:ea typeface="Clear Sans Bold"/>
                <a:cs typeface="Clear Sans Bold"/>
                <a:sym typeface="Clear Sans Bold"/>
              </a:rPr>
              <a:t>GRUPO 4:</a:t>
            </a:r>
          </a:p>
          <a:p>
            <a:pPr algn="ctr">
              <a:lnSpc>
                <a:spcPts val="5599"/>
              </a:lnSpc>
            </a:pPr>
            <a:r>
              <a:rPr lang="en-US" b="true" sz="3999" spc="99">
                <a:solidFill>
                  <a:srgbClr val="000000"/>
                </a:solidFill>
                <a:latin typeface="Clear Sans Bold"/>
                <a:ea typeface="Clear Sans Bold"/>
                <a:cs typeface="Clear Sans Bold"/>
                <a:sym typeface="Clear Sans Bold"/>
              </a:rPr>
              <a:t>DAVIS COBEÑA</a:t>
            </a:r>
          </a:p>
          <a:p>
            <a:pPr algn="ctr">
              <a:lnSpc>
                <a:spcPts val="5599"/>
              </a:lnSpc>
            </a:pPr>
            <a:r>
              <a:rPr lang="en-US" b="true" sz="3999" spc="99">
                <a:solidFill>
                  <a:srgbClr val="000000"/>
                </a:solidFill>
                <a:latin typeface="Clear Sans Bold"/>
                <a:ea typeface="Clear Sans Bold"/>
                <a:cs typeface="Clear Sans Bold"/>
                <a:sym typeface="Clear Sans Bold"/>
              </a:rPr>
              <a:t>JHON GERMAN</a:t>
            </a:r>
          </a:p>
          <a:p>
            <a:pPr algn="ctr">
              <a:lnSpc>
                <a:spcPts val="5599"/>
              </a:lnSpc>
            </a:pPr>
            <a:r>
              <a:rPr lang="en-US" b="true" sz="3999" spc="99">
                <a:solidFill>
                  <a:srgbClr val="000000"/>
                </a:solidFill>
                <a:latin typeface="Clear Sans Bold"/>
                <a:ea typeface="Clear Sans Bold"/>
                <a:cs typeface="Clear Sans Bold"/>
                <a:sym typeface="Clear Sans Bold"/>
              </a:rPr>
              <a:t>PAULO RAMOS</a:t>
            </a:r>
          </a:p>
        </p:txBody>
      </p:sp>
      <p:sp>
        <p:nvSpPr>
          <p:cNvPr name="TextBox 10" id="10"/>
          <p:cNvSpPr txBox="true"/>
          <p:nvPr/>
        </p:nvSpPr>
        <p:spPr>
          <a:xfrm rot="0">
            <a:off x="1452554" y="4979526"/>
            <a:ext cx="15382892" cy="1384301"/>
          </a:xfrm>
          <a:prstGeom prst="rect">
            <a:avLst/>
          </a:prstGeom>
        </p:spPr>
        <p:txBody>
          <a:bodyPr anchor="t" rtlCol="false" tIns="0" lIns="0" bIns="0" rIns="0">
            <a:spAutoFit/>
          </a:bodyPr>
          <a:lstStyle/>
          <a:p>
            <a:pPr algn="ctr">
              <a:lnSpc>
                <a:spcPts val="5599"/>
              </a:lnSpc>
            </a:pPr>
            <a:r>
              <a:rPr lang="en-US" b="true" sz="3999" spc="99">
                <a:solidFill>
                  <a:srgbClr val="000000"/>
                </a:solidFill>
                <a:latin typeface="Clear Sans Bold"/>
                <a:ea typeface="Clear Sans Bold"/>
                <a:cs typeface="Clear Sans Bold"/>
                <a:sym typeface="Clear Sans Bold"/>
              </a:rPr>
              <a:t>IMPLMENTACION DE UN INVENTARIO PARA UN LOCAL DE TIENDA DE ELECTRONICA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2F3F4"/>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10700" y="5904462"/>
            <a:ext cx="5276889" cy="3488187"/>
          </a:xfrm>
          <a:custGeom>
            <a:avLst/>
            <a:gdLst/>
            <a:ahLst/>
            <a:cxnLst/>
            <a:rect r="r" b="b" t="t" l="l"/>
            <a:pathLst>
              <a:path h="3488187" w="5276889">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l="0" t="0" r="-32637" b="-70006"/>
            </a:stretch>
          </a:blipFill>
        </p:spPr>
      </p:sp>
      <p:sp>
        <p:nvSpPr>
          <p:cNvPr name="Freeform 3" id="3"/>
          <p:cNvSpPr/>
          <p:nvPr/>
        </p:nvSpPr>
        <p:spPr>
          <a:xfrm flipH="false" flipV="false" rot="0">
            <a:off x="-108713" y="7775966"/>
            <a:ext cx="4362478" cy="2655034"/>
          </a:xfrm>
          <a:custGeom>
            <a:avLst/>
            <a:gdLst/>
            <a:ahLst/>
            <a:cxnLst/>
            <a:rect r="r" b="b" t="t" l="l"/>
            <a:pathLst>
              <a:path h="2655034" w="4362478">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t="0" r="0" b="-76521"/>
            </a:stretch>
          </a:blipFill>
        </p:spPr>
      </p:sp>
      <p:sp>
        <p:nvSpPr>
          <p:cNvPr name="Freeform 4" id="4"/>
          <p:cNvSpPr/>
          <p:nvPr/>
        </p:nvSpPr>
        <p:spPr>
          <a:xfrm flipH="false" flipV="false" rot="-2792722">
            <a:off x="11375337" y="-1733733"/>
            <a:ext cx="7015067" cy="6477290"/>
          </a:xfrm>
          <a:custGeom>
            <a:avLst/>
            <a:gdLst/>
            <a:ahLst/>
            <a:cxnLst/>
            <a:rect r="r" b="b" t="t" l="l"/>
            <a:pathLst>
              <a:path h="6477290" w="7015067">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l="0" t="-1782" r="-11158" b="0"/>
            </a:stretch>
          </a:blipFill>
        </p:spPr>
      </p:sp>
      <p:sp>
        <p:nvSpPr>
          <p:cNvPr name="Freeform 5" id="5"/>
          <p:cNvSpPr/>
          <p:nvPr/>
        </p:nvSpPr>
        <p:spPr>
          <a:xfrm flipH="false" flipV="false" rot="-5400000">
            <a:off x="13085180" y="2165454"/>
            <a:ext cx="6999109" cy="3406532"/>
          </a:xfrm>
          <a:custGeom>
            <a:avLst/>
            <a:gdLst/>
            <a:ahLst/>
            <a:cxnLst/>
            <a:rect r="r" b="b" t="t" l="l"/>
            <a:pathLst>
              <a:path h="3406532" w="6999109">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l="0" t="-2397" r="0" b="-71684"/>
            </a:stretch>
          </a:blipFill>
        </p:spPr>
      </p:sp>
      <p:sp>
        <p:nvSpPr>
          <p:cNvPr name="TextBox 6" id="6"/>
          <p:cNvSpPr txBox="true"/>
          <p:nvPr/>
        </p:nvSpPr>
        <p:spPr>
          <a:xfrm rot="0">
            <a:off x="1028700" y="1752522"/>
            <a:ext cx="14593199" cy="1026927"/>
          </a:xfrm>
          <a:prstGeom prst="rect">
            <a:avLst/>
          </a:prstGeom>
        </p:spPr>
        <p:txBody>
          <a:bodyPr anchor="t" rtlCol="false" tIns="0" lIns="0" bIns="0" rIns="0">
            <a:spAutoFit/>
          </a:bodyPr>
          <a:lstStyle/>
          <a:p>
            <a:pPr algn="l" marL="0" indent="0" lvl="0">
              <a:lnSpc>
                <a:spcPts val="7448"/>
              </a:lnSpc>
              <a:spcBef>
                <a:spcPct val="0"/>
              </a:spcBef>
            </a:pPr>
            <a:r>
              <a:rPr lang="en-US" b="true" sz="8368">
                <a:solidFill>
                  <a:srgbClr val="000000"/>
                </a:solidFill>
                <a:latin typeface="One Little Font Bold"/>
                <a:ea typeface="One Little Font Bold"/>
                <a:cs typeface="One Little Font Bold"/>
                <a:sym typeface="One Little Font Bold"/>
              </a:rPr>
              <a:t>INTRODUCCION </a:t>
            </a:r>
          </a:p>
        </p:txBody>
      </p:sp>
      <p:sp>
        <p:nvSpPr>
          <p:cNvPr name="TextBox 7" id="7"/>
          <p:cNvSpPr txBox="true"/>
          <p:nvPr/>
        </p:nvSpPr>
        <p:spPr>
          <a:xfrm rot="0">
            <a:off x="1192298" y="3158357"/>
            <a:ext cx="16067002" cy="5249195"/>
          </a:xfrm>
          <a:prstGeom prst="rect">
            <a:avLst/>
          </a:prstGeom>
        </p:spPr>
        <p:txBody>
          <a:bodyPr anchor="t" rtlCol="false" tIns="0" lIns="0" bIns="0" rIns="0">
            <a:spAutoFit/>
          </a:bodyPr>
          <a:lstStyle/>
          <a:p>
            <a:pPr algn="l" marL="0" indent="0" lvl="0">
              <a:lnSpc>
                <a:spcPts val="4649"/>
              </a:lnSpc>
              <a:spcBef>
                <a:spcPct val="0"/>
              </a:spcBef>
            </a:pPr>
            <a:r>
              <a:rPr lang="en-US" sz="3321" spc="83">
                <a:solidFill>
                  <a:srgbClr val="000000"/>
                </a:solidFill>
                <a:latin typeface="Clear Sans"/>
                <a:ea typeface="Clear Sans"/>
                <a:cs typeface="Clear Sans"/>
                <a:sym typeface="Clear Sans"/>
              </a:rPr>
              <a:t>En este proyecto se abordará la necesidad de llevar un orden tomando como base la realización de un inventario de productos lo que brindará una mayor facilidad y accesibilidad a empresas o negocios tanto grandes como pequeños. En esta ocasión se ha decidido tomar como un indicio a un pequeño negocio que presenta la problemática de que tiene todos sus productos en pequeñas cajas o una vitrina y al momento de hacer un conteo se les complica debido al desorden, es por eso, que el dueño ha decido tomar medidas resultando en el inventario que se realizará, además, de unas pocas características que se irán añadiendo en el transcurso de este proyecto.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2F3F4"/>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10700" y="5904462"/>
            <a:ext cx="5276889" cy="3488187"/>
          </a:xfrm>
          <a:custGeom>
            <a:avLst/>
            <a:gdLst/>
            <a:ahLst/>
            <a:cxnLst/>
            <a:rect r="r" b="b" t="t" l="l"/>
            <a:pathLst>
              <a:path h="3488187" w="5276889">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l="0" t="0" r="-32637" b="-70006"/>
            </a:stretch>
          </a:blipFill>
        </p:spPr>
      </p:sp>
      <p:sp>
        <p:nvSpPr>
          <p:cNvPr name="Freeform 3" id="3"/>
          <p:cNvSpPr/>
          <p:nvPr/>
        </p:nvSpPr>
        <p:spPr>
          <a:xfrm flipH="false" flipV="false" rot="0">
            <a:off x="-108713" y="7775966"/>
            <a:ext cx="4362478" cy="2655034"/>
          </a:xfrm>
          <a:custGeom>
            <a:avLst/>
            <a:gdLst/>
            <a:ahLst/>
            <a:cxnLst/>
            <a:rect r="r" b="b" t="t" l="l"/>
            <a:pathLst>
              <a:path h="2655034" w="4362478">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t="0" r="0" b="-76521"/>
            </a:stretch>
          </a:blipFill>
        </p:spPr>
      </p:sp>
      <p:sp>
        <p:nvSpPr>
          <p:cNvPr name="Freeform 4" id="4"/>
          <p:cNvSpPr/>
          <p:nvPr/>
        </p:nvSpPr>
        <p:spPr>
          <a:xfrm flipH="false" flipV="false" rot="-2792722">
            <a:off x="11375337" y="-1733733"/>
            <a:ext cx="7015067" cy="6477290"/>
          </a:xfrm>
          <a:custGeom>
            <a:avLst/>
            <a:gdLst/>
            <a:ahLst/>
            <a:cxnLst/>
            <a:rect r="r" b="b" t="t" l="l"/>
            <a:pathLst>
              <a:path h="6477290" w="7015067">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l="0" t="-1782" r="-11158" b="0"/>
            </a:stretch>
          </a:blipFill>
        </p:spPr>
      </p:sp>
      <p:sp>
        <p:nvSpPr>
          <p:cNvPr name="Freeform 5" id="5"/>
          <p:cNvSpPr/>
          <p:nvPr/>
        </p:nvSpPr>
        <p:spPr>
          <a:xfrm flipH="false" flipV="false" rot="-5400000">
            <a:off x="13085180" y="2165454"/>
            <a:ext cx="6999109" cy="3406532"/>
          </a:xfrm>
          <a:custGeom>
            <a:avLst/>
            <a:gdLst/>
            <a:ahLst/>
            <a:cxnLst/>
            <a:rect r="r" b="b" t="t" l="l"/>
            <a:pathLst>
              <a:path h="3406532" w="6999109">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l="0" t="-2397" r="0" b="-71684"/>
            </a:stretch>
          </a:blipFill>
        </p:spPr>
      </p:sp>
      <p:sp>
        <p:nvSpPr>
          <p:cNvPr name="TextBox 6" id="6"/>
          <p:cNvSpPr txBox="true"/>
          <p:nvPr/>
        </p:nvSpPr>
        <p:spPr>
          <a:xfrm rot="0">
            <a:off x="1028700" y="1752562"/>
            <a:ext cx="14593199" cy="1026888"/>
          </a:xfrm>
          <a:prstGeom prst="rect">
            <a:avLst/>
          </a:prstGeom>
        </p:spPr>
        <p:txBody>
          <a:bodyPr anchor="t" rtlCol="false" tIns="0" lIns="0" bIns="0" rIns="0">
            <a:spAutoFit/>
          </a:bodyPr>
          <a:lstStyle/>
          <a:p>
            <a:pPr algn="l" marL="0" indent="0" lvl="0">
              <a:lnSpc>
                <a:spcPts val="7448"/>
              </a:lnSpc>
              <a:spcBef>
                <a:spcPct val="0"/>
              </a:spcBef>
            </a:pPr>
            <a:r>
              <a:rPr lang="en-US" b="true" sz="8368">
                <a:solidFill>
                  <a:srgbClr val="000000"/>
                </a:solidFill>
                <a:latin typeface="One Little Font Bold"/>
                <a:ea typeface="One Little Font Bold"/>
                <a:cs typeface="One Little Font Bold"/>
                <a:sym typeface="One Little Font Bold"/>
              </a:rPr>
              <a:t>PLANTEAMIENTO DEL PROBLEMA</a:t>
            </a:r>
          </a:p>
        </p:txBody>
      </p:sp>
      <p:sp>
        <p:nvSpPr>
          <p:cNvPr name="TextBox 7" id="7"/>
          <p:cNvSpPr txBox="true"/>
          <p:nvPr/>
        </p:nvSpPr>
        <p:spPr>
          <a:xfrm rot="0">
            <a:off x="1192298" y="3167882"/>
            <a:ext cx="15903404" cy="4608084"/>
          </a:xfrm>
          <a:prstGeom prst="rect">
            <a:avLst/>
          </a:prstGeom>
        </p:spPr>
        <p:txBody>
          <a:bodyPr anchor="t" rtlCol="false" tIns="0" lIns="0" bIns="0" rIns="0">
            <a:spAutoFit/>
          </a:bodyPr>
          <a:lstStyle/>
          <a:p>
            <a:pPr algn="l" marL="0" indent="0" lvl="0">
              <a:lnSpc>
                <a:spcPts val="4602"/>
              </a:lnSpc>
              <a:spcBef>
                <a:spcPct val="0"/>
              </a:spcBef>
            </a:pPr>
            <a:r>
              <a:rPr lang="en-US" sz="3287" spc="82">
                <a:solidFill>
                  <a:srgbClr val="000000"/>
                </a:solidFill>
                <a:latin typeface="Clear Sans"/>
                <a:ea typeface="Clear Sans"/>
                <a:cs typeface="Clear Sans"/>
                <a:sym typeface="Clear Sans"/>
              </a:rPr>
              <a:t>El local de electrónica se enfrenta con dificultades para llevar un inventario eficiente, lo que incluye la falta conocimiento de los productos disponibles, además de la dificultad para poder identificar los productos que están agotados o con muy pocas unidades, actualmente la tienda no maneja ninguna herramienta o software que le permita tener un fácil acceso a todo lo mencionado lo que causa errores en el manejo de stock, se necesita implementar un sistema automatizado que simplifique la organización del inventario y facilite la identificación de productos faltantes.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2F3F4"/>
        </a:solidFill>
      </p:bgPr>
    </p:bg>
    <p:spTree>
      <p:nvGrpSpPr>
        <p:cNvPr id="1" name=""/>
        <p:cNvGrpSpPr/>
        <p:nvPr/>
      </p:nvGrpSpPr>
      <p:grpSpPr>
        <a:xfrm>
          <a:off x="0" y="0"/>
          <a:ext cx="0" cy="0"/>
          <a:chOff x="0" y="0"/>
          <a:chExt cx="0" cy="0"/>
        </a:xfrm>
      </p:grpSpPr>
      <p:sp>
        <p:nvSpPr>
          <p:cNvPr name="TextBox 2" id="2"/>
          <p:cNvSpPr txBox="true"/>
          <p:nvPr/>
        </p:nvSpPr>
        <p:spPr>
          <a:xfrm rot="0">
            <a:off x="2280119" y="2198110"/>
            <a:ext cx="8238448" cy="1026888"/>
          </a:xfrm>
          <a:prstGeom prst="rect">
            <a:avLst/>
          </a:prstGeom>
        </p:spPr>
        <p:txBody>
          <a:bodyPr anchor="t" rtlCol="false" tIns="0" lIns="0" bIns="0" rIns="0">
            <a:spAutoFit/>
          </a:bodyPr>
          <a:lstStyle/>
          <a:p>
            <a:pPr algn="l" marL="0" indent="0" lvl="0">
              <a:lnSpc>
                <a:spcPts val="7448"/>
              </a:lnSpc>
              <a:spcBef>
                <a:spcPct val="0"/>
              </a:spcBef>
            </a:pPr>
            <a:r>
              <a:rPr lang="en-US" b="true" sz="8368">
                <a:solidFill>
                  <a:srgbClr val="000000"/>
                </a:solidFill>
                <a:latin typeface="One Little Font Bold"/>
                <a:ea typeface="One Little Font Bold"/>
                <a:cs typeface="One Little Font Bold"/>
                <a:sym typeface="One Little Font Bold"/>
              </a:rPr>
              <a:t>JUSTIFICACION</a:t>
            </a:r>
          </a:p>
        </p:txBody>
      </p:sp>
      <p:sp>
        <p:nvSpPr>
          <p:cNvPr name="Freeform 3" id="3"/>
          <p:cNvSpPr/>
          <p:nvPr/>
        </p:nvSpPr>
        <p:spPr>
          <a:xfrm flipH="false" flipV="false" rot="5400000">
            <a:off x="-1510700" y="5904462"/>
            <a:ext cx="5276889" cy="3488187"/>
          </a:xfrm>
          <a:custGeom>
            <a:avLst/>
            <a:gdLst/>
            <a:ahLst/>
            <a:cxnLst/>
            <a:rect r="r" b="b" t="t" l="l"/>
            <a:pathLst>
              <a:path h="3488187" w="5276889">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l="0" t="0" r="-32637" b="-70006"/>
            </a:stretch>
          </a:blipFill>
        </p:spPr>
      </p:sp>
      <p:sp>
        <p:nvSpPr>
          <p:cNvPr name="Freeform 4" id="4"/>
          <p:cNvSpPr/>
          <p:nvPr/>
        </p:nvSpPr>
        <p:spPr>
          <a:xfrm flipH="false" flipV="false" rot="0">
            <a:off x="-108713" y="7775966"/>
            <a:ext cx="4362478" cy="2655034"/>
          </a:xfrm>
          <a:custGeom>
            <a:avLst/>
            <a:gdLst/>
            <a:ahLst/>
            <a:cxnLst/>
            <a:rect r="r" b="b" t="t" l="l"/>
            <a:pathLst>
              <a:path h="2655034" w="4362478">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t="0" r="0" b="-76521"/>
            </a:stretch>
          </a:blipFill>
        </p:spPr>
      </p:sp>
      <p:sp>
        <p:nvSpPr>
          <p:cNvPr name="Freeform 5" id="5"/>
          <p:cNvSpPr/>
          <p:nvPr/>
        </p:nvSpPr>
        <p:spPr>
          <a:xfrm flipH="false" flipV="false" rot="-5400000">
            <a:off x="13085180" y="2165454"/>
            <a:ext cx="6999109" cy="3406532"/>
          </a:xfrm>
          <a:custGeom>
            <a:avLst/>
            <a:gdLst/>
            <a:ahLst/>
            <a:cxnLst/>
            <a:rect r="r" b="b" t="t" l="l"/>
            <a:pathLst>
              <a:path h="3406532" w="6999109">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l="0" t="-2397" r="0" b="-71684"/>
            </a:stretch>
          </a:blipFill>
        </p:spPr>
      </p:sp>
      <p:sp>
        <p:nvSpPr>
          <p:cNvPr name="Freeform 6" id="6"/>
          <p:cNvSpPr/>
          <p:nvPr/>
        </p:nvSpPr>
        <p:spPr>
          <a:xfrm flipH="false" flipV="false" rot="-2792722">
            <a:off x="11375337" y="-1733733"/>
            <a:ext cx="7015067" cy="6477290"/>
          </a:xfrm>
          <a:custGeom>
            <a:avLst/>
            <a:gdLst/>
            <a:ahLst/>
            <a:cxnLst/>
            <a:rect r="r" b="b" t="t" l="l"/>
            <a:pathLst>
              <a:path h="6477290" w="7015067">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l="0" t="-1782" r="-11158" b="0"/>
            </a:stretch>
          </a:blipFill>
        </p:spPr>
      </p:sp>
      <p:sp>
        <p:nvSpPr>
          <p:cNvPr name="TextBox 7" id="7"/>
          <p:cNvSpPr txBox="true"/>
          <p:nvPr/>
        </p:nvSpPr>
        <p:spPr>
          <a:xfrm rot="0">
            <a:off x="2280119" y="3530991"/>
            <a:ext cx="13727761" cy="2918263"/>
          </a:xfrm>
          <a:prstGeom prst="rect">
            <a:avLst/>
          </a:prstGeom>
        </p:spPr>
        <p:txBody>
          <a:bodyPr anchor="t" rtlCol="false" tIns="0" lIns="0" bIns="0" rIns="0">
            <a:spAutoFit/>
          </a:bodyPr>
          <a:lstStyle/>
          <a:p>
            <a:pPr algn="l" marL="0" indent="0" lvl="0">
              <a:lnSpc>
                <a:spcPts val="4665"/>
              </a:lnSpc>
              <a:spcBef>
                <a:spcPct val="0"/>
              </a:spcBef>
            </a:pPr>
            <a:r>
              <a:rPr lang="en-US" sz="3332" spc="83">
                <a:solidFill>
                  <a:srgbClr val="000000"/>
                </a:solidFill>
                <a:latin typeface="Clear Sans"/>
                <a:ea typeface="Clear Sans"/>
                <a:cs typeface="Clear Sans"/>
                <a:sym typeface="Clear Sans"/>
              </a:rPr>
              <a:t>Este proyecto tiene la capacidad de mejorar la organización de inventarios en tiendas ya que al ser un sistema modificable y mejorable se puede adaptar a las necesidades de los diversos tipos de pequeños negocios como lo pueden ser papelerías, ferreterías y tiendas de barrio.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2F3F4"/>
        </a:solidFill>
      </p:bgPr>
    </p:bg>
    <p:spTree>
      <p:nvGrpSpPr>
        <p:cNvPr id="1" name=""/>
        <p:cNvGrpSpPr/>
        <p:nvPr/>
      </p:nvGrpSpPr>
      <p:grpSpPr>
        <a:xfrm>
          <a:off x="0" y="0"/>
          <a:ext cx="0" cy="0"/>
          <a:chOff x="0" y="0"/>
          <a:chExt cx="0" cy="0"/>
        </a:xfrm>
      </p:grpSpPr>
      <p:sp>
        <p:nvSpPr>
          <p:cNvPr name="TextBox 2" id="2"/>
          <p:cNvSpPr txBox="true"/>
          <p:nvPr/>
        </p:nvSpPr>
        <p:spPr>
          <a:xfrm rot="0">
            <a:off x="591532" y="1276350"/>
            <a:ext cx="8238448" cy="1026888"/>
          </a:xfrm>
          <a:prstGeom prst="rect">
            <a:avLst/>
          </a:prstGeom>
        </p:spPr>
        <p:txBody>
          <a:bodyPr anchor="t" rtlCol="false" tIns="0" lIns="0" bIns="0" rIns="0">
            <a:spAutoFit/>
          </a:bodyPr>
          <a:lstStyle/>
          <a:p>
            <a:pPr algn="l" marL="0" indent="0" lvl="0">
              <a:lnSpc>
                <a:spcPts val="7448"/>
              </a:lnSpc>
              <a:spcBef>
                <a:spcPct val="0"/>
              </a:spcBef>
            </a:pPr>
            <a:r>
              <a:rPr lang="en-US" b="true" sz="8368">
                <a:solidFill>
                  <a:srgbClr val="000000"/>
                </a:solidFill>
                <a:latin typeface="One Little Font Bold"/>
                <a:ea typeface="One Little Font Bold"/>
                <a:cs typeface="One Little Font Bold"/>
                <a:sym typeface="One Little Font Bold"/>
              </a:rPr>
              <a:t>OBJETIVOS</a:t>
            </a:r>
          </a:p>
        </p:txBody>
      </p:sp>
      <p:sp>
        <p:nvSpPr>
          <p:cNvPr name="Freeform 3" id="3"/>
          <p:cNvSpPr/>
          <p:nvPr/>
        </p:nvSpPr>
        <p:spPr>
          <a:xfrm flipH="false" flipV="false" rot="5400000">
            <a:off x="-1510700" y="5904462"/>
            <a:ext cx="5276889" cy="3488187"/>
          </a:xfrm>
          <a:custGeom>
            <a:avLst/>
            <a:gdLst/>
            <a:ahLst/>
            <a:cxnLst/>
            <a:rect r="r" b="b" t="t" l="l"/>
            <a:pathLst>
              <a:path h="3488187" w="5276889">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l="0" t="0" r="-32637" b="-70006"/>
            </a:stretch>
          </a:blipFill>
        </p:spPr>
      </p:sp>
      <p:sp>
        <p:nvSpPr>
          <p:cNvPr name="Freeform 4" id="4"/>
          <p:cNvSpPr/>
          <p:nvPr/>
        </p:nvSpPr>
        <p:spPr>
          <a:xfrm flipH="false" flipV="false" rot="0">
            <a:off x="-108713" y="7775966"/>
            <a:ext cx="4362478" cy="2655034"/>
          </a:xfrm>
          <a:custGeom>
            <a:avLst/>
            <a:gdLst/>
            <a:ahLst/>
            <a:cxnLst/>
            <a:rect r="r" b="b" t="t" l="l"/>
            <a:pathLst>
              <a:path h="2655034" w="4362478">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t="0" r="0" b="-76521"/>
            </a:stretch>
          </a:blipFill>
        </p:spPr>
      </p:sp>
      <p:sp>
        <p:nvSpPr>
          <p:cNvPr name="Freeform 5" id="5"/>
          <p:cNvSpPr/>
          <p:nvPr/>
        </p:nvSpPr>
        <p:spPr>
          <a:xfrm flipH="false" flipV="false" rot="-5400000">
            <a:off x="13085180" y="2165454"/>
            <a:ext cx="6999109" cy="3406532"/>
          </a:xfrm>
          <a:custGeom>
            <a:avLst/>
            <a:gdLst/>
            <a:ahLst/>
            <a:cxnLst/>
            <a:rect r="r" b="b" t="t" l="l"/>
            <a:pathLst>
              <a:path h="3406532" w="6999109">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l="0" t="-2397" r="0" b="-71684"/>
            </a:stretch>
          </a:blipFill>
        </p:spPr>
      </p:sp>
      <p:sp>
        <p:nvSpPr>
          <p:cNvPr name="Freeform 6" id="6"/>
          <p:cNvSpPr/>
          <p:nvPr/>
        </p:nvSpPr>
        <p:spPr>
          <a:xfrm flipH="false" flipV="false" rot="-2792722">
            <a:off x="11375337" y="-1733733"/>
            <a:ext cx="7015067" cy="6477290"/>
          </a:xfrm>
          <a:custGeom>
            <a:avLst/>
            <a:gdLst/>
            <a:ahLst/>
            <a:cxnLst/>
            <a:rect r="r" b="b" t="t" l="l"/>
            <a:pathLst>
              <a:path h="6477290" w="7015067">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l="0" t="-1782" r="-11158" b="0"/>
            </a:stretch>
          </a:blipFill>
        </p:spPr>
      </p:sp>
      <p:sp>
        <p:nvSpPr>
          <p:cNvPr name="TextBox 7" id="7"/>
          <p:cNvSpPr txBox="true"/>
          <p:nvPr/>
        </p:nvSpPr>
        <p:spPr>
          <a:xfrm rot="0">
            <a:off x="591532" y="2246088"/>
            <a:ext cx="16425921" cy="6503269"/>
          </a:xfrm>
          <a:prstGeom prst="rect">
            <a:avLst/>
          </a:prstGeom>
        </p:spPr>
        <p:txBody>
          <a:bodyPr anchor="t" rtlCol="false" tIns="0" lIns="0" bIns="0" rIns="0">
            <a:spAutoFit/>
          </a:bodyPr>
          <a:lstStyle/>
          <a:p>
            <a:pPr algn="l">
              <a:lnSpc>
                <a:spcPts val="4038"/>
              </a:lnSpc>
            </a:pPr>
            <a:r>
              <a:rPr lang="en-US" sz="2884" spc="72">
                <a:solidFill>
                  <a:srgbClr val="000000"/>
                </a:solidFill>
                <a:latin typeface="Clear Sans"/>
                <a:ea typeface="Clear Sans"/>
                <a:cs typeface="Clear Sans"/>
                <a:sym typeface="Clear Sans"/>
              </a:rPr>
              <a:t>Objetivo General </a:t>
            </a:r>
          </a:p>
          <a:p>
            <a:pPr algn="l" marL="622790" indent="-311395" lvl="1">
              <a:lnSpc>
                <a:spcPts val="4038"/>
              </a:lnSpc>
              <a:buFont typeface="Arial"/>
              <a:buChar char="•"/>
            </a:pPr>
            <a:r>
              <a:rPr lang="en-US" sz="2884" spc="72">
                <a:solidFill>
                  <a:srgbClr val="000000"/>
                </a:solidFill>
                <a:latin typeface="Clear Sans"/>
                <a:ea typeface="Clear Sans"/>
                <a:cs typeface="Clear Sans"/>
                <a:sym typeface="Clear Sans"/>
              </a:rPr>
              <a:t>Diseñar y realizar un sistema que automatice la gestión del inventario que permita a la tienda electrónica optimizar el control de sus productos, identificar aquellos agotados o con bajo stock y de esa forma mejorar la experiencia del cliente mediante la administración eficiente y ágil. </a:t>
            </a:r>
          </a:p>
          <a:p>
            <a:pPr algn="l">
              <a:lnSpc>
                <a:spcPts val="4038"/>
              </a:lnSpc>
            </a:pPr>
            <a:r>
              <a:rPr lang="en-US" sz="2884" spc="72">
                <a:solidFill>
                  <a:srgbClr val="000000"/>
                </a:solidFill>
                <a:latin typeface="Clear Sans"/>
                <a:ea typeface="Clear Sans"/>
                <a:cs typeface="Clear Sans"/>
                <a:sym typeface="Clear Sans"/>
              </a:rPr>
              <a:t>Objetivos Específicos </a:t>
            </a:r>
          </a:p>
          <a:p>
            <a:pPr algn="l" marL="622790" indent="-311395" lvl="1">
              <a:lnSpc>
                <a:spcPts val="4038"/>
              </a:lnSpc>
              <a:buFont typeface="Arial"/>
              <a:buChar char="•"/>
            </a:pPr>
            <a:r>
              <a:rPr lang="en-US" sz="2884" spc="72">
                <a:solidFill>
                  <a:srgbClr val="000000"/>
                </a:solidFill>
                <a:latin typeface="Clear Sans"/>
                <a:ea typeface="Clear Sans"/>
                <a:cs typeface="Clear Sans"/>
                <a:sym typeface="Clear Sans"/>
              </a:rPr>
              <a:t>Desarrollar una base de datos centralizada para registrar y actualizar la información de los productos disponibles en tiempo real, incluyendo cantidades, categorías y estados de stock. </a:t>
            </a:r>
          </a:p>
          <a:p>
            <a:pPr algn="l" marL="622790" indent="-311395" lvl="1">
              <a:lnSpc>
                <a:spcPts val="4038"/>
              </a:lnSpc>
              <a:buFont typeface="Arial"/>
              <a:buChar char="•"/>
            </a:pPr>
            <a:r>
              <a:rPr lang="en-US" sz="2884" spc="72">
                <a:solidFill>
                  <a:srgbClr val="000000"/>
                </a:solidFill>
                <a:latin typeface="Clear Sans"/>
                <a:ea typeface="Clear Sans"/>
                <a:cs typeface="Clear Sans"/>
                <a:sym typeface="Clear Sans"/>
              </a:rPr>
              <a:t>Implementar un módulo de alertas automáticas que notifique sobre productos con bajo inventario o agotados, facilitando la reposición oportuna. </a:t>
            </a:r>
          </a:p>
          <a:p>
            <a:pPr algn="l" marL="622790" indent="-311395" lvl="1">
              <a:lnSpc>
                <a:spcPts val="4038"/>
              </a:lnSpc>
              <a:buFont typeface="Arial"/>
              <a:buChar char="•"/>
            </a:pPr>
            <a:r>
              <a:rPr lang="en-US" sz="2884" spc="72">
                <a:solidFill>
                  <a:srgbClr val="000000"/>
                </a:solidFill>
                <a:latin typeface="Clear Sans"/>
                <a:ea typeface="Clear Sans"/>
                <a:cs typeface="Clear Sans"/>
                <a:sym typeface="Clear Sans"/>
              </a:rPr>
              <a:t>Diseñar una interfaz amigable que permita al personal acceder rápidamente a la información del inventario, reduciendo los tiempos de espera en la atención al cliente.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2F3F4"/>
        </a:solidFill>
      </p:bgPr>
    </p:bg>
    <p:spTree>
      <p:nvGrpSpPr>
        <p:cNvPr id="1" name=""/>
        <p:cNvGrpSpPr/>
        <p:nvPr/>
      </p:nvGrpSpPr>
      <p:grpSpPr>
        <a:xfrm>
          <a:off x="0" y="0"/>
          <a:ext cx="0" cy="0"/>
          <a:chOff x="0" y="0"/>
          <a:chExt cx="0" cy="0"/>
        </a:xfrm>
      </p:grpSpPr>
      <p:sp>
        <p:nvSpPr>
          <p:cNvPr name="TextBox 2" id="2"/>
          <p:cNvSpPr txBox="true"/>
          <p:nvPr/>
        </p:nvSpPr>
        <p:spPr>
          <a:xfrm rot="0">
            <a:off x="1028700" y="1276350"/>
            <a:ext cx="8238448" cy="1026888"/>
          </a:xfrm>
          <a:prstGeom prst="rect">
            <a:avLst/>
          </a:prstGeom>
        </p:spPr>
        <p:txBody>
          <a:bodyPr anchor="t" rtlCol="false" tIns="0" lIns="0" bIns="0" rIns="0">
            <a:spAutoFit/>
          </a:bodyPr>
          <a:lstStyle/>
          <a:p>
            <a:pPr algn="l" marL="0" indent="0" lvl="0">
              <a:lnSpc>
                <a:spcPts val="7448"/>
              </a:lnSpc>
              <a:spcBef>
                <a:spcPct val="0"/>
              </a:spcBef>
            </a:pPr>
            <a:r>
              <a:rPr lang="en-US" b="true" sz="8368">
                <a:solidFill>
                  <a:srgbClr val="000000"/>
                </a:solidFill>
                <a:latin typeface="One Little Font Bold"/>
                <a:ea typeface="One Little Font Bold"/>
                <a:cs typeface="One Little Font Bold"/>
                <a:sym typeface="One Little Font Bold"/>
              </a:rPr>
              <a:t>ALCANCE</a:t>
            </a:r>
          </a:p>
        </p:txBody>
      </p:sp>
      <p:sp>
        <p:nvSpPr>
          <p:cNvPr name="Freeform 3" id="3"/>
          <p:cNvSpPr/>
          <p:nvPr/>
        </p:nvSpPr>
        <p:spPr>
          <a:xfrm flipH="false" flipV="false" rot="5400000">
            <a:off x="-1510700" y="5904462"/>
            <a:ext cx="5276889" cy="3488187"/>
          </a:xfrm>
          <a:custGeom>
            <a:avLst/>
            <a:gdLst/>
            <a:ahLst/>
            <a:cxnLst/>
            <a:rect r="r" b="b" t="t" l="l"/>
            <a:pathLst>
              <a:path h="3488187" w="5276889">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l="0" t="0" r="-32637" b="-70006"/>
            </a:stretch>
          </a:blipFill>
        </p:spPr>
      </p:sp>
      <p:sp>
        <p:nvSpPr>
          <p:cNvPr name="Freeform 4" id="4"/>
          <p:cNvSpPr/>
          <p:nvPr/>
        </p:nvSpPr>
        <p:spPr>
          <a:xfrm flipH="false" flipV="false" rot="0">
            <a:off x="-108713" y="7775966"/>
            <a:ext cx="4362478" cy="2655034"/>
          </a:xfrm>
          <a:custGeom>
            <a:avLst/>
            <a:gdLst/>
            <a:ahLst/>
            <a:cxnLst/>
            <a:rect r="r" b="b" t="t" l="l"/>
            <a:pathLst>
              <a:path h="2655034" w="4362478">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t="0" r="0" b="-76521"/>
            </a:stretch>
          </a:blipFill>
        </p:spPr>
      </p:sp>
      <p:sp>
        <p:nvSpPr>
          <p:cNvPr name="Freeform 5" id="5"/>
          <p:cNvSpPr/>
          <p:nvPr/>
        </p:nvSpPr>
        <p:spPr>
          <a:xfrm flipH="false" flipV="false" rot="-5400000">
            <a:off x="13085180" y="2165454"/>
            <a:ext cx="6999109" cy="3406532"/>
          </a:xfrm>
          <a:custGeom>
            <a:avLst/>
            <a:gdLst/>
            <a:ahLst/>
            <a:cxnLst/>
            <a:rect r="r" b="b" t="t" l="l"/>
            <a:pathLst>
              <a:path h="3406532" w="6999109">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l="0" t="-2397" r="0" b="-71684"/>
            </a:stretch>
          </a:blipFill>
        </p:spPr>
      </p:sp>
      <p:sp>
        <p:nvSpPr>
          <p:cNvPr name="Freeform 6" id="6"/>
          <p:cNvSpPr/>
          <p:nvPr/>
        </p:nvSpPr>
        <p:spPr>
          <a:xfrm flipH="false" flipV="false" rot="-2792722">
            <a:off x="11375337" y="-1733733"/>
            <a:ext cx="7015067" cy="6477290"/>
          </a:xfrm>
          <a:custGeom>
            <a:avLst/>
            <a:gdLst/>
            <a:ahLst/>
            <a:cxnLst/>
            <a:rect r="r" b="b" t="t" l="l"/>
            <a:pathLst>
              <a:path h="6477290" w="7015067">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l="0" t="-1782" r="-11158" b="0"/>
            </a:stretch>
          </a:blipFill>
        </p:spPr>
      </p:sp>
      <p:sp>
        <p:nvSpPr>
          <p:cNvPr name="TextBox 7" id="7"/>
          <p:cNvSpPr txBox="true"/>
          <p:nvPr/>
        </p:nvSpPr>
        <p:spPr>
          <a:xfrm rot="0">
            <a:off x="1028700" y="2878419"/>
            <a:ext cx="15150662" cy="3117127"/>
          </a:xfrm>
          <a:prstGeom prst="rect">
            <a:avLst/>
          </a:prstGeom>
        </p:spPr>
        <p:txBody>
          <a:bodyPr anchor="t" rtlCol="false" tIns="0" lIns="0" bIns="0" rIns="0">
            <a:spAutoFit/>
          </a:bodyPr>
          <a:lstStyle/>
          <a:p>
            <a:pPr algn="l" marL="0" indent="0" lvl="0">
              <a:lnSpc>
                <a:spcPts val="4151"/>
              </a:lnSpc>
              <a:spcBef>
                <a:spcPct val="0"/>
              </a:spcBef>
            </a:pPr>
            <a:r>
              <a:rPr lang="en-US" sz="2965" spc="74">
                <a:solidFill>
                  <a:srgbClr val="000000"/>
                </a:solidFill>
                <a:latin typeface="Clear Sans"/>
                <a:ea typeface="Clear Sans"/>
                <a:cs typeface="Clear Sans"/>
                <a:sym typeface="Clear Sans"/>
              </a:rPr>
              <a:t>La principal funcionalidad, además de uno de los requisitos más importantes de este proyecto, será el hecho de que se pueda contar con un inventario que sea accesible y de fácil uso ya que permitirá al dueño del local o negocio tener una mejor idea de los productos que posea, además de proporcionar un entorno más agradable hacia el cliente que le facilitará la opción de buscar aquello que desea y proporcionará su respectivo precio.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2F3F4"/>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10700" y="5904462"/>
            <a:ext cx="5276889" cy="3488187"/>
          </a:xfrm>
          <a:custGeom>
            <a:avLst/>
            <a:gdLst/>
            <a:ahLst/>
            <a:cxnLst/>
            <a:rect r="r" b="b" t="t" l="l"/>
            <a:pathLst>
              <a:path h="3488187" w="5276889">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l="0" t="0" r="-32637" b="-70006"/>
            </a:stretch>
          </a:blipFill>
        </p:spPr>
      </p:sp>
      <p:sp>
        <p:nvSpPr>
          <p:cNvPr name="Freeform 3" id="3"/>
          <p:cNvSpPr/>
          <p:nvPr/>
        </p:nvSpPr>
        <p:spPr>
          <a:xfrm flipH="false" flipV="false" rot="0">
            <a:off x="-108713" y="7775966"/>
            <a:ext cx="4362478" cy="2655034"/>
          </a:xfrm>
          <a:custGeom>
            <a:avLst/>
            <a:gdLst/>
            <a:ahLst/>
            <a:cxnLst/>
            <a:rect r="r" b="b" t="t" l="l"/>
            <a:pathLst>
              <a:path h="2655034" w="4362478">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t="0" r="0" b="-76521"/>
            </a:stretch>
          </a:blipFill>
        </p:spPr>
      </p:sp>
      <p:sp>
        <p:nvSpPr>
          <p:cNvPr name="Freeform 4" id="4"/>
          <p:cNvSpPr/>
          <p:nvPr/>
        </p:nvSpPr>
        <p:spPr>
          <a:xfrm flipH="false" flipV="false" rot="-5400000">
            <a:off x="13085180" y="2165454"/>
            <a:ext cx="6999109" cy="3406532"/>
          </a:xfrm>
          <a:custGeom>
            <a:avLst/>
            <a:gdLst/>
            <a:ahLst/>
            <a:cxnLst/>
            <a:rect r="r" b="b" t="t" l="l"/>
            <a:pathLst>
              <a:path h="3406532" w="6999109">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l="0" t="-2397" r="0" b="-71684"/>
            </a:stretch>
          </a:blipFill>
        </p:spPr>
      </p:sp>
      <p:sp>
        <p:nvSpPr>
          <p:cNvPr name="Freeform 5" id="5"/>
          <p:cNvSpPr/>
          <p:nvPr/>
        </p:nvSpPr>
        <p:spPr>
          <a:xfrm flipH="false" flipV="false" rot="-2792722">
            <a:off x="11375337" y="-1733733"/>
            <a:ext cx="7015067" cy="6477290"/>
          </a:xfrm>
          <a:custGeom>
            <a:avLst/>
            <a:gdLst/>
            <a:ahLst/>
            <a:cxnLst/>
            <a:rect r="r" b="b" t="t" l="l"/>
            <a:pathLst>
              <a:path h="6477290" w="7015067">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l="0" t="-1782" r="-11158" b="0"/>
            </a:stretch>
          </a:blipFill>
        </p:spPr>
      </p:sp>
      <p:sp>
        <p:nvSpPr>
          <p:cNvPr name="Freeform 6" id="6"/>
          <p:cNvSpPr/>
          <p:nvPr/>
        </p:nvSpPr>
        <p:spPr>
          <a:xfrm flipH="false" flipV="false" rot="0">
            <a:off x="284298" y="1632349"/>
            <a:ext cx="17719404" cy="6755523"/>
          </a:xfrm>
          <a:custGeom>
            <a:avLst/>
            <a:gdLst/>
            <a:ahLst/>
            <a:cxnLst/>
            <a:rect r="r" b="b" t="t" l="l"/>
            <a:pathLst>
              <a:path h="6755523" w="17719404">
                <a:moveTo>
                  <a:pt x="0" y="0"/>
                </a:moveTo>
                <a:lnTo>
                  <a:pt x="17719404" y="0"/>
                </a:lnTo>
                <a:lnTo>
                  <a:pt x="17719404" y="6755523"/>
                </a:lnTo>
                <a:lnTo>
                  <a:pt x="0" y="6755523"/>
                </a:lnTo>
                <a:lnTo>
                  <a:pt x="0" y="0"/>
                </a:lnTo>
                <a:close/>
              </a:path>
            </a:pathLst>
          </a:custGeom>
          <a:blipFill>
            <a:blip r:embed="rId6"/>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2F3F4"/>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10700" y="5904462"/>
            <a:ext cx="5276889" cy="3488187"/>
          </a:xfrm>
          <a:custGeom>
            <a:avLst/>
            <a:gdLst/>
            <a:ahLst/>
            <a:cxnLst/>
            <a:rect r="r" b="b" t="t" l="l"/>
            <a:pathLst>
              <a:path h="3488187" w="5276889">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l="0" t="0" r="-32637" b="-70006"/>
            </a:stretch>
          </a:blipFill>
        </p:spPr>
      </p:sp>
      <p:sp>
        <p:nvSpPr>
          <p:cNvPr name="Freeform 3" id="3"/>
          <p:cNvSpPr/>
          <p:nvPr/>
        </p:nvSpPr>
        <p:spPr>
          <a:xfrm flipH="false" flipV="false" rot="0">
            <a:off x="-108713" y="7775966"/>
            <a:ext cx="4362478" cy="2655034"/>
          </a:xfrm>
          <a:custGeom>
            <a:avLst/>
            <a:gdLst/>
            <a:ahLst/>
            <a:cxnLst/>
            <a:rect r="r" b="b" t="t" l="l"/>
            <a:pathLst>
              <a:path h="2655034" w="4362478">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t="0" r="0" b="-76521"/>
            </a:stretch>
          </a:blipFill>
        </p:spPr>
      </p:sp>
      <p:sp>
        <p:nvSpPr>
          <p:cNvPr name="Freeform 4" id="4"/>
          <p:cNvSpPr/>
          <p:nvPr/>
        </p:nvSpPr>
        <p:spPr>
          <a:xfrm flipH="false" flipV="false" rot="-5400000">
            <a:off x="13085180" y="2165454"/>
            <a:ext cx="6999109" cy="3406532"/>
          </a:xfrm>
          <a:custGeom>
            <a:avLst/>
            <a:gdLst/>
            <a:ahLst/>
            <a:cxnLst/>
            <a:rect r="r" b="b" t="t" l="l"/>
            <a:pathLst>
              <a:path h="3406532" w="6999109">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l="0" t="-2397" r="0" b="-71684"/>
            </a:stretch>
          </a:blipFill>
        </p:spPr>
      </p:sp>
      <p:sp>
        <p:nvSpPr>
          <p:cNvPr name="Freeform 5" id="5"/>
          <p:cNvSpPr/>
          <p:nvPr/>
        </p:nvSpPr>
        <p:spPr>
          <a:xfrm flipH="false" flipV="false" rot="-2792722">
            <a:off x="11375337" y="-1733733"/>
            <a:ext cx="7015067" cy="6477290"/>
          </a:xfrm>
          <a:custGeom>
            <a:avLst/>
            <a:gdLst/>
            <a:ahLst/>
            <a:cxnLst/>
            <a:rect r="r" b="b" t="t" l="l"/>
            <a:pathLst>
              <a:path h="6477290" w="7015067">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l="0" t="-1782" r="-11158" b="0"/>
            </a:stretch>
          </a:blipFill>
        </p:spPr>
      </p:sp>
      <p:grpSp>
        <p:nvGrpSpPr>
          <p:cNvPr name="Group 6" id="6"/>
          <p:cNvGrpSpPr/>
          <p:nvPr/>
        </p:nvGrpSpPr>
        <p:grpSpPr>
          <a:xfrm rot="0">
            <a:off x="1906628" y="4820558"/>
            <a:ext cx="3388048" cy="4307596"/>
            <a:chOff x="0" y="0"/>
            <a:chExt cx="3133810" cy="3984356"/>
          </a:xfrm>
        </p:grpSpPr>
        <p:sp>
          <p:nvSpPr>
            <p:cNvPr name="Freeform 7" id="7"/>
            <p:cNvSpPr/>
            <p:nvPr/>
          </p:nvSpPr>
          <p:spPr>
            <a:xfrm flipH="false" flipV="false" rot="0">
              <a:off x="0" y="0"/>
              <a:ext cx="3133810" cy="3984356"/>
            </a:xfrm>
            <a:custGeom>
              <a:avLst/>
              <a:gdLst/>
              <a:ahLst/>
              <a:cxnLst/>
              <a:rect r="r" b="b" t="t" l="l"/>
              <a:pathLst>
                <a:path h="3984356" w="3133810">
                  <a:moveTo>
                    <a:pt x="3009350" y="3984356"/>
                  </a:moveTo>
                  <a:lnTo>
                    <a:pt x="124460" y="3984356"/>
                  </a:lnTo>
                  <a:cubicBezTo>
                    <a:pt x="55880" y="3984356"/>
                    <a:pt x="0" y="3928476"/>
                    <a:pt x="0" y="3859896"/>
                  </a:cubicBezTo>
                  <a:lnTo>
                    <a:pt x="0" y="124460"/>
                  </a:lnTo>
                  <a:cubicBezTo>
                    <a:pt x="0" y="55880"/>
                    <a:pt x="55880" y="0"/>
                    <a:pt x="124460" y="0"/>
                  </a:cubicBezTo>
                  <a:lnTo>
                    <a:pt x="3009350" y="0"/>
                  </a:lnTo>
                  <a:cubicBezTo>
                    <a:pt x="3077930" y="0"/>
                    <a:pt x="3133810" y="55880"/>
                    <a:pt x="3133810" y="124460"/>
                  </a:cubicBezTo>
                  <a:lnTo>
                    <a:pt x="3133810" y="3859896"/>
                  </a:lnTo>
                  <a:cubicBezTo>
                    <a:pt x="3133810" y="3928476"/>
                    <a:pt x="3077930" y="3984356"/>
                    <a:pt x="3009350" y="3984356"/>
                  </a:cubicBezTo>
                  <a:close/>
                </a:path>
              </a:pathLst>
            </a:custGeom>
            <a:solidFill>
              <a:srgbClr val="FFFFFF"/>
            </a:solidFill>
          </p:spPr>
        </p:sp>
      </p:grpSp>
      <p:grpSp>
        <p:nvGrpSpPr>
          <p:cNvPr name="Group 8" id="8"/>
          <p:cNvGrpSpPr/>
          <p:nvPr/>
        </p:nvGrpSpPr>
        <p:grpSpPr>
          <a:xfrm rot="0">
            <a:off x="9298787" y="4820558"/>
            <a:ext cx="3388048" cy="4307596"/>
            <a:chOff x="0" y="0"/>
            <a:chExt cx="3133810" cy="3984356"/>
          </a:xfrm>
        </p:grpSpPr>
        <p:sp>
          <p:nvSpPr>
            <p:cNvPr name="Freeform 9" id="9"/>
            <p:cNvSpPr/>
            <p:nvPr/>
          </p:nvSpPr>
          <p:spPr>
            <a:xfrm flipH="false" flipV="false" rot="0">
              <a:off x="0" y="0"/>
              <a:ext cx="3133810" cy="3984356"/>
            </a:xfrm>
            <a:custGeom>
              <a:avLst/>
              <a:gdLst/>
              <a:ahLst/>
              <a:cxnLst/>
              <a:rect r="r" b="b" t="t" l="l"/>
              <a:pathLst>
                <a:path h="3984356" w="3133810">
                  <a:moveTo>
                    <a:pt x="3009350" y="3984356"/>
                  </a:moveTo>
                  <a:lnTo>
                    <a:pt x="124460" y="3984356"/>
                  </a:lnTo>
                  <a:cubicBezTo>
                    <a:pt x="55880" y="3984356"/>
                    <a:pt x="0" y="3928476"/>
                    <a:pt x="0" y="3859896"/>
                  </a:cubicBezTo>
                  <a:lnTo>
                    <a:pt x="0" y="124460"/>
                  </a:lnTo>
                  <a:cubicBezTo>
                    <a:pt x="0" y="55880"/>
                    <a:pt x="55880" y="0"/>
                    <a:pt x="124460" y="0"/>
                  </a:cubicBezTo>
                  <a:lnTo>
                    <a:pt x="3009350" y="0"/>
                  </a:lnTo>
                  <a:cubicBezTo>
                    <a:pt x="3077930" y="0"/>
                    <a:pt x="3133810" y="55880"/>
                    <a:pt x="3133810" y="124460"/>
                  </a:cubicBezTo>
                  <a:lnTo>
                    <a:pt x="3133810" y="3859896"/>
                  </a:lnTo>
                  <a:cubicBezTo>
                    <a:pt x="3133810" y="3928476"/>
                    <a:pt x="3077930" y="3984356"/>
                    <a:pt x="3009350" y="3984356"/>
                  </a:cubicBezTo>
                  <a:close/>
                </a:path>
              </a:pathLst>
            </a:custGeom>
            <a:solidFill>
              <a:srgbClr val="FFFFFF"/>
            </a:solidFill>
          </p:spPr>
        </p:sp>
      </p:grpSp>
      <p:grpSp>
        <p:nvGrpSpPr>
          <p:cNvPr name="Group 10" id="10"/>
          <p:cNvGrpSpPr/>
          <p:nvPr/>
        </p:nvGrpSpPr>
        <p:grpSpPr>
          <a:xfrm rot="0">
            <a:off x="5622843" y="4820558"/>
            <a:ext cx="3388048" cy="4307596"/>
            <a:chOff x="0" y="0"/>
            <a:chExt cx="3133810" cy="3984356"/>
          </a:xfrm>
        </p:grpSpPr>
        <p:sp>
          <p:nvSpPr>
            <p:cNvPr name="Freeform 11" id="11"/>
            <p:cNvSpPr/>
            <p:nvPr/>
          </p:nvSpPr>
          <p:spPr>
            <a:xfrm flipH="false" flipV="false" rot="0">
              <a:off x="0" y="0"/>
              <a:ext cx="3133810" cy="3984356"/>
            </a:xfrm>
            <a:custGeom>
              <a:avLst/>
              <a:gdLst/>
              <a:ahLst/>
              <a:cxnLst/>
              <a:rect r="r" b="b" t="t" l="l"/>
              <a:pathLst>
                <a:path h="3984356" w="3133810">
                  <a:moveTo>
                    <a:pt x="3009350" y="3984356"/>
                  </a:moveTo>
                  <a:lnTo>
                    <a:pt x="124460" y="3984356"/>
                  </a:lnTo>
                  <a:cubicBezTo>
                    <a:pt x="55880" y="3984356"/>
                    <a:pt x="0" y="3928476"/>
                    <a:pt x="0" y="3859896"/>
                  </a:cubicBezTo>
                  <a:lnTo>
                    <a:pt x="0" y="124460"/>
                  </a:lnTo>
                  <a:cubicBezTo>
                    <a:pt x="0" y="55880"/>
                    <a:pt x="55880" y="0"/>
                    <a:pt x="124460" y="0"/>
                  </a:cubicBezTo>
                  <a:lnTo>
                    <a:pt x="3009350" y="0"/>
                  </a:lnTo>
                  <a:cubicBezTo>
                    <a:pt x="3077930" y="0"/>
                    <a:pt x="3133810" y="55880"/>
                    <a:pt x="3133810" y="124460"/>
                  </a:cubicBezTo>
                  <a:lnTo>
                    <a:pt x="3133810" y="3859896"/>
                  </a:lnTo>
                  <a:cubicBezTo>
                    <a:pt x="3133810" y="3928476"/>
                    <a:pt x="3077930" y="3984356"/>
                    <a:pt x="3009350" y="3984356"/>
                  </a:cubicBezTo>
                  <a:close/>
                </a:path>
              </a:pathLst>
            </a:custGeom>
            <a:solidFill>
              <a:srgbClr val="FFFFFF"/>
            </a:solidFill>
          </p:spPr>
        </p:sp>
      </p:grpSp>
      <p:grpSp>
        <p:nvGrpSpPr>
          <p:cNvPr name="Group 12" id="12"/>
          <p:cNvGrpSpPr/>
          <p:nvPr/>
        </p:nvGrpSpPr>
        <p:grpSpPr>
          <a:xfrm rot="0">
            <a:off x="12993324" y="4820558"/>
            <a:ext cx="3388048" cy="4307596"/>
            <a:chOff x="0" y="0"/>
            <a:chExt cx="3133810" cy="3984356"/>
          </a:xfrm>
        </p:grpSpPr>
        <p:sp>
          <p:nvSpPr>
            <p:cNvPr name="Freeform 13" id="13"/>
            <p:cNvSpPr/>
            <p:nvPr/>
          </p:nvSpPr>
          <p:spPr>
            <a:xfrm flipH="false" flipV="false" rot="0">
              <a:off x="0" y="0"/>
              <a:ext cx="3133810" cy="3984356"/>
            </a:xfrm>
            <a:custGeom>
              <a:avLst/>
              <a:gdLst/>
              <a:ahLst/>
              <a:cxnLst/>
              <a:rect r="r" b="b" t="t" l="l"/>
              <a:pathLst>
                <a:path h="3984356" w="3133810">
                  <a:moveTo>
                    <a:pt x="3009350" y="3984356"/>
                  </a:moveTo>
                  <a:lnTo>
                    <a:pt x="124460" y="3984356"/>
                  </a:lnTo>
                  <a:cubicBezTo>
                    <a:pt x="55880" y="3984356"/>
                    <a:pt x="0" y="3928476"/>
                    <a:pt x="0" y="3859896"/>
                  </a:cubicBezTo>
                  <a:lnTo>
                    <a:pt x="0" y="124460"/>
                  </a:lnTo>
                  <a:cubicBezTo>
                    <a:pt x="0" y="55880"/>
                    <a:pt x="55880" y="0"/>
                    <a:pt x="124460" y="0"/>
                  </a:cubicBezTo>
                  <a:lnTo>
                    <a:pt x="3009350" y="0"/>
                  </a:lnTo>
                  <a:cubicBezTo>
                    <a:pt x="3077930" y="0"/>
                    <a:pt x="3133810" y="55880"/>
                    <a:pt x="3133810" y="124460"/>
                  </a:cubicBezTo>
                  <a:lnTo>
                    <a:pt x="3133810" y="3859896"/>
                  </a:lnTo>
                  <a:cubicBezTo>
                    <a:pt x="3133810" y="3928476"/>
                    <a:pt x="3077930" y="3984356"/>
                    <a:pt x="3009350" y="3984356"/>
                  </a:cubicBezTo>
                  <a:close/>
                </a:path>
              </a:pathLst>
            </a:custGeom>
            <a:solidFill>
              <a:srgbClr val="FFFFFF"/>
            </a:solidFill>
          </p:spPr>
        </p:sp>
      </p:grpSp>
      <p:grpSp>
        <p:nvGrpSpPr>
          <p:cNvPr name="Group 14" id="14"/>
          <p:cNvGrpSpPr/>
          <p:nvPr/>
        </p:nvGrpSpPr>
        <p:grpSpPr>
          <a:xfrm rot="0">
            <a:off x="1906628" y="3489688"/>
            <a:ext cx="3388048" cy="1128941"/>
            <a:chOff x="0" y="0"/>
            <a:chExt cx="1235969" cy="411841"/>
          </a:xfrm>
        </p:grpSpPr>
        <p:sp>
          <p:nvSpPr>
            <p:cNvPr name="Freeform 15" id="15"/>
            <p:cNvSpPr/>
            <p:nvPr/>
          </p:nvSpPr>
          <p:spPr>
            <a:xfrm flipH="false" flipV="false" rot="0">
              <a:off x="0" y="0"/>
              <a:ext cx="1235969" cy="411841"/>
            </a:xfrm>
            <a:custGeom>
              <a:avLst/>
              <a:gdLst/>
              <a:ahLst/>
              <a:cxnLst/>
              <a:rect r="r" b="b" t="t" l="l"/>
              <a:pathLst>
                <a:path h="411841" w="1235969">
                  <a:moveTo>
                    <a:pt x="1111509" y="59690"/>
                  </a:moveTo>
                  <a:cubicBezTo>
                    <a:pt x="1147069" y="59690"/>
                    <a:pt x="1176279" y="88900"/>
                    <a:pt x="1176279" y="124460"/>
                  </a:cubicBezTo>
                  <a:lnTo>
                    <a:pt x="1176279" y="287381"/>
                  </a:lnTo>
                  <a:cubicBezTo>
                    <a:pt x="1176279" y="322941"/>
                    <a:pt x="1147069" y="352151"/>
                    <a:pt x="1111509" y="352151"/>
                  </a:cubicBezTo>
                  <a:lnTo>
                    <a:pt x="124460" y="352151"/>
                  </a:lnTo>
                  <a:cubicBezTo>
                    <a:pt x="88900" y="352151"/>
                    <a:pt x="59690" y="322941"/>
                    <a:pt x="59690" y="287381"/>
                  </a:cubicBezTo>
                  <a:lnTo>
                    <a:pt x="59690" y="124460"/>
                  </a:lnTo>
                  <a:cubicBezTo>
                    <a:pt x="59690" y="88900"/>
                    <a:pt x="88900" y="59690"/>
                    <a:pt x="124460" y="59690"/>
                  </a:cubicBezTo>
                  <a:lnTo>
                    <a:pt x="1111509" y="59690"/>
                  </a:lnTo>
                  <a:moveTo>
                    <a:pt x="1111509" y="0"/>
                  </a:moveTo>
                  <a:lnTo>
                    <a:pt x="124460" y="0"/>
                  </a:lnTo>
                  <a:cubicBezTo>
                    <a:pt x="55880" y="0"/>
                    <a:pt x="0" y="55880"/>
                    <a:pt x="0" y="124460"/>
                  </a:cubicBezTo>
                  <a:lnTo>
                    <a:pt x="0" y="287381"/>
                  </a:lnTo>
                  <a:cubicBezTo>
                    <a:pt x="0" y="355961"/>
                    <a:pt x="55880" y="411841"/>
                    <a:pt x="124460" y="411841"/>
                  </a:cubicBezTo>
                  <a:lnTo>
                    <a:pt x="1111509" y="411841"/>
                  </a:lnTo>
                  <a:cubicBezTo>
                    <a:pt x="1180089" y="411841"/>
                    <a:pt x="1235969" y="355961"/>
                    <a:pt x="1235969" y="287381"/>
                  </a:cubicBezTo>
                  <a:lnTo>
                    <a:pt x="1235969" y="124460"/>
                  </a:lnTo>
                  <a:cubicBezTo>
                    <a:pt x="1235969" y="55880"/>
                    <a:pt x="1180089" y="0"/>
                    <a:pt x="1111509" y="0"/>
                  </a:cubicBezTo>
                  <a:close/>
                </a:path>
              </a:pathLst>
            </a:custGeom>
            <a:solidFill>
              <a:srgbClr val="6FD6FF"/>
            </a:solidFill>
          </p:spPr>
        </p:sp>
      </p:grpSp>
      <p:grpSp>
        <p:nvGrpSpPr>
          <p:cNvPr name="Group 16" id="16"/>
          <p:cNvGrpSpPr/>
          <p:nvPr/>
        </p:nvGrpSpPr>
        <p:grpSpPr>
          <a:xfrm rot="0">
            <a:off x="9298787" y="3489688"/>
            <a:ext cx="3428320" cy="1128941"/>
            <a:chOff x="0" y="0"/>
            <a:chExt cx="1250660" cy="411841"/>
          </a:xfrm>
        </p:grpSpPr>
        <p:sp>
          <p:nvSpPr>
            <p:cNvPr name="Freeform 17" id="17"/>
            <p:cNvSpPr/>
            <p:nvPr/>
          </p:nvSpPr>
          <p:spPr>
            <a:xfrm flipH="false" flipV="false" rot="0">
              <a:off x="0" y="0"/>
              <a:ext cx="1250660" cy="411841"/>
            </a:xfrm>
            <a:custGeom>
              <a:avLst/>
              <a:gdLst/>
              <a:ahLst/>
              <a:cxnLst/>
              <a:rect r="r" b="b" t="t" l="l"/>
              <a:pathLst>
                <a:path h="411841" w="1250660">
                  <a:moveTo>
                    <a:pt x="1126200" y="59690"/>
                  </a:moveTo>
                  <a:cubicBezTo>
                    <a:pt x="1161760" y="59690"/>
                    <a:pt x="1190970" y="88900"/>
                    <a:pt x="1190970" y="124460"/>
                  </a:cubicBezTo>
                  <a:lnTo>
                    <a:pt x="1190970" y="287381"/>
                  </a:lnTo>
                  <a:cubicBezTo>
                    <a:pt x="1190970" y="322941"/>
                    <a:pt x="1161760" y="352151"/>
                    <a:pt x="1126200" y="352151"/>
                  </a:cubicBezTo>
                  <a:lnTo>
                    <a:pt x="124460" y="352151"/>
                  </a:lnTo>
                  <a:cubicBezTo>
                    <a:pt x="88900" y="352151"/>
                    <a:pt x="59690" y="322941"/>
                    <a:pt x="59690" y="287381"/>
                  </a:cubicBezTo>
                  <a:lnTo>
                    <a:pt x="59690" y="124460"/>
                  </a:lnTo>
                  <a:cubicBezTo>
                    <a:pt x="59690" y="88900"/>
                    <a:pt x="88900" y="59690"/>
                    <a:pt x="124460" y="59690"/>
                  </a:cubicBezTo>
                  <a:lnTo>
                    <a:pt x="1126200" y="59690"/>
                  </a:lnTo>
                  <a:moveTo>
                    <a:pt x="1126200" y="0"/>
                  </a:moveTo>
                  <a:lnTo>
                    <a:pt x="124460" y="0"/>
                  </a:lnTo>
                  <a:cubicBezTo>
                    <a:pt x="55880" y="0"/>
                    <a:pt x="0" y="55880"/>
                    <a:pt x="0" y="124460"/>
                  </a:cubicBezTo>
                  <a:lnTo>
                    <a:pt x="0" y="287381"/>
                  </a:lnTo>
                  <a:cubicBezTo>
                    <a:pt x="0" y="355961"/>
                    <a:pt x="55880" y="411841"/>
                    <a:pt x="124460" y="411841"/>
                  </a:cubicBezTo>
                  <a:lnTo>
                    <a:pt x="1126200" y="411841"/>
                  </a:lnTo>
                  <a:cubicBezTo>
                    <a:pt x="1194780" y="411841"/>
                    <a:pt x="1250660" y="355961"/>
                    <a:pt x="1250660" y="287381"/>
                  </a:cubicBezTo>
                  <a:lnTo>
                    <a:pt x="1250660" y="124460"/>
                  </a:lnTo>
                  <a:cubicBezTo>
                    <a:pt x="1250660" y="55880"/>
                    <a:pt x="1194780" y="0"/>
                    <a:pt x="1126200" y="0"/>
                  </a:cubicBezTo>
                  <a:close/>
                </a:path>
              </a:pathLst>
            </a:custGeom>
            <a:solidFill>
              <a:srgbClr val="6FD6FF"/>
            </a:solidFill>
          </p:spPr>
        </p:sp>
      </p:grpSp>
      <p:grpSp>
        <p:nvGrpSpPr>
          <p:cNvPr name="Group 18" id="18"/>
          <p:cNvGrpSpPr/>
          <p:nvPr/>
        </p:nvGrpSpPr>
        <p:grpSpPr>
          <a:xfrm rot="0">
            <a:off x="5622843" y="3489688"/>
            <a:ext cx="3388048" cy="1128941"/>
            <a:chOff x="0" y="0"/>
            <a:chExt cx="1235969" cy="411841"/>
          </a:xfrm>
        </p:grpSpPr>
        <p:sp>
          <p:nvSpPr>
            <p:cNvPr name="Freeform 19" id="19"/>
            <p:cNvSpPr/>
            <p:nvPr/>
          </p:nvSpPr>
          <p:spPr>
            <a:xfrm flipH="false" flipV="false" rot="0">
              <a:off x="0" y="0"/>
              <a:ext cx="1235969" cy="411841"/>
            </a:xfrm>
            <a:custGeom>
              <a:avLst/>
              <a:gdLst/>
              <a:ahLst/>
              <a:cxnLst/>
              <a:rect r="r" b="b" t="t" l="l"/>
              <a:pathLst>
                <a:path h="411841" w="1235969">
                  <a:moveTo>
                    <a:pt x="1111509" y="59690"/>
                  </a:moveTo>
                  <a:cubicBezTo>
                    <a:pt x="1147069" y="59690"/>
                    <a:pt x="1176279" y="88900"/>
                    <a:pt x="1176279" y="124460"/>
                  </a:cubicBezTo>
                  <a:lnTo>
                    <a:pt x="1176279" y="287381"/>
                  </a:lnTo>
                  <a:cubicBezTo>
                    <a:pt x="1176279" y="322941"/>
                    <a:pt x="1147069" y="352151"/>
                    <a:pt x="1111509" y="352151"/>
                  </a:cubicBezTo>
                  <a:lnTo>
                    <a:pt x="124460" y="352151"/>
                  </a:lnTo>
                  <a:cubicBezTo>
                    <a:pt x="88900" y="352151"/>
                    <a:pt x="59690" y="322941"/>
                    <a:pt x="59690" y="287381"/>
                  </a:cubicBezTo>
                  <a:lnTo>
                    <a:pt x="59690" y="124460"/>
                  </a:lnTo>
                  <a:cubicBezTo>
                    <a:pt x="59690" y="88900"/>
                    <a:pt x="88900" y="59690"/>
                    <a:pt x="124460" y="59690"/>
                  </a:cubicBezTo>
                  <a:lnTo>
                    <a:pt x="1111509" y="59690"/>
                  </a:lnTo>
                  <a:moveTo>
                    <a:pt x="1111509" y="0"/>
                  </a:moveTo>
                  <a:lnTo>
                    <a:pt x="124460" y="0"/>
                  </a:lnTo>
                  <a:cubicBezTo>
                    <a:pt x="55880" y="0"/>
                    <a:pt x="0" y="55880"/>
                    <a:pt x="0" y="124460"/>
                  </a:cubicBezTo>
                  <a:lnTo>
                    <a:pt x="0" y="287381"/>
                  </a:lnTo>
                  <a:cubicBezTo>
                    <a:pt x="0" y="355961"/>
                    <a:pt x="55880" y="411841"/>
                    <a:pt x="124460" y="411841"/>
                  </a:cubicBezTo>
                  <a:lnTo>
                    <a:pt x="1111509" y="411841"/>
                  </a:lnTo>
                  <a:cubicBezTo>
                    <a:pt x="1180089" y="411841"/>
                    <a:pt x="1235969" y="355961"/>
                    <a:pt x="1235969" y="287381"/>
                  </a:cubicBezTo>
                  <a:lnTo>
                    <a:pt x="1235969" y="124460"/>
                  </a:lnTo>
                  <a:cubicBezTo>
                    <a:pt x="1235969" y="55880"/>
                    <a:pt x="1180089" y="0"/>
                    <a:pt x="1111509" y="0"/>
                  </a:cubicBezTo>
                  <a:close/>
                </a:path>
              </a:pathLst>
            </a:custGeom>
            <a:solidFill>
              <a:srgbClr val="6FD6FF"/>
            </a:solidFill>
          </p:spPr>
        </p:sp>
      </p:grpSp>
      <p:grpSp>
        <p:nvGrpSpPr>
          <p:cNvPr name="Group 20" id="20"/>
          <p:cNvGrpSpPr/>
          <p:nvPr/>
        </p:nvGrpSpPr>
        <p:grpSpPr>
          <a:xfrm rot="0">
            <a:off x="12993324" y="3489688"/>
            <a:ext cx="3449998" cy="1128941"/>
            <a:chOff x="0" y="0"/>
            <a:chExt cx="1258569" cy="411841"/>
          </a:xfrm>
        </p:grpSpPr>
        <p:sp>
          <p:nvSpPr>
            <p:cNvPr name="Freeform 21" id="21"/>
            <p:cNvSpPr/>
            <p:nvPr/>
          </p:nvSpPr>
          <p:spPr>
            <a:xfrm flipH="false" flipV="false" rot="0">
              <a:off x="0" y="0"/>
              <a:ext cx="1258569" cy="411841"/>
            </a:xfrm>
            <a:custGeom>
              <a:avLst/>
              <a:gdLst/>
              <a:ahLst/>
              <a:cxnLst/>
              <a:rect r="r" b="b" t="t" l="l"/>
              <a:pathLst>
                <a:path h="411841" w="1258569">
                  <a:moveTo>
                    <a:pt x="1134109" y="59690"/>
                  </a:moveTo>
                  <a:cubicBezTo>
                    <a:pt x="1169669" y="59690"/>
                    <a:pt x="1198879" y="88900"/>
                    <a:pt x="1198879" y="124460"/>
                  </a:cubicBezTo>
                  <a:lnTo>
                    <a:pt x="1198879" y="287381"/>
                  </a:lnTo>
                  <a:cubicBezTo>
                    <a:pt x="1198879" y="322941"/>
                    <a:pt x="1169669" y="352151"/>
                    <a:pt x="1134109" y="352151"/>
                  </a:cubicBezTo>
                  <a:lnTo>
                    <a:pt x="124460" y="352151"/>
                  </a:lnTo>
                  <a:cubicBezTo>
                    <a:pt x="88900" y="352151"/>
                    <a:pt x="59690" y="322941"/>
                    <a:pt x="59690" y="287381"/>
                  </a:cubicBezTo>
                  <a:lnTo>
                    <a:pt x="59690" y="124460"/>
                  </a:lnTo>
                  <a:cubicBezTo>
                    <a:pt x="59690" y="88900"/>
                    <a:pt x="88900" y="59690"/>
                    <a:pt x="124460" y="59690"/>
                  </a:cubicBezTo>
                  <a:lnTo>
                    <a:pt x="1134109" y="59690"/>
                  </a:lnTo>
                  <a:moveTo>
                    <a:pt x="1134109" y="0"/>
                  </a:moveTo>
                  <a:lnTo>
                    <a:pt x="124460" y="0"/>
                  </a:lnTo>
                  <a:cubicBezTo>
                    <a:pt x="55880" y="0"/>
                    <a:pt x="0" y="55880"/>
                    <a:pt x="0" y="124460"/>
                  </a:cubicBezTo>
                  <a:lnTo>
                    <a:pt x="0" y="287381"/>
                  </a:lnTo>
                  <a:cubicBezTo>
                    <a:pt x="0" y="355961"/>
                    <a:pt x="55880" y="411841"/>
                    <a:pt x="124460" y="411841"/>
                  </a:cubicBezTo>
                  <a:lnTo>
                    <a:pt x="1134109" y="411841"/>
                  </a:lnTo>
                  <a:cubicBezTo>
                    <a:pt x="1202689" y="411841"/>
                    <a:pt x="1258569" y="355961"/>
                    <a:pt x="1258569" y="287381"/>
                  </a:cubicBezTo>
                  <a:lnTo>
                    <a:pt x="1258569" y="124460"/>
                  </a:lnTo>
                  <a:cubicBezTo>
                    <a:pt x="1258569" y="55880"/>
                    <a:pt x="1202689" y="0"/>
                    <a:pt x="1134109" y="0"/>
                  </a:cubicBezTo>
                  <a:close/>
                </a:path>
              </a:pathLst>
            </a:custGeom>
            <a:solidFill>
              <a:srgbClr val="6FD6FF"/>
            </a:solidFill>
          </p:spPr>
        </p:sp>
      </p:grpSp>
      <p:sp>
        <p:nvSpPr>
          <p:cNvPr name="TextBox 22" id="22"/>
          <p:cNvSpPr txBox="true"/>
          <p:nvPr/>
        </p:nvSpPr>
        <p:spPr>
          <a:xfrm rot="0">
            <a:off x="0" y="1587470"/>
            <a:ext cx="18288000" cy="1238283"/>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000000"/>
                </a:solidFill>
                <a:latin typeface="Archivo Black"/>
                <a:ea typeface="Archivo Black"/>
                <a:cs typeface="Archivo Black"/>
                <a:sym typeface="Archivo Black"/>
              </a:rPr>
              <a:t>ANÁLISIS FODA</a:t>
            </a:r>
          </a:p>
        </p:txBody>
      </p:sp>
      <p:sp>
        <p:nvSpPr>
          <p:cNvPr name="Freeform 23" id="23"/>
          <p:cNvSpPr/>
          <p:nvPr/>
        </p:nvSpPr>
        <p:spPr>
          <a:xfrm flipH="false" flipV="false" rot="0">
            <a:off x="0" y="9128155"/>
            <a:ext cx="4176677" cy="1190715"/>
          </a:xfrm>
          <a:custGeom>
            <a:avLst/>
            <a:gdLst/>
            <a:ahLst/>
            <a:cxnLst/>
            <a:rect r="r" b="b" t="t" l="l"/>
            <a:pathLst>
              <a:path h="1190715" w="4176677">
                <a:moveTo>
                  <a:pt x="0" y="0"/>
                </a:moveTo>
                <a:lnTo>
                  <a:pt x="4176677" y="0"/>
                </a:lnTo>
                <a:lnTo>
                  <a:pt x="4176677" y="1190714"/>
                </a:lnTo>
                <a:lnTo>
                  <a:pt x="0" y="1190714"/>
                </a:lnTo>
                <a:lnTo>
                  <a:pt x="0" y="0"/>
                </a:lnTo>
                <a:close/>
              </a:path>
            </a:pathLst>
          </a:custGeom>
          <a:blipFill>
            <a:blip r:embed="rId6">
              <a:extLst>
                <a:ext uri="{96DAC541-7B7A-43D3-8B79-37D633B846F1}">
                  <asvg:svgBlip xmlns:asvg="http://schemas.microsoft.com/office/drawing/2016/SVG/main" r:embed="rId7"/>
                </a:ext>
              </a:extLst>
            </a:blip>
            <a:stretch>
              <a:fillRect l="0" t="0" r="0" b="-245574"/>
            </a:stretch>
          </a:blipFill>
        </p:spPr>
      </p:sp>
      <p:sp>
        <p:nvSpPr>
          <p:cNvPr name="TextBox 24" id="24"/>
          <p:cNvSpPr txBox="true"/>
          <p:nvPr/>
        </p:nvSpPr>
        <p:spPr>
          <a:xfrm rot="0">
            <a:off x="1906628" y="3823653"/>
            <a:ext cx="3388048" cy="406433"/>
          </a:xfrm>
          <a:prstGeom prst="rect">
            <a:avLst/>
          </a:prstGeom>
        </p:spPr>
        <p:txBody>
          <a:bodyPr anchor="t" rtlCol="false" tIns="0" lIns="0" bIns="0" rIns="0">
            <a:spAutoFit/>
          </a:bodyPr>
          <a:lstStyle/>
          <a:p>
            <a:pPr algn="ctr" marL="0" indent="0" lvl="0">
              <a:lnSpc>
                <a:spcPts val="3250"/>
              </a:lnSpc>
              <a:spcBef>
                <a:spcPct val="0"/>
              </a:spcBef>
            </a:pPr>
            <a:r>
              <a:rPr lang="en-US" sz="2500">
                <a:solidFill>
                  <a:srgbClr val="000000"/>
                </a:solidFill>
                <a:latin typeface="Aileron"/>
                <a:ea typeface="Aileron"/>
                <a:cs typeface="Aileron"/>
                <a:sym typeface="Aileron"/>
              </a:rPr>
              <a:t>FORTALEZAS</a:t>
            </a:r>
          </a:p>
        </p:txBody>
      </p:sp>
      <p:sp>
        <p:nvSpPr>
          <p:cNvPr name="TextBox 25" id="25"/>
          <p:cNvSpPr txBox="true"/>
          <p:nvPr/>
        </p:nvSpPr>
        <p:spPr>
          <a:xfrm rot="0">
            <a:off x="2078813" y="4874650"/>
            <a:ext cx="2841130" cy="3780248"/>
          </a:xfrm>
          <a:prstGeom prst="rect">
            <a:avLst/>
          </a:prstGeom>
        </p:spPr>
        <p:txBody>
          <a:bodyPr anchor="t" rtlCol="false" tIns="0" lIns="0" bIns="0" rIns="0">
            <a:spAutoFit/>
          </a:bodyPr>
          <a:lstStyle/>
          <a:p>
            <a:pPr algn="l">
              <a:lnSpc>
                <a:spcPts val="2700"/>
              </a:lnSpc>
            </a:pPr>
            <a:r>
              <a:rPr lang="en-US" sz="1800" b="true">
                <a:solidFill>
                  <a:srgbClr val="000000"/>
                </a:solidFill>
                <a:latin typeface="Arimo Bold"/>
                <a:ea typeface="Arimo Bold"/>
                <a:cs typeface="Arimo Bold"/>
                <a:sym typeface="Arimo Bold"/>
              </a:rPr>
              <a:t>Se han establecido metas claras a corto y largo plazo para la administración del negocio.</a:t>
            </a:r>
          </a:p>
          <a:p>
            <a:pPr algn="l" marL="0" indent="0" lvl="0">
              <a:lnSpc>
                <a:spcPts val="2700"/>
              </a:lnSpc>
              <a:spcBef>
                <a:spcPct val="0"/>
              </a:spcBef>
            </a:pPr>
            <a:r>
              <a:rPr lang="en-US" b="true" sz="1800">
                <a:solidFill>
                  <a:srgbClr val="000000"/>
                </a:solidFill>
                <a:latin typeface="Arimo Bold"/>
                <a:ea typeface="Arimo Bold"/>
                <a:cs typeface="Arimo Bold"/>
                <a:sym typeface="Arimo Bold"/>
              </a:rPr>
              <a:t>El negocio cuenta con características únicas que lo distinguen de la competencia, lo cual puede reforzar su posición en el mercado.</a:t>
            </a:r>
          </a:p>
        </p:txBody>
      </p:sp>
      <p:sp>
        <p:nvSpPr>
          <p:cNvPr name="TextBox 26" id="26"/>
          <p:cNvSpPr txBox="true"/>
          <p:nvPr/>
        </p:nvSpPr>
        <p:spPr>
          <a:xfrm rot="0">
            <a:off x="9298787" y="3823653"/>
            <a:ext cx="3428320" cy="406433"/>
          </a:xfrm>
          <a:prstGeom prst="rect">
            <a:avLst/>
          </a:prstGeom>
        </p:spPr>
        <p:txBody>
          <a:bodyPr anchor="t" rtlCol="false" tIns="0" lIns="0" bIns="0" rIns="0">
            <a:spAutoFit/>
          </a:bodyPr>
          <a:lstStyle/>
          <a:p>
            <a:pPr algn="ctr" marL="0" indent="0" lvl="0">
              <a:lnSpc>
                <a:spcPts val="3250"/>
              </a:lnSpc>
              <a:spcBef>
                <a:spcPct val="0"/>
              </a:spcBef>
            </a:pPr>
            <a:r>
              <a:rPr lang="en-US" b="true" sz="2500">
                <a:solidFill>
                  <a:srgbClr val="000000"/>
                </a:solidFill>
                <a:latin typeface="Aileron Bold"/>
                <a:ea typeface="Aileron Bold"/>
                <a:cs typeface="Aileron Bold"/>
                <a:sym typeface="Aileron Bold"/>
              </a:rPr>
              <a:t>DEBILIDADES</a:t>
            </a:r>
          </a:p>
        </p:txBody>
      </p:sp>
      <p:sp>
        <p:nvSpPr>
          <p:cNvPr name="TextBox 27" id="27"/>
          <p:cNvSpPr txBox="true"/>
          <p:nvPr/>
        </p:nvSpPr>
        <p:spPr>
          <a:xfrm rot="0">
            <a:off x="5622843" y="3823653"/>
            <a:ext cx="3388048" cy="406433"/>
          </a:xfrm>
          <a:prstGeom prst="rect">
            <a:avLst/>
          </a:prstGeom>
        </p:spPr>
        <p:txBody>
          <a:bodyPr anchor="t" rtlCol="false" tIns="0" lIns="0" bIns="0" rIns="0">
            <a:spAutoFit/>
          </a:bodyPr>
          <a:lstStyle/>
          <a:p>
            <a:pPr algn="ctr" marL="0" indent="0" lvl="0">
              <a:lnSpc>
                <a:spcPts val="3250"/>
              </a:lnSpc>
              <a:spcBef>
                <a:spcPct val="0"/>
              </a:spcBef>
            </a:pPr>
            <a:r>
              <a:rPr lang="en-US" b="true" sz="2500">
                <a:solidFill>
                  <a:srgbClr val="000000"/>
                </a:solidFill>
                <a:latin typeface="Aileron Bold"/>
                <a:ea typeface="Aileron Bold"/>
                <a:cs typeface="Aileron Bold"/>
                <a:sym typeface="Aileron Bold"/>
              </a:rPr>
              <a:t>OPORTUNIDADES</a:t>
            </a:r>
          </a:p>
        </p:txBody>
      </p:sp>
      <p:sp>
        <p:nvSpPr>
          <p:cNvPr name="TextBox 28" id="28"/>
          <p:cNvSpPr txBox="true"/>
          <p:nvPr/>
        </p:nvSpPr>
        <p:spPr>
          <a:xfrm rot="0">
            <a:off x="12993324" y="3823653"/>
            <a:ext cx="3449998" cy="406433"/>
          </a:xfrm>
          <a:prstGeom prst="rect">
            <a:avLst/>
          </a:prstGeom>
        </p:spPr>
        <p:txBody>
          <a:bodyPr anchor="t" rtlCol="false" tIns="0" lIns="0" bIns="0" rIns="0">
            <a:spAutoFit/>
          </a:bodyPr>
          <a:lstStyle/>
          <a:p>
            <a:pPr algn="ctr" marL="0" indent="0" lvl="0">
              <a:lnSpc>
                <a:spcPts val="3250"/>
              </a:lnSpc>
              <a:spcBef>
                <a:spcPct val="0"/>
              </a:spcBef>
            </a:pPr>
            <a:r>
              <a:rPr lang="en-US" b="true" sz="2500">
                <a:solidFill>
                  <a:srgbClr val="000000"/>
                </a:solidFill>
                <a:latin typeface="Aileron Bold"/>
                <a:ea typeface="Aileron Bold"/>
                <a:cs typeface="Aileron Bold"/>
                <a:sym typeface="Aileron Bold"/>
              </a:rPr>
              <a:t>AMENAZAS</a:t>
            </a:r>
          </a:p>
        </p:txBody>
      </p:sp>
      <p:sp>
        <p:nvSpPr>
          <p:cNvPr name="TextBox 29" id="29"/>
          <p:cNvSpPr txBox="true"/>
          <p:nvPr/>
        </p:nvSpPr>
        <p:spPr>
          <a:xfrm rot="0">
            <a:off x="5820562" y="5036945"/>
            <a:ext cx="2825122" cy="3780248"/>
          </a:xfrm>
          <a:prstGeom prst="rect">
            <a:avLst/>
          </a:prstGeom>
        </p:spPr>
        <p:txBody>
          <a:bodyPr anchor="t" rtlCol="false" tIns="0" lIns="0" bIns="0" rIns="0">
            <a:spAutoFit/>
          </a:bodyPr>
          <a:lstStyle/>
          <a:p>
            <a:pPr algn="l">
              <a:lnSpc>
                <a:spcPts val="2700"/>
              </a:lnSpc>
            </a:pPr>
            <a:r>
              <a:rPr lang="en-US" sz="1800" b="true">
                <a:solidFill>
                  <a:srgbClr val="000000"/>
                </a:solidFill>
                <a:latin typeface="Arimo Bold"/>
                <a:ea typeface="Arimo Bold"/>
                <a:cs typeface="Arimo Bold"/>
                <a:sym typeface="Arimo Bold"/>
              </a:rPr>
              <a:t>Mejorar la gestión del inventario actual mediante herramientas tecnológicas o software especializado.</a:t>
            </a:r>
          </a:p>
          <a:p>
            <a:pPr algn="l">
              <a:lnSpc>
                <a:spcPts val="2700"/>
              </a:lnSpc>
            </a:pPr>
            <a:r>
              <a:rPr lang="en-US" sz="1800" b="true">
                <a:solidFill>
                  <a:srgbClr val="000000"/>
                </a:solidFill>
                <a:latin typeface="Arimo Bold"/>
                <a:ea typeface="Arimo Bold"/>
                <a:cs typeface="Arimo Bold"/>
                <a:sym typeface="Arimo Bold"/>
              </a:rPr>
              <a:t>Crecimiento en comunicación: Usar medios digitales para fortalecer la relación con clientes y proveedores.</a:t>
            </a:r>
          </a:p>
          <a:p>
            <a:pPr algn="l" marL="0" indent="0" lvl="0">
              <a:lnSpc>
                <a:spcPts val="2700"/>
              </a:lnSpc>
              <a:spcBef>
                <a:spcPct val="0"/>
              </a:spcBef>
            </a:pPr>
          </a:p>
        </p:txBody>
      </p:sp>
      <p:sp>
        <p:nvSpPr>
          <p:cNvPr name="TextBox 30" id="30"/>
          <p:cNvSpPr txBox="true"/>
          <p:nvPr/>
        </p:nvSpPr>
        <p:spPr>
          <a:xfrm rot="0">
            <a:off x="9415303" y="5036945"/>
            <a:ext cx="3195288" cy="3780248"/>
          </a:xfrm>
          <a:prstGeom prst="rect">
            <a:avLst/>
          </a:prstGeom>
        </p:spPr>
        <p:txBody>
          <a:bodyPr anchor="t" rtlCol="false" tIns="0" lIns="0" bIns="0" rIns="0">
            <a:spAutoFit/>
          </a:bodyPr>
          <a:lstStyle/>
          <a:p>
            <a:pPr algn="l">
              <a:lnSpc>
                <a:spcPts val="2700"/>
              </a:lnSpc>
            </a:pPr>
            <a:r>
              <a:rPr lang="en-US" sz="1800" b="true">
                <a:solidFill>
                  <a:srgbClr val="000000"/>
                </a:solidFill>
                <a:latin typeface="Arimo Bold"/>
                <a:ea typeface="Arimo Bold"/>
                <a:cs typeface="Arimo Bold"/>
                <a:sym typeface="Arimo Bold"/>
              </a:rPr>
              <a:t>Se mencionan posibles debilidades en la actualización y administración del inventario que necesitan ser resueltas.</a:t>
            </a:r>
          </a:p>
          <a:p>
            <a:pPr algn="l">
              <a:lnSpc>
                <a:spcPts val="2700"/>
              </a:lnSpc>
            </a:pPr>
            <a:r>
              <a:rPr lang="en-US" sz="1800" b="true">
                <a:solidFill>
                  <a:srgbClr val="000000"/>
                </a:solidFill>
                <a:latin typeface="Arimo Bold"/>
                <a:ea typeface="Arimo Bold"/>
                <a:cs typeface="Arimo Bold"/>
                <a:sym typeface="Arimo Bold"/>
              </a:rPr>
              <a:t>El proceso de actualización del inventario toma tiempo significativo, lo que podría retrasar decisiones importantes.</a:t>
            </a:r>
          </a:p>
          <a:p>
            <a:pPr algn="l" marL="0" indent="0" lvl="0">
              <a:lnSpc>
                <a:spcPts val="2700"/>
              </a:lnSpc>
              <a:spcBef>
                <a:spcPct val="0"/>
              </a:spcBef>
            </a:pPr>
          </a:p>
        </p:txBody>
      </p:sp>
      <p:sp>
        <p:nvSpPr>
          <p:cNvPr name="TextBox 31" id="31"/>
          <p:cNvSpPr txBox="true"/>
          <p:nvPr/>
        </p:nvSpPr>
        <p:spPr>
          <a:xfrm rot="0">
            <a:off x="13251574" y="5036945"/>
            <a:ext cx="2933497" cy="3780248"/>
          </a:xfrm>
          <a:prstGeom prst="rect">
            <a:avLst/>
          </a:prstGeom>
        </p:spPr>
        <p:txBody>
          <a:bodyPr anchor="t" rtlCol="false" tIns="0" lIns="0" bIns="0" rIns="0">
            <a:spAutoFit/>
          </a:bodyPr>
          <a:lstStyle/>
          <a:p>
            <a:pPr algn="l">
              <a:lnSpc>
                <a:spcPts val="2700"/>
              </a:lnSpc>
            </a:pPr>
            <a:r>
              <a:rPr lang="en-US" sz="1800" b="true">
                <a:solidFill>
                  <a:srgbClr val="000000"/>
                </a:solidFill>
                <a:latin typeface="Arimo Bold"/>
                <a:ea typeface="Arimo Bold"/>
                <a:cs typeface="Arimo Bold"/>
                <a:sym typeface="Arimo Bold"/>
              </a:rPr>
              <a:t>La demanda por productos electrónicos puede variar rápidamente, impactando las ventas si no se adaptan estrategias.</a:t>
            </a:r>
          </a:p>
          <a:p>
            <a:pPr algn="l">
              <a:lnSpc>
                <a:spcPts val="2700"/>
              </a:lnSpc>
            </a:pPr>
            <a:r>
              <a:rPr lang="en-US" sz="1800" b="true">
                <a:solidFill>
                  <a:srgbClr val="000000"/>
                </a:solidFill>
                <a:latin typeface="Arimo Bold"/>
                <a:ea typeface="Arimo Bold"/>
                <a:cs typeface="Arimo Bold"/>
                <a:sym typeface="Arimo Bold"/>
              </a:rPr>
              <a:t>La dependencia de procesos manuales aumenta el riesgo de errores que afecten el negocio.</a:t>
            </a:r>
          </a:p>
          <a:p>
            <a:pPr algn="l" marL="0" indent="0" lvl="0">
              <a:lnSpc>
                <a:spcPts val="2700"/>
              </a:lnSpc>
              <a:spcBef>
                <a:spcPct val="0"/>
              </a:spcBef>
            </a:pPr>
          </a:p>
        </p:txBody>
      </p:sp>
      <p:sp>
        <p:nvSpPr>
          <p:cNvPr name="Freeform 32" id="32"/>
          <p:cNvSpPr/>
          <p:nvPr/>
        </p:nvSpPr>
        <p:spPr>
          <a:xfrm flipH="false" flipV="false" rot="0">
            <a:off x="4176677" y="9128155"/>
            <a:ext cx="4176677" cy="1222368"/>
          </a:xfrm>
          <a:custGeom>
            <a:avLst/>
            <a:gdLst/>
            <a:ahLst/>
            <a:cxnLst/>
            <a:rect r="r" b="b" t="t" l="l"/>
            <a:pathLst>
              <a:path h="1222368" w="4176677">
                <a:moveTo>
                  <a:pt x="0" y="0"/>
                </a:moveTo>
                <a:lnTo>
                  <a:pt x="4176676" y="0"/>
                </a:lnTo>
                <a:lnTo>
                  <a:pt x="4176676" y="1222367"/>
                </a:lnTo>
                <a:lnTo>
                  <a:pt x="0" y="1222367"/>
                </a:lnTo>
                <a:lnTo>
                  <a:pt x="0" y="0"/>
                </a:lnTo>
                <a:close/>
              </a:path>
            </a:pathLst>
          </a:custGeom>
          <a:blipFill>
            <a:blip r:embed="rId6">
              <a:extLst>
                <a:ext uri="{96DAC541-7B7A-43D3-8B79-37D633B846F1}">
                  <asvg:svgBlip xmlns:asvg="http://schemas.microsoft.com/office/drawing/2016/SVG/main" r:embed="rId7"/>
                </a:ext>
              </a:extLst>
            </a:blip>
            <a:stretch>
              <a:fillRect l="0" t="0" r="0" b="-236625"/>
            </a:stretch>
          </a:blipFill>
        </p:spPr>
      </p:sp>
      <p:sp>
        <p:nvSpPr>
          <p:cNvPr name="Freeform 33" id="33"/>
          <p:cNvSpPr/>
          <p:nvPr/>
        </p:nvSpPr>
        <p:spPr>
          <a:xfrm flipH="false" flipV="false" rot="0">
            <a:off x="8353353" y="9128155"/>
            <a:ext cx="4161936" cy="1254021"/>
          </a:xfrm>
          <a:custGeom>
            <a:avLst/>
            <a:gdLst/>
            <a:ahLst/>
            <a:cxnLst/>
            <a:rect r="r" b="b" t="t" l="l"/>
            <a:pathLst>
              <a:path h="1254021" w="4161936">
                <a:moveTo>
                  <a:pt x="0" y="0"/>
                </a:moveTo>
                <a:lnTo>
                  <a:pt x="4161936" y="0"/>
                </a:lnTo>
                <a:lnTo>
                  <a:pt x="4161936" y="1254020"/>
                </a:lnTo>
                <a:lnTo>
                  <a:pt x="0" y="1254020"/>
                </a:lnTo>
                <a:lnTo>
                  <a:pt x="0" y="0"/>
                </a:lnTo>
                <a:close/>
              </a:path>
            </a:pathLst>
          </a:custGeom>
          <a:blipFill>
            <a:blip r:embed="rId6">
              <a:extLst>
                <a:ext uri="{96DAC541-7B7A-43D3-8B79-37D633B846F1}">
                  <asvg:svgBlip xmlns:asvg="http://schemas.microsoft.com/office/drawing/2016/SVG/main" r:embed="rId7"/>
                </a:ext>
              </a:extLst>
            </a:blip>
            <a:stretch>
              <a:fillRect l="0" t="0" r="-354" b="-228128"/>
            </a:stretch>
          </a:blipFill>
        </p:spPr>
      </p:sp>
      <p:sp>
        <p:nvSpPr>
          <p:cNvPr name="Freeform 34" id="34"/>
          <p:cNvSpPr/>
          <p:nvPr/>
        </p:nvSpPr>
        <p:spPr>
          <a:xfrm flipH="false" flipV="false" rot="0">
            <a:off x="12530030" y="9128155"/>
            <a:ext cx="4176677" cy="1190715"/>
          </a:xfrm>
          <a:custGeom>
            <a:avLst/>
            <a:gdLst/>
            <a:ahLst/>
            <a:cxnLst/>
            <a:rect r="r" b="b" t="t" l="l"/>
            <a:pathLst>
              <a:path h="1190715" w="4176677">
                <a:moveTo>
                  <a:pt x="0" y="0"/>
                </a:moveTo>
                <a:lnTo>
                  <a:pt x="4176677" y="0"/>
                </a:lnTo>
                <a:lnTo>
                  <a:pt x="4176677" y="1190714"/>
                </a:lnTo>
                <a:lnTo>
                  <a:pt x="0" y="1190714"/>
                </a:lnTo>
                <a:lnTo>
                  <a:pt x="0" y="0"/>
                </a:lnTo>
                <a:close/>
              </a:path>
            </a:pathLst>
          </a:custGeom>
          <a:blipFill>
            <a:blip r:embed="rId6">
              <a:extLst>
                <a:ext uri="{96DAC541-7B7A-43D3-8B79-37D633B846F1}">
                  <asvg:svgBlip xmlns:asvg="http://schemas.microsoft.com/office/drawing/2016/SVG/main" r:embed="rId7"/>
                </a:ext>
              </a:extLst>
            </a:blip>
            <a:stretch>
              <a:fillRect l="0" t="0" r="0" b="-245574"/>
            </a:stretch>
          </a:blipFill>
        </p:spPr>
      </p:sp>
      <p:sp>
        <p:nvSpPr>
          <p:cNvPr name="Freeform 35" id="35"/>
          <p:cNvSpPr/>
          <p:nvPr/>
        </p:nvSpPr>
        <p:spPr>
          <a:xfrm flipH="false" flipV="false" rot="0">
            <a:off x="16706707" y="9128155"/>
            <a:ext cx="1664382" cy="1190715"/>
          </a:xfrm>
          <a:custGeom>
            <a:avLst/>
            <a:gdLst/>
            <a:ahLst/>
            <a:cxnLst/>
            <a:rect r="r" b="b" t="t" l="l"/>
            <a:pathLst>
              <a:path h="1190715" w="1664382">
                <a:moveTo>
                  <a:pt x="0" y="0"/>
                </a:moveTo>
                <a:lnTo>
                  <a:pt x="1664382" y="0"/>
                </a:lnTo>
                <a:lnTo>
                  <a:pt x="1664382" y="1190714"/>
                </a:lnTo>
                <a:lnTo>
                  <a:pt x="0" y="1190714"/>
                </a:lnTo>
                <a:lnTo>
                  <a:pt x="0" y="0"/>
                </a:lnTo>
                <a:close/>
              </a:path>
            </a:pathLst>
          </a:custGeom>
          <a:blipFill>
            <a:blip r:embed="rId6">
              <a:extLst>
                <a:ext uri="{96DAC541-7B7A-43D3-8B79-37D633B846F1}">
                  <asvg:svgBlip xmlns:asvg="http://schemas.microsoft.com/office/drawing/2016/SVG/main" r:embed="rId7"/>
                </a:ext>
              </a:extLst>
            </a:blip>
            <a:stretch>
              <a:fillRect l="0" t="0" r="-150944" b="-245574"/>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2F3F4"/>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10700" y="5904462"/>
            <a:ext cx="5276889" cy="3488187"/>
          </a:xfrm>
          <a:custGeom>
            <a:avLst/>
            <a:gdLst/>
            <a:ahLst/>
            <a:cxnLst/>
            <a:rect r="r" b="b" t="t" l="l"/>
            <a:pathLst>
              <a:path h="3488187" w="5276889">
                <a:moveTo>
                  <a:pt x="0" y="0"/>
                </a:moveTo>
                <a:lnTo>
                  <a:pt x="5276889" y="0"/>
                </a:lnTo>
                <a:lnTo>
                  <a:pt x="5276889" y="3488187"/>
                </a:lnTo>
                <a:lnTo>
                  <a:pt x="0" y="3488187"/>
                </a:lnTo>
                <a:lnTo>
                  <a:pt x="0" y="0"/>
                </a:lnTo>
                <a:close/>
              </a:path>
            </a:pathLst>
          </a:custGeom>
          <a:blipFill>
            <a:blip r:embed="rId2">
              <a:extLst>
                <a:ext uri="{96DAC541-7B7A-43D3-8B79-37D633B846F1}">
                  <asvg:svgBlip xmlns:asvg="http://schemas.microsoft.com/office/drawing/2016/SVG/main" r:embed="rId3"/>
                </a:ext>
              </a:extLst>
            </a:blip>
            <a:stretch>
              <a:fillRect l="0" t="0" r="-32637" b="-70006"/>
            </a:stretch>
          </a:blipFill>
        </p:spPr>
      </p:sp>
      <p:sp>
        <p:nvSpPr>
          <p:cNvPr name="Freeform 3" id="3"/>
          <p:cNvSpPr/>
          <p:nvPr/>
        </p:nvSpPr>
        <p:spPr>
          <a:xfrm flipH="false" flipV="false" rot="0">
            <a:off x="-108713" y="7775966"/>
            <a:ext cx="4362478" cy="2655034"/>
          </a:xfrm>
          <a:custGeom>
            <a:avLst/>
            <a:gdLst/>
            <a:ahLst/>
            <a:cxnLst/>
            <a:rect r="r" b="b" t="t" l="l"/>
            <a:pathLst>
              <a:path h="2655034" w="4362478">
                <a:moveTo>
                  <a:pt x="0" y="0"/>
                </a:moveTo>
                <a:lnTo>
                  <a:pt x="4362478" y="0"/>
                </a:lnTo>
                <a:lnTo>
                  <a:pt x="4362478" y="2655034"/>
                </a:lnTo>
                <a:lnTo>
                  <a:pt x="0" y="2655034"/>
                </a:lnTo>
                <a:lnTo>
                  <a:pt x="0" y="0"/>
                </a:lnTo>
                <a:close/>
              </a:path>
            </a:pathLst>
          </a:custGeom>
          <a:blipFill>
            <a:blip r:embed="rId4">
              <a:extLst>
                <a:ext uri="{96DAC541-7B7A-43D3-8B79-37D633B846F1}">
                  <asvg:svgBlip xmlns:asvg="http://schemas.microsoft.com/office/drawing/2016/SVG/main" r:embed="rId5"/>
                </a:ext>
              </a:extLst>
            </a:blip>
            <a:stretch>
              <a:fillRect l="-27070" t="0" r="0" b="-76521"/>
            </a:stretch>
          </a:blipFill>
        </p:spPr>
      </p:sp>
      <p:sp>
        <p:nvSpPr>
          <p:cNvPr name="Freeform 4" id="4"/>
          <p:cNvSpPr/>
          <p:nvPr/>
        </p:nvSpPr>
        <p:spPr>
          <a:xfrm flipH="false" flipV="false" rot="-5400000">
            <a:off x="13085180" y="2165454"/>
            <a:ext cx="6999109" cy="3406532"/>
          </a:xfrm>
          <a:custGeom>
            <a:avLst/>
            <a:gdLst/>
            <a:ahLst/>
            <a:cxnLst/>
            <a:rect r="r" b="b" t="t" l="l"/>
            <a:pathLst>
              <a:path h="3406532" w="6999109">
                <a:moveTo>
                  <a:pt x="0" y="0"/>
                </a:moveTo>
                <a:lnTo>
                  <a:pt x="6999109" y="0"/>
                </a:lnTo>
                <a:lnTo>
                  <a:pt x="6999109" y="3406532"/>
                </a:lnTo>
                <a:lnTo>
                  <a:pt x="0" y="3406532"/>
                </a:lnTo>
                <a:lnTo>
                  <a:pt x="0" y="0"/>
                </a:lnTo>
                <a:close/>
              </a:path>
            </a:pathLst>
          </a:custGeom>
          <a:blipFill>
            <a:blip r:embed="rId2">
              <a:extLst>
                <a:ext uri="{96DAC541-7B7A-43D3-8B79-37D633B846F1}">
                  <asvg:svgBlip xmlns:asvg="http://schemas.microsoft.com/office/drawing/2016/SVG/main" r:embed="rId3"/>
                </a:ext>
              </a:extLst>
            </a:blip>
            <a:stretch>
              <a:fillRect l="0" t="-2397" r="0" b="-71684"/>
            </a:stretch>
          </a:blipFill>
        </p:spPr>
      </p:sp>
      <p:sp>
        <p:nvSpPr>
          <p:cNvPr name="Freeform 5" id="5"/>
          <p:cNvSpPr/>
          <p:nvPr/>
        </p:nvSpPr>
        <p:spPr>
          <a:xfrm flipH="false" flipV="false" rot="-2792722">
            <a:off x="11375337" y="-1733733"/>
            <a:ext cx="7015067" cy="6477290"/>
          </a:xfrm>
          <a:custGeom>
            <a:avLst/>
            <a:gdLst/>
            <a:ahLst/>
            <a:cxnLst/>
            <a:rect r="r" b="b" t="t" l="l"/>
            <a:pathLst>
              <a:path h="6477290" w="7015067">
                <a:moveTo>
                  <a:pt x="0" y="0"/>
                </a:moveTo>
                <a:lnTo>
                  <a:pt x="7015067" y="0"/>
                </a:lnTo>
                <a:lnTo>
                  <a:pt x="7015067" y="6477290"/>
                </a:lnTo>
                <a:lnTo>
                  <a:pt x="0" y="6477290"/>
                </a:lnTo>
                <a:lnTo>
                  <a:pt x="0" y="0"/>
                </a:lnTo>
                <a:close/>
              </a:path>
            </a:pathLst>
          </a:custGeom>
          <a:blipFill>
            <a:blip r:embed="rId4">
              <a:extLst>
                <a:ext uri="{96DAC541-7B7A-43D3-8B79-37D633B846F1}">
                  <asvg:svgBlip xmlns:asvg="http://schemas.microsoft.com/office/drawing/2016/SVG/main" r:embed="rId5"/>
                </a:ext>
              </a:extLst>
            </a:blip>
            <a:stretch>
              <a:fillRect l="0" t="-1782" r="-11158" b="0"/>
            </a:stretch>
          </a:blipFill>
        </p:spPr>
      </p:sp>
      <p:sp>
        <p:nvSpPr>
          <p:cNvPr name="TextBox 6" id="6"/>
          <p:cNvSpPr txBox="true"/>
          <p:nvPr/>
        </p:nvSpPr>
        <p:spPr>
          <a:xfrm rot="0">
            <a:off x="1028700" y="2895126"/>
            <a:ext cx="15556034" cy="4172819"/>
          </a:xfrm>
          <a:prstGeom prst="rect">
            <a:avLst/>
          </a:prstGeom>
        </p:spPr>
        <p:txBody>
          <a:bodyPr anchor="t" rtlCol="false" tIns="0" lIns="0" bIns="0" rIns="0">
            <a:spAutoFit/>
          </a:bodyPr>
          <a:lstStyle/>
          <a:p>
            <a:pPr algn="l" marL="640316" indent="-320158" lvl="1">
              <a:lnSpc>
                <a:spcPts val="4152"/>
              </a:lnSpc>
              <a:buFont typeface="Arial"/>
              <a:buChar char="•"/>
            </a:pPr>
            <a:r>
              <a:rPr lang="en-US" sz="2965" spc="74">
                <a:solidFill>
                  <a:srgbClr val="000000"/>
                </a:solidFill>
                <a:latin typeface="Clear Sans"/>
                <a:ea typeface="Clear Sans"/>
                <a:cs typeface="Clear Sans"/>
                <a:sym typeface="Clear Sans"/>
              </a:rPr>
              <a:t>Facilita la movilidad y gestión lo que permite mayor rentabilidad en los productos a adquirir.</a:t>
            </a:r>
          </a:p>
          <a:p>
            <a:pPr algn="l" marL="640316" indent="-320158" lvl="1">
              <a:lnSpc>
                <a:spcPts val="4152"/>
              </a:lnSpc>
              <a:buFont typeface="Arial"/>
              <a:buChar char="•"/>
            </a:pPr>
            <a:r>
              <a:rPr lang="en-US" sz="2965" spc="74">
                <a:solidFill>
                  <a:srgbClr val="000000"/>
                </a:solidFill>
                <a:latin typeface="Clear Sans"/>
                <a:ea typeface="Clear Sans"/>
                <a:cs typeface="Clear Sans"/>
                <a:sym typeface="Clear Sans"/>
              </a:rPr>
              <a:t>Con el acceso a datos actualizados y precisos sobre el inventario, el local puede tomar decisiones informadas sobre compras, reposición de productos y gestión de promociones.</a:t>
            </a:r>
          </a:p>
          <a:p>
            <a:pPr algn="l" marL="640316" indent="-320158" lvl="1">
              <a:lnSpc>
                <a:spcPts val="4152"/>
              </a:lnSpc>
              <a:buFont typeface="Arial"/>
              <a:buChar char="•"/>
            </a:pPr>
            <a:r>
              <a:rPr lang="en-US" sz="2965" spc="74">
                <a:solidFill>
                  <a:srgbClr val="000000"/>
                </a:solidFill>
                <a:latin typeface="Clear Sans"/>
                <a:ea typeface="Clear Sans"/>
                <a:cs typeface="Clear Sans"/>
                <a:sym typeface="Clear Sans"/>
              </a:rPr>
              <a:t>Este sistema ofrece la flexibilidad necesaria para adaptarse al crecimiento futuro del negocio, incluyendo la incorporación de nuevas categorías de productos o sucursales.</a:t>
            </a:r>
          </a:p>
        </p:txBody>
      </p:sp>
      <p:sp>
        <p:nvSpPr>
          <p:cNvPr name="TextBox 7" id="7"/>
          <p:cNvSpPr txBox="true"/>
          <p:nvPr/>
        </p:nvSpPr>
        <p:spPr>
          <a:xfrm rot="0">
            <a:off x="1127744" y="1752562"/>
            <a:ext cx="8238448" cy="1026927"/>
          </a:xfrm>
          <a:prstGeom prst="rect">
            <a:avLst/>
          </a:prstGeom>
        </p:spPr>
        <p:txBody>
          <a:bodyPr anchor="t" rtlCol="false" tIns="0" lIns="0" bIns="0" rIns="0">
            <a:spAutoFit/>
          </a:bodyPr>
          <a:lstStyle/>
          <a:p>
            <a:pPr algn="l" marL="0" indent="0" lvl="0">
              <a:lnSpc>
                <a:spcPts val="7448"/>
              </a:lnSpc>
              <a:spcBef>
                <a:spcPct val="0"/>
              </a:spcBef>
            </a:pPr>
            <a:r>
              <a:rPr lang="en-US" b="true" sz="8368">
                <a:solidFill>
                  <a:srgbClr val="000000"/>
                </a:solidFill>
                <a:latin typeface="One Little Font Bold"/>
                <a:ea typeface="One Little Font Bold"/>
                <a:cs typeface="One Little Font Bold"/>
                <a:sym typeface="One Little Font Bold"/>
              </a:rPr>
              <a:t>CONCLUSIONES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DAGYM-e6Vro</dc:identifier>
  <dcterms:modified xsi:type="dcterms:W3CDTF">2011-08-01T06:04:30Z</dcterms:modified>
  <cp:revision>1</cp:revision>
  <dc:title>Perfil del proyecto</dc:title>
</cp:coreProperties>
</file>