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ileron" panose="020B0604020202020204" charset="0"/>
      <p:regular r:id="rId11"/>
    </p:embeddedFont>
    <p:embeddedFont>
      <p:font typeface="Aileron Bold" panose="020B0604020202020204" charset="0"/>
      <p:regular r:id="rId12"/>
    </p:embeddedFont>
    <p:embeddedFont>
      <p:font typeface="Archivo Black" panose="020B0604020202020204" charset="0"/>
      <p:regular r:id="rId13"/>
    </p:embeddedFont>
    <p:embeddedFont>
      <p:font typeface="Arimo Bold" panose="020B0604020202020204" charset="0"/>
      <p:regular r:id="rId14"/>
    </p:embeddedFont>
    <p:embeddedFont>
      <p:font typeface="Clear Sans" panose="020B0604020202020204" charset="0"/>
      <p:regular r:id="rId15"/>
    </p:embeddedFont>
    <p:embeddedFont>
      <p:font typeface="Clear Sans Bold" panose="020B0604020202020204" charset="0"/>
      <p:regular r:id="rId16"/>
    </p:embeddedFont>
    <p:embeddedFont>
      <p:font typeface="One Little Font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Freeform 2"/>
          <p:cNvSpPr/>
          <p:nvPr/>
        </p:nvSpPr>
        <p:spPr>
          <a:xfrm>
            <a:off x="-302809" y="6097219"/>
            <a:ext cx="6716675" cy="4462659"/>
          </a:xfrm>
          <a:custGeom>
            <a:avLst/>
            <a:gdLst/>
            <a:ahLst/>
            <a:cxnLst/>
            <a:rect l="l" t="t" r="r" b="b"/>
            <a:pathLst>
              <a:path w="6716675" h="4462659">
                <a:moveTo>
                  <a:pt x="0" y="0"/>
                </a:moveTo>
                <a:lnTo>
                  <a:pt x="6716675" y="0"/>
                </a:lnTo>
                <a:lnTo>
                  <a:pt x="6716675" y="4462660"/>
                </a:lnTo>
                <a:lnTo>
                  <a:pt x="0" y="4462660"/>
                </a:lnTo>
                <a:lnTo>
                  <a:pt x="0" y="0"/>
                </a:lnTo>
                <a:close/>
              </a:path>
            </a:pathLst>
          </a:custGeom>
          <a:blipFill>
            <a:blip r:embed="rId2">
              <a:extLst>
                <a:ext uri="{96DAC541-7B7A-43D3-8B79-37D633B846F1}">
                  <asvg:svgBlip xmlns:asvg="http://schemas.microsoft.com/office/drawing/2016/SVG/main" r:embed="rId3"/>
                </a:ext>
              </a:extLst>
            </a:blip>
            <a:stretch>
              <a:fillRect l="-4204" b="-32883"/>
            </a:stretch>
          </a:blipFill>
        </p:spPr>
        <p:txBody>
          <a:bodyPr/>
          <a:lstStyle/>
          <a:p>
            <a:endParaRPr lang="es-EC"/>
          </a:p>
        </p:txBody>
      </p:sp>
      <p:sp>
        <p:nvSpPr>
          <p:cNvPr id="3" name="Freeform 3"/>
          <p:cNvSpPr/>
          <p:nvPr/>
        </p:nvSpPr>
        <p:spPr>
          <a:xfrm rot="-10800000">
            <a:off x="11928029" y="-331063"/>
            <a:ext cx="6536750" cy="4203644"/>
          </a:xfrm>
          <a:custGeom>
            <a:avLst/>
            <a:gdLst/>
            <a:ahLst/>
            <a:cxnLst/>
            <a:rect l="l" t="t" r="r" b="b"/>
            <a:pathLst>
              <a:path w="6536750" h="4203644">
                <a:moveTo>
                  <a:pt x="0" y="0"/>
                </a:moveTo>
                <a:lnTo>
                  <a:pt x="6536750" y="0"/>
                </a:lnTo>
                <a:lnTo>
                  <a:pt x="6536750" y="4203644"/>
                </a:lnTo>
                <a:lnTo>
                  <a:pt x="0" y="4203644"/>
                </a:lnTo>
                <a:lnTo>
                  <a:pt x="0" y="0"/>
                </a:lnTo>
                <a:close/>
              </a:path>
            </a:pathLst>
          </a:custGeom>
          <a:blipFill>
            <a:blip r:embed="rId2">
              <a:extLst>
                <a:ext uri="{96DAC541-7B7A-43D3-8B79-37D633B846F1}">
                  <asvg:svgBlip xmlns:asvg="http://schemas.microsoft.com/office/drawing/2016/SVG/main" r:embed="rId3"/>
                </a:ext>
              </a:extLst>
            </a:blip>
            <a:stretch>
              <a:fillRect l="-7073" b="-41071"/>
            </a:stretch>
          </a:blipFill>
        </p:spPr>
        <p:txBody>
          <a:bodyPr/>
          <a:lstStyle/>
          <a:p>
            <a:endParaRPr lang="es-EC"/>
          </a:p>
        </p:txBody>
      </p:sp>
      <p:sp>
        <p:nvSpPr>
          <p:cNvPr id="4" name="Freeform 4"/>
          <p:cNvSpPr/>
          <p:nvPr/>
        </p:nvSpPr>
        <p:spPr>
          <a:xfrm>
            <a:off x="4398371" y="7474406"/>
            <a:ext cx="4030989" cy="3055612"/>
          </a:xfrm>
          <a:custGeom>
            <a:avLst/>
            <a:gdLst/>
            <a:ahLst/>
            <a:cxnLst/>
            <a:rect l="l" t="t" r="r" b="b"/>
            <a:pathLst>
              <a:path w="4030989" h="3055612">
                <a:moveTo>
                  <a:pt x="0" y="0"/>
                </a:moveTo>
                <a:lnTo>
                  <a:pt x="4030989" y="0"/>
                </a:lnTo>
                <a:lnTo>
                  <a:pt x="4030989" y="3055612"/>
                </a:lnTo>
                <a:lnTo>
                  <a:pt x="0" y="3055612"/>
                </a:lnTo>
                <a:lnTo>
                  <a:pt x="0" y="0"/>
                </a:lnTo>
                <a:close/>
              </a:path>
            </a:pathLst>
          </a:custGeom>
          <a:blipFill>
            <a:blip r:embed="rId4">
              <a:extLst>
                <a:ext uri="{96DAC541-7B7A-43D3-8B79-37D633B846F1}">
                  <asvg:svgBlip xmlns:asvg="http://schemas.microsoft.com/office/drawing/2016/SVG/main" r:embed="rId5"/>
                </a:ext>
              </a:extLst>
            </a:blip>
            <a:stretch>
              <a:fillRect b="-34663"/>
            </a:stretch>
          </a:blipFill>
        </p:spPr>
        <p:txBody>
          <a:bodyPr/>
          <a:lstStyle/>
          <a:p>
            <a:endParaRPr lang="es-EC"/>
          </a:p>
        </p:txBody>
      </p:sp>
      <p:sp>
        <p:nvSpPr>
          <p:cNvPr id="5" name="Freeform 5"/>
          <p:cNvSpPr/>
          <p:nvPr/>
        </p:nvSpPr>
        <p:spPr>
          <a:xfrm>
            <a:off x="9144000" y="-128672"/>
            <a:ext cx="4030989" cy="2702976"/>
          </a:xfrm>
          <a:custGeom>
            <a:avLst/>
            <a:gdLst/>
            <a:ahLst/>
            <a:cxnLst/>
            <a:rect l="l" t="t" r="r" b="b"/>
            <a:pathLst>
              <a:path w="4030989" h="2702976">
                <a:moveTo>
                  <a:pt x="0" y="0"/>
                </a:moveTo>
                <a:lnTo>
                  <a:pt x="4030989" y="0"/>
                </a:lnTo>
                <a:lnTo>
                  <a:pt x="4030989" y="2702976"/>
                </a:lnTo>
                <a:lnTo>
                  <a:pt x="0" y="2702976"/>
                </a:lnTo>
                <a:lnTo>
                  <a:pt x="0" y="0"/>
                </a:lnTo>
                <a:close/>
              </a:path>
            </a:pathLst>
          </a:custGeom>
          <a:blipFill>
            <a:blip r:embed="rId4">
              <a:extLst>
                <a:ext uri="{96DAC541-7B7A-43D3-8B79-37D633B846F1}">
                  <asvg:svgBlip xmlns:asvg="http://schemas.microsoft.com/office/drawing/2016/SVG/main" r:embed="rId5"/>
                </a:ext>
              </a:extLst>
            </a:blip>
            <a:stretch>
              <a:fillRect t="-52232"/>
            </a:stretch>
          </a:blipFill>
        </p:spPr>
        <p:txBody>
          <a:bodyPr/>
          <a:lstStyle/>
          <a:p>
            <a:endParaRPr lang="es-EC"/>
          </a:p>
        </p:txBody>
      </p:sp>
      <p:sp>
        <p:nvSpPr>
          <p:cNvPr id="6" name="Freeform 6"/>
          <p:cNvSpPr/>
          <p:nvPr/>
        </p:nvSpPr>
        <p:spPr>
          <a:xfrm rot="5400000">
            <a:off x="14590506" y="2051275"/>
            <a:ext cx="4866968" cy="3210049"/>
          </a:xfrm>
          <a:custGeom>
            <a:avLst/>
            <a:gdLst/>
            <a:ahLst/>
            <a:cxnLst/>
            <a:rect l="l" t="t" r="r" b="b"/>
            <a:pathLst>
              <a:path w="4866968" h="3210049">
                <a:moveTo>
                  <a:pt x="0" y="0"/>
                </a:moveTo>
                <a:lnTo>
                  <a:pt x="4866967" y="0"/>
                </a:lnTo>
                <a:lnTo>
                  <a:pt x="4866967" y="3210049"/>
                </a:lnTo>
                <a:lnTo>
                  <a:pt x="0" y="3210049"/>
                </a:lnTo>
                <a:lnTo>
                  <a:pt x="0" y="0"/>
                </a:lnTo>
                <a:close/>
              </a:path>
            </a:pathLst>
          </a:custGeom>
          <a:blipFill>
            <a:blip r:embed="rId6">
              <a:extLst>
                <a:ext uri="{96DAC541-7B7A-43D3-8B79-37D633B846F1}">
                  <asvg:svgBlip xmlns:asvg="http://schemas.microsoft.com/office/drawing/2016/SVG/main" r:embed="rId7"/>
                </a:ext>
              </a:extLst>
            </a:blip>
            <a:stretch>
              <a:fillRect t="-28184"/>
            </a:stretch>
          </a:blipFill>
        </p:spPr>
        <p:txBody>
          <a:bodyPr/>
          <a:lstStyle/>
          <a:p>
            <a:endParaRPr lang="es-EC"/>
          </a:p>
        </p:txBody>
      </p:sp>
      <p:sp>
        <p:nvSpPr>
          <p:cNvPr id="7" name="Freeform 7"/>
          <p:cNvSpPr/>
          <p:nvPr/>
        </p:nvSpPr>
        <p:spPr>
          <a:xfrm>
            <a:off x="-135479" y="4306427"/>
            <a:ext cx="3907893" cy="4114800"/>
          </a:xfrm>
          <a:custGeom>
            <a:avLst/>
            <a:gdLst/>
            <a:ahLst/>
            <a:cxnLst/>
            <a:rect l="l" t="t" r="r" b="b"/>
            <a:pathLst>
              <a:path w="3907893" h="4114800">
                <a:moveTo>
                  <a:pt x="0" y="0"/>
                </a:moveTo>
                <a:lnTo>
                  <a:pt x="3907893" y="0"/>
                </a:lnTo>
                <a:lnTo>
                  <a:pt x="390789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24541"/>
            </a:stretch>
          </a:blipFill>
        </p:spPr>
        <p:txBody>
          <a:bodyPr/>
          <a:lstStyle/>
          <a:p>
            <a:endParaRPr lang="es-EC"/>
          </a:p>
        </p:txBody>
      </p:sp>
      <p:sp>
        <p:nvSpPr>
          <p:cNvPr id="8" name="TextBox 8"/>
          <p:cNvSpPr txBox="1"/>
          <p:nvPr/>
        </p:nvSpPr>
        <p:spPr>
          <a:xfrm>
            <a:off x="2333327" y="3551614"/>
            <a:ext cx="13621347" cy="1405239"/>
          </a:xfrm>
          <a:prstGeom prst="rect">
            <a:avLst/>
          </a:prstGeom>
        </p:spPr>
        <p:txBody>
          <a:bodyPr lIns="0" tIns="0" rIns="0" bIns="0" rtlCol="0" anchor="t">
            <a:spAutoFit/>
          </a:bodyPr>
          <a:lstStyle/>
          <a:p>
            <a:pPr marL="0" lvl="0" indent="0" algn="r">
              <a:lnSpc>
                <a:spcPts val="10234"/>
              </a:lnSpc>
              <a:spcBef>
                <a:spcPct val="0"/>
              </a:spcBef>
            </a:pPr>
            <a:r>
              <a:rPr lang="en-US" sz="11499" b="1">
                <a:solidFill>
                  <a:srgbClr val="000000"/>
                </a:solidFill>
                <a:latin typeface="One Little Font Bold"/>
                <a:ea typeface="One Little Font Bold"/>
                <a:cs typeface="One Little Font Bold"/>
                <a:sym typeface="One Little Font Bold"/>
              </a:rPr>
              <a:t>PERFIL DEL PROYECTO</a:t>
            </a:r>
          </a:p>
        </p:txBody>
      </p:sp>
      <p:sp>
        <p:nvSpPr>
          <p:cNvPr id="9" name="TextBox 9"/>
          <p:cNvSpPr txBox="1"/>
          <p:nvPr/>
        </p:nvSpPr>
        <p:spPr>
          <a:xfrm>
            <a:off x="-654257" y="7398206"/>
            <a:ext cx="5975167" cy="2794001"/>
          </a:xfrm>
          <a:prstGeom prst="rect">
            <a:avLst/>
          </a:prstGeom>
        </p:spPr>
        <p:txBody>
          <a:bodyPr lIns="0" tIns="0" rIns="0" bIns="0" rtlCol="0" anchor="t">
            <a:spAutoFit/>
          </a:bodyPr>
          <a:lstStyle/>
          <a:p>
            <a:pPr algn="ctr">
              <a:lnSpc>
                <a:spcPts val="5599"/>
              </a:lnSpc>
            </a:pPr>
            <a:r>
              <a:rPr lang="en-US" sz="3999" b="1" spc="99">
                <a:solidFill>
                  <a:srgbClr val="000000"/>
                </a:solidFill>
                <a:latin typeface="Clear Sans Bold"/>
                <a:ea typeface="Clear Sans Bold"/>
                <a:cs typeface="Clear Sans Bold"/>
                <a:sym typeface="Clear Sans Bold"/>
              </a:rPr>
              <a:t>GRUPO 4:</a:t>
            </a:r>
          </a:p>
          <a:p>
            <a:pPr algn="ctr">
              <a:lnSpc>
                <a:spcPts val="5599"/>
              </a:lnSpc>
            </a:pPr>
            <a:r>
              <a:rPr lang="en-US" sz="3999" b="1" spc="99">
                <a:solidFill>
                  <a:srgbClr val="000000"/>
                </a:solidFill>
                <a:latin typeface="Clear Sans Bold"/>
                <a:ea typeface="Clear Sans Bold"/>
                <a:cs typeface="Clear Sans Bold"/>
                <a:sym typeface="Clear Sans Bold"/>
              </a:rPr>
              <a:t>DAVIS COBEÑA</a:t>
            </a:r>
          </a:p>
          <a:p>
            <a:pPr algn="ctr">
              <a:lnSpc>
                <a:spcPts val="5599"/>
              </a:lnSpc>
            </a:pPr>
            <a:r>
              <a:rPr lang="en-US" sz="3999" b="1" spc="99">
                <a:solidFill>
                  <a:srgbClr val="000000"/>
                </a:solidFill>
                <a:latin typeface="Clear Sans Bold"/>
                <a:ea typeface="Clear Sans Bold"/>
                <a:cs typeface="Clear Sans Bold"/>
                <a:sym typeface="Clear Sans Bold"/>
              </a:rPr>
              <a:t>JHON GERMAN</a:t>
            </a:r>
          </a:p>
          <a:p>
            <a:pPr algn="ctr">
              <a:lnSpc>
                <a:spcPts val="5599"/>
              </a:lnSpc>
            </a:pPr>
            <a:r>
              <a:rPr lang="en-US" sz="3999" b="1" spc="99">
                <a:solidFill>
                  <a:srgbClr val="000000"/>
                </a:solidFill>
                <a:latin typeface="Clear Sans Bold"/>
                <a:ea typeface="Clear Sans Bold"/>
                <a:cs typeface="Clear Sans Bold"/>
                <a:sym typeface="Clear Sans Bold"/>
              </a:rPr>
              <a:t>PAULO RAMOS</a:t>
            </a:r>
          </a:p>
        </p:txBody>
      </p:sp>
      <p:sp>
        <p:nvSpPr>
          <p:cNvPr id="10" name="TextBox 10"/>
          <p:cNvSpPr txBox="1"/>
          <p:nvPr/>
        </p:nvSpPr>
        <p:spPr>
          <a:xfrm>
            <a:off x="1452554" y="4979526"/>
            <a:ext cx="15382892" cy="1436291"/>
          </a:xfrm>
          <a:prstGeom prst="rect">
            <a:avLst/>
          </a:prstGeom>
        </p:spPr>
        <p:txBody>
          <a:bodyPr lIns="0" tIns="0" rIns="0" bIns="0" rtlCol="0" anchor="t">
            <a:spAutoFit/>
          </a:bodyPr>
          <a:lstStyle/>
          <a:p>
            <a:pPr algn="ctr">
              <a:lnSpc>
                <a:spcPts val="5599"/>
              </a:lnSpc>
            </a:pPr>
            <a:r>
              <a:rPr lang="en-US" sz="3999" b="1" spc="99" dirty="0">
                <a:solidFill>
                  <a:srgbClr val="000000"/>
                </a:solidFill>
                <a:latin typeface="Clear Sans Bold"/>
                <a:ea typeface="Clear Sans Bold"/>
                <a:cs typeface="Clear Sans Bold"/>
                <a:sym typeface="Clear Sans Bold"/>
              </a:rPr>
              <a:t>IMPLEMENTACION DE UN INVENTARIO PARA UN LOCAL DE TIENDA DE ELECTRONICA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Freeform 2"/>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a:p>
        </p:txBody>
      </p:sp>
      <p:sp>
        <p:nvSpPr>
          <p:cNvPr id="3" name="Freeform 3"/>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a:p>
        </p:txBody>
      </p:sp>
      <p:sp>
        <p:nvSpPr>
          <p:cNvPr id="4" name="Freeform 4"/>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a:p>
        </p:txBody>
      </p:sp>
      <p:sp>
        <p:nvSpPr>
          <p:cNvPr id="5" name="Freeform 5"/>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a:p>
        </p:txBody>
      </p:sp>
      <p:sp>
        <p:nvSpPr>
          <p:cNvPr id="6" name="TextBox 6"/>
          <p:cNvSpPr txBox="1"/>
          <p:nvPr/>
        </p:nvSpPr>
        <p:spPr>
          <a:xfrm>
            <a:off x="1028700" y="1752522"/>
            <a:ext cx="14593199" cy="1026927"/>
          </a:xfrm>
          <a:prstGeom prst="rect">
            <a:avLst/>
          </a:prstGeom>
        </p:spPr>
        <p:txBody>
          <a:bodyPr lIns="0" tIns="0" rIns="0" bIns="0" rtlCol="0" anchor="t">
            <a:spAutoFit/>
          </a:bodyPr>
          <a:lstStyle/>
          <a:p>
            <a:pPr marL="0" lvl="0" indent="0" algn="l">
              <a:lnSpc>
                <a:spcPts val="7448"/>
              </a:lnSpc>
              <a:spcBef>
                <a:spcPct val="0"/>
              </a:spcBef>
            </a:pPr>
            <a:r>
              <a:rPr lang="en-US" sz="8368" b="1">
                <a:solidFill>
                  <a:srgbClr val="000000"/>
                </a:solidFill>
                <a:latin typeface="One Little Font Bold"/>
                <a:ea typeface="One Little Font Bold"/>
                <a:cs typeface="One Little Font Bold"/>
                <a:sym typeface="One Little Font Bold"/>
              </a:rPr>
              <a:t>INTRODUCCION </a:t>
            </a:r>
          </a:p>
        </p:txBody>
      </p:sp>
      <p:sp>
        <p:nvSpPr>
          <p:cNvPr id="7" name="TextBox 7"/>
          <p:cNvSpPr txBox="1"/>
          <p:nvPr/>
        </p:nvSpPr>
        <p:spPr>
          <a:xfrm>
            <a:off x="1192298" y="3158357"/>
            <a:ext cx="16067002" cy="5249195"/>
          </a:xfrm>
          <a:prstGeom prst="rect">
            <a:avLst/>
          </a:prstGeom>
        </p:spPr>
        <p:txBody>
          <a:bodyPr lIns="0" tIns="0" rIns="0" bIns="0" rtlCol="0" anchor="t">
            <a:spAutoFit/>
          </a:bodyPr>
          <a:lstStyle/>
          <a:p>
            <a:pPr marL="0" lvl="0" indent="0" algn="l">
              <a:lnSpc>
                <a:spcPts val="4649"/>
              </a:lnSpc>
              <a:spcBef>
                <a:spcPct val="0"/>
              </a:spcBef>
            </a:pPr>
            <a:r>
              <a:rPr lang="en-US" sz="3321" spc="83">
                <a:solidFill>
                  <a:srgbClr val="000000"/>
                </a:solidFill>
                <a:latin typeface="Clear Sans"/>
                <a:ea typeface="Clear Sans"/>
                <a:cs typeface="Clear Sans"/>
                <a:sym typeface="Clear Sans"/>
              </a:rPr>
              <a:t>En este proyecto se abordará la necesidad de llevar un orden tomando como base la realización de un inventario de productos lo que brindará una mayor facilidad y accesibilidad a empresas o negocios tanto grandes como pequeños. En esta ocasión se ha decidido tomar como un indicio a un pequeño negocio que presenta la problemática de que tiene todos sus productos en pequeñas cajas o una vitrina y al momento de hacer un conteo se les complica debido al desorden, es por eso, que el dueño ha decido tomar medidas resultando en el inventario que se realizará, además, de unas pocas características que se irán añadiendo en el transcurso de este proyecto.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Freeform 2"/>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a:p>
        </p:txBody>
      </p:sp>
      <p:sp>
        <p:nvSpPr>
          <p:cNvPr id="3" name="Freeform 3"/>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a:p>
        </p:txBody>
      </p:sp>
      <p:sp>
        <p:nvSpPr>
          <p:cNvPr id="4" name="Freeform 4"/>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a:p>
        </p:txBody>
      </p:sp>
      <p:sp>
        <p:nvSpPr>
          <p:cNvPr id="5" name="Freeform 5"/>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a:p>
        </p:txBody>
      </p:sp>
      <p:sp>
        <p:nvSpPr>
          <p:cNvPr id="6" name="TextBox 6"/>
          <p:cNvSpPr txBox="1"/>
          <p:nvPr/>
        </p:nvSpPr>
        <p:spPr>
          <a:xfrm>
            <a:off x="1028700" y="1752562"/>
            <a:ext cx="14593199" cy="1026888"/>
          </a:xfrm>
          <a:prstGeom prst="rect">
            <a:avLst/>
          </a:prstGeom>
        </p:spPr>
        <p:txBody>
          <a:bodyPr lIns="0" tIns="0" rIns="0" bIns="0" rtlCol="0" anchor="t">
            <a:spAutoFit/>
          </a:bodyPr>
          <a:lstStyle/>
          <a:p>
            <a:pPr marL="0" lvl="0" indent="0" algn="l">
              <a:lnSpc>
                <a:spcPts val="7448"/>
              </a:lnSpc>
              <a:spcBef>
                <a:spcPct val="0"/>
              </a:spcBef>
            </a:pPr>
            <a:r>
              <a:rPr lang="en-US" sz="8368" b="1">
                <a:solidFill>
                  <a:srgbClr val="000000"/>
                </a:solidFill>
                <a:latin typeface="One Little Font Bold"/>
                <a:ea typeface="One Little Font Bold"/>
                <a:cs typeface="One Little Font Bold"/>
                <a:sym typeface="One Little Font Bold"/>
              </a:rPr>
              <a:t>PLANTEAMIENTO DEL PROBLEMA</a:t>
            </a:r>
          </a:p>
        </p:txBody>
      </p:sp>
      <p:sp>
        <p:nvSpPr>
          <p:cNvPr id="7" name="TextBox 7"/>
          <p:cNvSpPr txBox="1"/>
          <p:nvPr/>
        </p:nvSpPr>
        <p:spPr>
          <a:xfrm>
            <a:off x="1192298" y="3167882"/>
            <a:ext cx="15903404" cy="4608084"/>
          </a:xfrm>
          <a:prstGeom prst="rect">
            <a:avLst/>
          </a:prstGeom>
        </p:spPr>
        <p:txBody>
          <a:bodyPr lIns="0" tIns="0" rIns="0" bIns="0" rtlCol="0" anchor="t">
            <a:spAutoFit/>
          </a:bodyPr>
          <a:lstStyle/>
          <a:p>
            <a:pPr marL="0" lvl="0" indent="0" algn="l">
              <a:lnSpc>
                <a:spcPts val="4602"/>
              </a:lnSpc>
              <a:spcBef>
                <a:spcPct val="0"/>
              </a:spcBef>
            </a:pPr>
            <a:r>
              <a:rPr lang="en-US" sz="3287" spc="82">
                <a:solidFill>
                  <a:srgbClr val="000000"/>
                </a:solidFill>
                <a:latin typeface="Clear Sans"/>
                <a:ea typeface="Clear Sans"/>
                <a:cs typeface="Clear Sans"/>
                <a:sym typeface="Clear Sans"/>
              </a:rPr>
              <a:t>El local de electrónica se enfrenta con dificultades para llevar un inventario eficiente, lo que incluye la falta conocimiento de los productos disponibles, además de la dificultad para poder identificar los productos que están agotados o con muy pocas unidades, actualmente la tienda no maneja ninguna herramienta o software que le permita tener un fácil acceso a todo lo mencionado lo que causa errores en el manejo de stock, se necesita implementar un sistema automatizado que simplifique la organización del inventario y facilite la identificación de productos faltantes.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TextBox 2"/>
          <p:cNvSpPr txBox="1"/>
          <p:nvPr/>
        </p:nvSpPr>
        <p:spPr>
          <a:xfrm>
            <a:off x="2280119" y="2198110"/>
            <a:ext cx="8238448" cy="1026888"/>
          </a:xfrm>
          <a:prstGeom prst="rect">
            <a:avLst/>
          </a:prstGeom>
        </p:spPr>
        <p:txBody>
          <a:bodyPr lIns="0" tIns="0" rIns="0" bIns="0" rtlCol="0" anchor="t">
            <a:spAutoFit/>
          </a:bodyPr>
          <a:lstStyle/>
          <a:p>
            <a:pPr marL="0" lvl="0" indent="0" algn="l">
              <a:lnSpc>
                <a:spcPts val="7448"/>
              </a:lnSpc>
              <a:spcBef>
                <a:spcPct val="0"/>
              </a:spcBef>
            </a:pPr>
            <a:r>
              <a:rPr lang="en-US" sz="8368" b="1">
                <a:solidFill>
                  <a:srgbClr val="000000"/>
                </a:solidFill>
                <a:latin typeface="One Little Font Bold"/>
                <a:ea typeface="One Little Font Bold"/>
                <a:cs typeface="One Little Font Bold"/>
                <a:sym typeface="One Little Font Bold"/>
              </a:rPr>
              <a:t>JUSTIFICACION</a:t>
            </a:r>
          </a:p>
        </p:txBody>
      </p:sp>
      <p:sp>
        <p:nvSpPr>
          <p:cNvPr id="3" name="Freeform 3"/>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a:p>
        </p:txBody>
      </p:sp>
      <p:sp>
        <p:nvSpPr>
          <p:cNvPr id="4" name="Freeform 4"/>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a:p>
        </p:txBody>
      </p:sp>
      <p:sp>
        <p:nvSpPr>
          <p:cNvPr id="5" name="Freeform 5"/>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a:p>
        </p:txBody>
      </p:sp>
      <p:sp>
        <p:nvSpPr>
          <p:cNvPr id="6" name="Freeform 6"/>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a:p>
        </p:txBody>
      </p:sp>
      <p:sp>
        <p:nvSpPr>
          <p:cNvPr id="7" name="TextBox 7"/>
          <p:cNvSpPr txBox="1"/>
          <p:nvPr/>
        </p:nvSpPr>
        <p:spPr>
          <a:xfrm>
            <a:off x="2280119" y="3530991"/>
            <a:ext cx="13727761" cy="2918263"/>
          </a:xfrm>
          <a:prstGeom prst="rect">
            <a:avLst/>
          </a:prstGeom>
        </p:spPr>
        <p:txBody>
          <a:bodyPr lIns="0" tIns="0" rIns="0" bIns="0" rtlCol="0" anchor="t">
            <a:spAutoFit/>
          </a:bodyPr>
          <a:lstStyle/>
          <a:p>
            <a:pPr marL="0" lvl="0" indent="0" algn="l">
              <a:lnSpc>
                <a:spcPts val="4665"/>
              </a:lnSpc>
              <a:spcBef>
                <a:spcPct val="0"/>
              </a:spcBef>
            </a:pPr>
            <a:r>
              <a:rPr lang="en-US" sz="3332" spc="83">
                <a:solidFill>
                  <a:srgbClr val="000000"/>
                </a:solidFill>
                <a:latin typeface="Clear Sans"/>
                <a:ea typeface="Clear Sans"/>
                <a:cs typeface="Clear Sans"/>
                <a:sym typeface="Clear Sans"/>
              </a:rPr>
              <a:t>Este proyecto tiene la capacidad de mejorar la organización de inventarios en tiendas ya que al ser un sistema modificable y mejorable se puede adaptar a las necesidades de los diversos tipos de pequeños negocios como lo pueden ser papelerías, ferreterías y tiendas de barrio.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TextBox 2"/>
          <p:cNvSpPr txBox="1"/>
          <p:nvPr/>
        </p:nvSpPr>
        <p:spPr>
          <a:xfrm>
            <a:off x="591532" y="1276350"/>
            <a:ext cx="8238448" cy="1026888"/>
          </a:xfrm>
          <a:prstGeom prst="rect">
            <a:avLst/>
          </a:prstGeom>
        </p:spPr>
        <p:txBody>
          <a:bodyPr lIns="0" tIns="0" rIns="0" bIns="0" rtlCol="0" anchor="t">
            <a:spAutoFit/>
          </a:bodyPr>
          <a:lstStyle/>
          <a:p>
            <a:pPr marL="0" lvl="0" indent="0" algn="l">
              <a:lnSpc>
                <a:spcPts val="7448"/>
              </a:lnSpc>
              <a:spcBef>
                <a:spcPct val="0"/>
              </a:spcBef>
            </a:pPr>
            <a:r>
              <a:rPr lang="es-EC" sz="8368" b="1" noProof="0" dirty="0">
                <a:solidFill>
                  <a:srgbClr val="000000"/>
                </a:solidFill>
                <a:latin typeface="One Little Font Bold"/>
                <a:ea typeface="One Little Font Bold"/>
                <a:cs typeface="One Little Font Bold"/>
                <a:sym typeface="One Little Font Bold"/>
              </a:rPr>
              <a:t>OBJETIVOS</a:t>
            </a:r>
          </a:p>
        </p:txBody>
      </p:sp>
      <p:sp>
        <p:nvSpPr>
          <p:cNvPr id="3" name="Freeform 3"/>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noProof="0" dirty="0"/>
          </a:p>
        </p:txBody>
      </p:sp>
      <p:sp>
        <p:nvSpPr>
          <p:cNvPr id="4" name="Freeform 4"/>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noProof="0" dirty="0"/>
          </a:p>
        </p:txBody>
      </p:sp>
      <p:sp>
        <p:nvSpPr>
          <p:cNvPr id="5" name="Freeform 5"/>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noProof="0" dirty="0"/>
          </a:p>
        </p:txBody>
      </p:sp>
      <p:sp>
        <p:nvSpPr>
          <p:cNvPr id="6" name="Freeform 6"/>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noProof="0" dirty="0"/>
          </a:p>
        </p:txBody>
      </p:sp>
      <p:sp>
        <p:nvSpPr>
          <p:cNvPr id="7" name="TextBox 7"/>
          <p:cNvSpPr txBox="1"/>
          <p:nvPr/>
        </p:nvSpPr>
        <p:spPr>
          <a:xfrm>
            <a:off x="591532" y="2246088"/>
            <a:ext cx="16425921" cy="6117572"/>
          </a:xfrm>
          <a:prstGeom prst="rect">
            <a:avLst/>
          </a:prstGeom>
        </p:spPr>
        <p:txBody>
          <a:bodyPr lIns="0" tIns="0" rIns="0" bIns="0" rtlCol="0" anchor="t">
            <a:spAutoFit/>
          </a:bodyPr>
          <a:lstStyle/>
          <a:p>
            <a:pPr algn="l">
              <a:lnSpc>
                <a:spcPts val="4038"/>
              </a:lnSpc>
            </a:pPr>
            <a:r>
              <a:rPr lang="es-EC" sz="2884" b="1" spc="72" noProof="0" dirty="0">
                <a:solidFill>
                  <a:srgbClr val="000000"/>
                </a:solidFill>
                <a:latin typeface="Clear Sans"/>
                <a:ea typeface="Clear Sans"/>
                <a:cs typeface="Clear Sans"/>
                <a:sym typeface="Clear Sans"/>
              </a:rPr>
              <a:t>Objetivo General </a:t>
            </a:r>
          </a:p>
          <a:p>
            <a:pPr marL="622790" lvl="1" indent="-311395" algn="l">
              <a:lnSpc>
                <a:spcPts val="4038"/>
              </a:lnSpc>
              <a:buFont typeface="Arial"/>
              <a:buChar char="•"/>
            </a:pPr>
            <a:r>
              <a:rPr lang="es-EC" sz="2884" spc="72" noProof="0" dirty="0">
                <a:solidFill>
                  <a:srgbClr val="000000"/>
                </a:solidFill>
                <a:latin typeface="Clear Sans"/>
                <a:ea typeface="Clear Sans"/>
                <a:cs typeface="Clear Sans"/>
                <a:sym typeface="Clear Sans"/>
              </a:rPr>
              <a:t>Diseñar y realizar un sistema que automatice la gestión del inventario que permita a la tienda electrónica optimizar el control de sus productos, identificar aquellos agotados o con bajo stock y de esa forma mejorar la experiencia del cliente mediante la administración eficiente y ágil. </a:t>
            </a:r>
          </a:p>
          <a:p>
            <a:pPr algn="l">
              <a:lnSpc>
                <a:spcPts val="4038"/>
              </a:lnSpc>
            </a:pPr>
            <a:r>
              <a:rPr lang="es-EC" sz="2884" b="1" spc="72" noProof="0" dirty="0">
                <a:solidFill>
                  <a:srgbClr val="000000"/>
                </a:solidFill>
                <a:latin typeface="Clear Sans"/>
                <a:ea typeface="Clear Sans"/>
                <a:cs typeface="Clear Sans"/>
                <a:sym typeface="Clear Sans"/>
              </a:rPr>
              <a:t>Objetivos Específicos </a:t>
            </a:r>
          </a:p>
          <a:p>
            <a:pPr marL="622790" lvl="1" indent="-311395">
              <a:lnSpc>
                <a:spcPts val="4038"/>
              </a:lnSpc>
              <a:buFont typeface="Arial"/>
              <a:buChar char="•"/>
            </a:pPr>
            <a:r>
              <a:rPr lang="es-EC" sz="3200" noProof="0" dirty="0"/>
              <a:t>Desarrollar un sistema que nos permita registrar y actualizar la información de los productos disponibles en tiempo real, incluyendo cantidades, categorías y estados de stock.          </a:t>
            </a:r>
            <a:endParaRPr lang="es-EC" sz="2884" spc="72" noProof="0" dirty="0">
              <a:solidFill>
                <a:srgbClr val="000000"/>
              </a:solidFill>
              <a:latin typeface="Clear Sans"/>
              <a:ea typeface="Clear Sans"/>
              <a:cs typeface="Clear Sans"/>
              <a:sym typeface="Clear Sans"/>
            </a:endParaRPr>
          </a:p>
          <a:p>
            <a:pPr marL="622790" lvl="1" indent="-311395" algn="l">
              <a:lnSpc>
                <a:spcPts val="4038"/>
              </a:lnSpc>
              <a:buFont typeface="Arial"/>
              <a:buChar char="•"/>
            </a:pPr>
            <a:r>
              <a:rPr lang="es-MX" sz="2884" spc="72" noProof="0" dirty="0">
                <a:solidFill>
                  <a:srgbClr val="000000"/>
                </a:solidFill>
                <a:latin typeface="Clear Sans"/>
                <a:ea typeface="Clear Sans"/>
                <a:cs typeface="Clear Sans"/>
                <a:sym typeface="Clear Sans"/>
              </a:rPr>
              <a:t>Ayudar a la administración a mantener de manera mas ordenada las facturas de       compra – venta de materiales.</a:t>
            </a:r>
            <a:endParaRPr lang="es-EC" sz="2884" spc="72" noProof="0" dirty="0">
              <a:solidFill>
                <a:srgbClr val="000000"/>
              </a:solidFill>
              <a:latin typeface="Clear Sans"/>
              <a:ea typeface="Clear Sans"/>
              <a:cs typeface="Clear Sans"/>
              <a:sym typeface="Clear Sans"/>
            </a:endParaRPr>
          </a:p>
          <a:p>
            <a:pPr marL="622790" lvl="1" indent="-311395" algn="l">
              <a:lnSpc>
                <a:spcPts val="4038"/>
              </a:lnSpc>
              <a:buFont typeface="Arial"/>
              <a:buChar char="•"/>
            </a:pPr>
            <a:r>
              <a:rPr lang="es-EC" sz="2884" spc="72" noProof="0" dirty="0">
                <a:solidFill>
                  <a:srgbClr val="000000"/>
                </a:solidFill>
                <a:latin typeface="Clear Sans"/>
                <a:ea typeface="Clear Sans"/>
                <a:cs typeface="Clear Sans"/>
                <a:sym typeface="Clear Sans"/>
              </a:rPr>
              <a:t>Diseñar una interfaz amigable que permita al personal acceder rápidamente a la información del inventario, reduciendo los tiempos de espera en la atención al cliente.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TextBox 2"/>
          <p:cNvSpPr txBox="1"/>
          <p:nvPr/>
        </p:nvSpPr>
        <p:spPr>
          <a:xfrm>
            <a:off x="1028700" y="1276350"/>
            <a:ext cx="8238448" cy="1026888"/>
          </a:xfrm>
          <a:prstGeom prst="rect">
            <a:avLst/>
          </a:prstGeom>
        </p:spPr>
        <p:txBody>
          <a:bodyPr lIns="0" tIns="0" rIns="0" bIns="0" rtlCol="0" anchor="t">
            <a:spAutoFit/>
          </a:bodyPr>
          <a:lstStyle/>
          <a:p>
            <a:pPr marL="0" lvl="0" indent="0" algn="l">
              <a:lnSpc>
                <a:spcPts val="7448"/>
              </a:lnSpc>
              <a:spcBef>
                <a:spcPct val="0"/>
              </a:spcBef>
            </a:pPr>
            <a:r>
              <a:rPr lang="en-US" sz="8368" b="1">
                <a:solidFill>
                  <a:srgbClr val="000000"/>
                </a:solidFill>
                <a:latin typeface="One Little Font Bold"/>
                <a:ea typeface="One Little Font Bold"/>
                <a:cs typeface="One Little Font Bold"/>
                <a:sym typeface="One Little Font Bold"/>
              </a:rPr>
              <a:t>ALCANCE</a:t>
            </a:r>
          </a:p>
        </p:txBody>
      </p:sp>
      <p:sp>
        <p:nvSpPr>
          <p:cNvPr id="3" name="Freeform 3"/>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a:p>
        </p:txBody>
      </p:sp>
      <p:sp>
        <p:nvSpPr>
          <p:cNvPr id="4" name="Freeform 4"/>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a:p>
        </p:txBody>
      </p:sp>
      <p:sp>
        <p:nvSpPr>
          <p:cNvPr id="5" name="Freeform 5"/>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a:p>
        </p:txBody>
      </p:sp>
      <p:sp>
        <p:nvSpPr>
          <p:cNvPr id="6" name="Freeform 6"/>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a:p>
        </p:txBody>
      </p:sp>
      <p:sp>
        <p:nvSpPr>
          <p:cNvPr id="7" name="TextBox 7"/>
          <p:cNvSpPr txBox="1"/>
          <p:nvPr/>
        </p:nvSpPr>
        <p:spPr>
          <a:xfrm>
            <a:off x="1028700" y="2878419"/>
            <a:ext cx="15150662" cy="3117127"/>
          </a:xfrm>
          <a:prstGeom prst="rect">
            <a:avLst/>
          </a:prstGeom>
        </p:spPr>
        <p:txBody>
          <a:bodyPr lIns="0" tIns="0" rIns="0" bIns="0" rtlCol="0" anchor="t">
            <a:spAutoFit/>
          </a:bodyPr>
          <a:lstStyle/>
          <a:p>
            <a:pPr marL="0" lvl="0" indent="0" algn="l">
              <a:lnSpc>
                <a:spcPts val="4151"/>
              </a:lnSpc>
              <a:spcBef>
                <a:spcPct val="0"/>
              </a:spcBef>
            </a:pPr>
            <a:r>
              <a:rPr lang="en-US" sz="2965" spc="74">
                <a:solidFill>
                  <a:srgbClr val="000000"/>
                </a:solidFill>
                <a:latin typeface="Clear Sans"/>
                <a:ea typeface="Clear Sans"/>
                <a:cs typeface="Clear Sans"/>
                <a:sym typeface="Clear Sans"/>
              </a:rPr>
              <a:t>La principal funcionalidad, además de uno de los requisitos más importantes de este proyecto, será el hecho de que se pueda contar con un inventario que sea accesible y de fácil uso ya que permitirá al dueño del local o negocio tener una mejor idea de los productos que posea, además de proporcionar un entorno más agradable hacia el cliente que le facilitará la opción de buscar aquello que desea y proporcionará su respectivo precio.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Freeform 2"/>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a:p>
        </p:txBody>
      </p:sp>
      <p:sp>
        <p:nvSpPr>
          <p:cNvPr id="3" name="Freeform 3"/>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a:p>
        </p:txBody>
      </p:sp>
      <p:sp>
        <p:nvSpPr>
          <p:cNvPr id="4" name="Freeform 4"/>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a:p>
        </p:txBody>
      </p:sp>
      <p:sp>
        <p:nvSpPr>
          <p:cNvPr id="5" name="Freeform 5"/>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a:p>
        </p:txBody>
      </p:sp>
      <p:sp>
        <p:nvSpPr>
          <p:cNvPr id="6" name="Freeform 6"/>
          <p:cNvSpPr/>
          <p:nvPr/>
        </p:nvSpPr>
        <p:spPr>
          <a:xfrm>
            <a:off x="284298" y="1632349"/>
            <a:ext cx="17719404" cy="6755523"/>
          </a:xfrm>
          <a:custGeom>
            <a:avLst/>
            <a:gdLst/>
            <a:ahLst/>
            <a:cxnLst/>
            <a:rect l="l" t="t" r="r" b="b"/>
            <a:pathLst>
              <a:path w="17719404" h="6755523">
                <a:moveTo>
                  <a:pt x="0" y="0"/>
                </a:moveTo>
                <a:lnTo>
                  <a:pt x="17719404" y="0"/>
                </a:lnTo>
                <a:lnTo>
                  <a:pt x="17719404" y="6755523"/>
                </a:lnTo>
                <a:lnTo>
                  <a:pt x="0" y="6755523"/>
                </a:lnTo>
                <a:lnTo>
                  <a:pt x="0" y="0"/>
                </a:lnTo>
                <a:close/>
              </a:path>
            </a:pathLst>
          </a:custGeom>
          <a:blipFill>
            <a:blip r:embed="rId6"/>
            <a:stretch>
              <a:fillRect/>
            </a:stretch>
          </a:blipFill>
        </p:spPr>
        <p:txBody>
          <a:bodyPr/>
          <a:lstStyle/>
          <a:p>
            <a:endParaRPr lang="es-EC"/>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Freeform 2"/>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a:p>
        </p:txBody>
      </p:sp>
      <p:sp>
        <p:nvSpPr>
          <p:cNvPr id="3" name="Freeform 3"/>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a:p>
        </p:txBody>
      </p:sp>
      <p:sp>
        <p:nvSpPr>
          <p:cNvPr id="4" name="Freeform 4"/>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a:p>
        </p:txBody>
      </p:sp>
      <p:sp>
        <p:nvSpPr>
          <p:cNvPr id="5" name="Freeform 5"/>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a:p>
        </p:txBody>
      </p:sp>
      <p:grpSp>
        <p:nvGrpSpPr>
          <p:cNvPr id="6" name="Group 6"/>
          <p:cNvGrpSpPr/>
          <p:nvPr/>
        </p:nvGrpSpPr>
        <p:grpSpPr>
          <a:xfrm>
            <a:off x="1906628" y="4820558"/>
            <a:ext cx="3388048" cy="4307596"/>
            <a:chOff x="0" y="0"/>
            <a:chExt cx="3133810" cy="3984356"/>
          </a:xfrm>
        </p:grpSpPr>
        <p:sp>
          <p:nvSpPr>
            <p:cNvPr id="7" name="Freeform 7"/>
            <p:cNvSpPr/>
            <p:nvPr/>
          </p:nvSpPr>
          <p:spPr>
            <a:xfrm>
              <a:off x="0" y="0"/>
              <a:ext cx="3133810" cy="3984356"/>
            </a:xfrm>
            <a:custGeom>
              <a:avLst/>
              <a:gdLst/>
              <a:ahLst/>
              <a:cxnLst/>
              <a:rect l="l" t="t" r="r" b="b"/>
              <a:pathLst>
                <a:path w="3133810" h="3984356">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txBody>
            <a:bodyPr/>
            <a:lstStyle/>
            <a:p>
              <a:endParaRPr lang="es-EC"/>
            </a:p>
          </p:txBody>
        </p:sp>
      </p:grpSp>
      <p:grpSp>
        <p:nvGrpSpPr>
          <p:cNvPr id="8" name="Group 8"/>
          <p:cNvGrpSpPr/>
          <p:nvPr/>
        </p:nvGrpSpPr>
        <p:grpSpPr>
          <a:xfrm>
            <a:off x="9298787" y="4820558"/>
            <a:ext cx="3388048" cy="4307596"/>
            <a:chOff x="0" y="0"/>
            <a:chExt cx="3133810" cy="3984356"/>
          </a:xfrm>
        </p:grpSpPr>
        <p:sp>
          <p:nvSpPr>
            <p:cNvPr id="9" name="Freeform 9"/>
            <p:cNvSpPr/>
            <p:nvPr/>
          </p:nvSpPr>
          <p:spPr>
            <a:xfrm>
              <a:off x="0" y="0"/>
              <a:ext cx="3133810" cy="3984356"/>
            </a:xfrm>
            <a:custGeom>
              <a:avLst/>
              <a:gdLst/>
              <a:ahLst/>
              <a:cxnLst/>
              <a:rect l="l" t="t" r="r" b="b"/>
              <a:pathLst>
                <a:path w="3133810" h="3984356">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txBody>
            <a:bodyPr/>
            <a:lstStyle/>
            <a:p>
              <a:endParaRPr lang="es-EC"/>
            </a:p>
          </p:txBody>
        </p:sp>
      </p:grpSp>
      <p:grpSp>
        <p:nvGrpSpPr>
          <p:cNvPr id="10" name="Group 10"/>
          <p:cNvGrpSpPr/>
          <p:nvPr/>
        </p:nvGrpSpPr>
        <p:grpSpPr>
          <a:xfrm>
            <a:off x="5622843" y="4820558"/>
            <a:ext cx="3388048" cy="4307596"/>
            <a:chOff x="0" y="0"/>
            <a:chExt cx="3133810" cy="3984356"/>
          </a:xfrm>
        </p:grpSpPr>
        <p:sp>
          <p:nvSpPr>
            <p:cNvPr id="11" name="Freeform 11"/>
            <p:cNvSpPr/>
            <p:nvPr/>
          </p:nvSpPr>
          <p:spPr>
            <a:xfrm>
              <a:off x="0" y="0"/>
              <a:ext cx="3133810" cy="3984356"/>
            </a:xfrm>
            <a:custGeom>
              <a:avLst/>
              <a:gdLst/>
              <a:ahLst/>
              <a:cxnLst/>
              <a:rect l="l" t="t" r="r" b="b"/>
              <a:pathLst>
                <a:path w="3133810" h="3984356">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txBody>
            <a:bodyPr/>
            <a:lstStyle/>
            <a:p>
              <a:endParaRPr lang="es-EC"/>
            </a:p>
          </p:txBody>
        </p:sp>
      </p:grpSp>
      <p:grpSp>
        <p:nvGrpSpPr>
          <p:cNvPr id="12" name="Group 12"/>
          <p:cNvGrpSpPr/>
          <p:nvPr/>
        </p:nvGrpSpPr>
        <p:grpSpPr>
          <a:xfrm>
            <a:off x="12993324" y="4820558"/>
            <a:ext cx="3388048" cy="4307596"/>
            <a:chOff x="0" y="0"/>
            <a:chExt cx="3133810" cy="3984356"/>
          </a:xfrm>
        </p:grpSpPr>
        <p:sp>
          <p:nvSpPr>
            <p:cNvPr id="13" name="Freeform 13"/>
            <p:cNvSpPr/>
            <p:nvPr/>
          </p:nvSpPr>
          <p:spPr>
            <a:xfrm>
              <a:off x="0" y="0"/>
              <a:ext cx="3133810" cy="3984356"/>
            </a:xfrm>
            <a:custGeom>
              <a:avLst/>
              <a:gdLst/>
              <a:ahLst/>
              <a:cxnLst/>
              <a:rect l="l" t="t" r="r" b="b"/>
              <a:pathLst>
                <a:path w="3133810" h="3984356">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txBody>
            <a:bodyPr/>
            <a:lstStyle/>
            <a:p>
              <a:endParaRPr lang="es-EC"/>
            </a:p>
          </p:txBody>
        </p:sp>
      </p:grpSp>
      <p:grpSp>
        <p:nvGrpSpPr>
          <p:cNvPr id="14" name="Group 14"/>
          <p:cNvGrpSpPr/>
          <p:nvPr/>
        </p:nvGrpSpPr>
        <p:grpSpPr>
          <a:xfrm>
            <a:off x="1906628" y="3489688"/>
            <a:ext cx="3388048" cy="1128941"/>
            <a:chOff x="0" y="0"/>
            <a:chExt cx="1235969" cy="411841"/>
          </a:xfrm>
        </p:grpSpPr>
        <p:sp>
          <p:nvSpPr>
            <p:cNvPr id="15" name="Freeform 15"/>
            <p:cNvSpPr/>
            <p:nvPr/>
          </p:nvSpPr>
          <p:spPr>
            <a:xfrm>
              <a:off x="0" y="0"/>
              <a:ext cx="1235969" cy="411841"/>
            </a:xfrm>
            <a:custGeom>
              <a:avLst/>
              <a:gdLst/>
              <a:ahLst/>
              <a:cxnLst/>
              <a:rect l="l" t="t" r="r" b="b"/>
              <a:pathLst>
                <a:path w="1235969" h="411841">
                  <a:moveTo>
                    <a:pt x="1111509" y="59690"/>
                  </a:moveTo>
                  <a:cubicBezTo>
                    <a:pt x="1147069" y="59690"/>
                    <a:pt x="1176279" y="88900"/>
                    <a:pt x="1176279" y="124460"/>
                  </a:cubicBezTo>
                  <a:lnTo>
                    <a:pt x="1176279" y="287381"/>
                  </a:lnTo>
                  <a:cubicBezTo>
                    <a:pt x="1176279" y="322941"/>
                    <a:pt x="1147069" y="352151"/>
                    <a:pt x="1111509" y="352151"/>
                  </a:cubicBezTo>
                  <a:lnTo>
                    <a:pt x="124460" y="352151"/>
                  </a:lnTo>
                  <a:cubicBezTo>
                    <a:pt x="88900" y="352151"/>
                    <a:pt x="59690" y="322941"/>
                    <a:pt x="59690" y="287381"/>
                  </a:cubicBezTo>
                  <a:lnTo>
                    <a:pt x="59690" y="124460"/>
                  </a:lnTo>
                  <a:cubicBezTo>
                    <a:pt x="59690" y="88900"/>
                    <a:pt x="88900" y="59690"/>
                    <a:pt x="124460" y="59690"/>
                  </a:cubicBezTo>
                  <a:lnTo>
                    <a:pt x="1111509" y="59690"/>
                  </a:lnTo>
                  <a:moveTo>
                    <a:pt x="1111509" y="0"/>
                  </a:moveTo>
                  <a:lnTo>
                    <a:pt x="124460" y="0"/>
                  </a:lnTo>
                  <a:cubicBezTo>
                    <a:pt x="55880" y="0"/>
                    <a:pt x="0" y="55880"/>
                    <a:pt x="0" y="124460"/>
                  </a:cubicBezTo>
                  <a:lnTo>
                    <a:pt x="0" y="287381"/>
                  </a:lnTo>
                  <a:cubicBezTo>
                    <a:pt x="0" y="355961"/>
                    <a:pt x="55880" y="411841"/>
                    <a:pt x="124460" y="411841"/>
                  </a:cubicBezTo>
                  <a:lnTo>
                    <a:pt x="1111509" y="411841"/>
                  </a:lnTo>
                  <a:cubicBezTo>
                    <a:pt x="1180089" y="411841"/>
                    <a:pt x="1235969" y="355961"/>
                    <a:pt x="1235969" y="287381"/>
                  </a:cubicBezTo>
                  <a:lnTo>
                    <a:pt x="1235969" y="124460"/>
                  </a:lnTo>
                  <a:cubicBezTo>
                    <a:pt x="1235969" y="55880"/>
                    <a:pt x="1180089" y="0"/>
                    <a:pt x="1111509" y="0"/>
                  </a:cubicBezTo>
                  <a:close/>
                </a:path>
              </a:pathLst>
            </a:custGeom>
            <a:solidFill>
              <a:srgbClr val="6FD6FF"/>
            </a:solidFill>
          </p:spPr>
          <p:txBody>
            <a:bodyPr/>
            <a:lstStyle/>
            <a:p>
              <a:endParaRPr lang="es-EC"/>
            </a:p>
          </p:txBody>
        </p:sp>
      </p:grpSp>
      <p:grpSp>
        <p:nvGrpSpPr>
          <p:cNvPr id="16" name="Group 16"/>
          <p:cNvGrpSpPr/>
          <p:nvPr/>
        </p:nvGrpSpPr>
        <p:grpSpPr>
          <a:xfrm>
            <a:off x="9298787" y="3489688"/>
            <a:ext cx="3428320" cy="1128941"/>
            <a:chOff x="0" y="0"/>
            <a:chExt cx="1250660" cy="411841"/>
          </a:xfrm>
        </p:grpSpPr>
        <p:sp>
          <p:nvSpPr>
            <p:cNvPr id="17" name="Freeform 17"/>
            <p:cNvSpPr/>
            <p:nvPr/>
          </p:nvSpPr>
          <p:spPr>
            <a:xfrm>
              <a:off x="0" y="0"/>
              <a:ext cx="1250660" cy="411841"/>
            </a:xfrm>
            <a:custGeom>
              <a:avLst/>
              <a:gdLst/>
              <a:ahLst/>
              <a:cxnLst/>
              <a:rect l="l" t="t" r="r" b="b"/>
              <a:pathLst>
                <a:path w="1250660" h="411841">
                  <a:moveTo>
                    <a:pt x="1126200" y="59690"/>
                  </a:moveTo>
                  <a:cubicBezTo>
                    <a:pt x="1161760" y="59690"/>
                    <a:pt x="1190970" y="88900"/>
                    <a:pt x="1190970" y="124460"/>
                  </a:cubicBezTo>
                  <a:lnTo>
                    <a:pt x="1190970" y="287381"/>
                  </a:lnTo>
                  <a:cubicBezTo>
                    <a:pt x="1190970" y="322941"/>
                    <a:pt x="1161760" y="352151"/>
                    <a:pt x="1126200" y="352151"/>
                  </a:cubicBezTo>
                  <a:lnTo>
                    <a:pt x="124460" y="352151"/>
                  </a:lnTo>
                  <a:cubicBezTo>
                    <a:pt x="88900" y="352151"/>
                    <a:pt x="59690" y="322941"/>
                    <a:pt x="59690" y="287381"/>
                  </a:cubicBezTo>
                  <a:lnTo>
                    <a:pt x="59690" y="124460"/>
                  </a:lnTo>
                  <a:cubicBezTo>
                    <a:pt x="59690" y="88900"/>
                    <a:pt x="88900" y="59690"/>
                    <a:pt x="124460" y="59690"/>
                  </a:cubicBezTo>
                  <a:lnTo>
                    <a:pt x="1126200" y="59690"/>
                  </a:lnTo>
                  <a:moveTo>
                    <a:pt x="1126200" y="0"/>
                  </a:moveTo>
                  <a:lnTo>
                    <a:pt x="124460" y="0"/>
                  </a:lnTo>
                  <a:cubicBezTo>
                    <a:pt x="55880" y="0"/>
                    <a:pt x="0" y="55880"/>
                    <a:pt x="0" y="124460"/>
                  </a:cubicBezTo>
                  <a:lnTo>
                    <a:pt x="0" y="287381"/>
                  </a:lnTo>
                  <a:cubicBezTo>
                    <a:pt x="0" y="355961"/>
                    <a:pt x="55880" y="411841"/>
                    <a:pt x="124460" y="411841"/>
                  </a:cubicBezTo>
                  <a:lnTo>
                    <a:pt x="1126200" y="411841"/>
                  </a:lnTo>
                  <a:cubicBezTo>
                    <a:pt x="1194780" y="411841"/>
                    <a:pt x="1250660" y="355961"/>
                    <a:pt x="1250660" y="287381"/>
                  </a:cubicBezTo>
                  <a:lnTo>
                    <a:pt x="1250660" y="124460"/>
                  </a:lnTo>
                  <a:cubicBezTo>
                    <a:pt x="1250660" y="55880"/>
                    <a:pt x="1194780" y="0"/>
                    <a:pt x="1126200" y="0"/>
                  </a:cubicBezTo>
                  <a:close/>
                </a:path>
              </a:pathLst>
            </a:custGeom>
            <a:solidFill>
              <a:srgbClr val="6FD6FF"/>
            </a:solidFill>
          </p:spPr>
          <p:txBody>
            <a:bodyPr/>
            <a:lstStyle/>
            <a:p>
              <a:endParaRPr lang="es-EC"/>
            </a:p>
          </p:txBody>
        </p:sp>
      </p:grpSp>
      <p:grpSp>
        <p:nvGrpSpPr>
          <p:cNvPr id="18" name="Group 18"/>
          <p:cNvGrpSpPr/>
          <p:nvPr/>
        </p:nvGrpSpPr>
        <p:grpSpPr>
          <a:xfrm>
            <a:off x="5622843" y="3489688"/>
            <a:ext cx="3388048" cy="1128941"/>
            <a:chOff x="0" y="0"/>
            <a:chExt cx="1235969" cy="411841"/>
          </a:xfrm>
        </p:grpSpPr>
        <p:sp>
          <p:nvSpPr>
            <p:cNvPr id="19" name="Freeform 19"/>
            <p:cNvSpPr/>
            <p:nvPr/>
          </p:nvSpPr>
          <p:spPr>
            <a:xfrm>
              <a:off x="0" y="0"/>
              <a:ext cx="1235969" cy="411841"/>
            </a:xfrm>
            <a:custGeom>
              <a:avLst/>
              <a:gdLst/>
              <a:ahLst/>
              <a:cxnLst/>
              <a:rect l="l" t="t" r="r" b="b"/>
              <a:pathLst>
                <a:path w="1235969" h="411841">
                  <a:moveTo>
                    <a:pt x="1111509" y="59690"/>
                  </a:moveTo>
                  <a:cubicBezTo>
                    <a:pt x="1147069" y="59690"/>
                    <a:pt x="1176279" y="88900"/>
                    <a:pt x="1176279" y="124460"/>
                  </a:cubicBezTo>
                  <a:lnTo>
                    <a:pt x="1176279" y="287381"/>
                  </a:lnTo>
                  <a:cubicBezTo>
                    <a:pt x="1176279" y="322941"/>
                    <a:pt x="1147069" y="352151"/>
                    <a:pt x="1111509" y="352151"/>
                  </a:cubicBezTo>
                  <a:lnTo>
                    <a:pt x="124460" y="352151"/>
                  </a:lnTo>
                  <a:cubicBezTo>
                    <a:pt x="88900" y="352151"/>
                    <a:pt x="59690" y="322941"/>
                    <a:pt x="59690" y="287381"/>
                  </a:cubicBezTo>
                  <a:lnTo>
                    <a:pt x="59690" y="124460"/>
                  </a:lnTo>
                  <a:cubicBezTo>
                    <a:pt x="59690" y="88900"/>
                    <a:pt x="88900" y="59690"/>
                    <a:pt x="124460" y="59690"/>
                  </a:cubicBezTo>
                  <a:lnTo>
                    <a:pt x="1111509" y="59690"/>
                  </a:lnTo>
                  <a:moveTo>
                    <a:pt x="1111509" y="0"/>
                  </a:moveTo>
                  <a:lnTo>
                    <a:pt x="124460" y="0"/>
                  </a:lnTo>
                  <a:cubicBezTo>
                    <a:pt x="55880" y="0"/>
                    <a:pt x="0" y="55880"/>
                    <a:pt x="0" y="124460"/>
                  </a:cubicBezTo>
                  <a:lnTo>
                    <a:pt x="0" y="287381"/>
                  </a:lnTo>
                  <a:cubicBezTo>
                    <a:pt x="0" y="355961"/>
                    <a:pt x="55880" y="411841"/>
                    <a:pt x="124460" y="411841"/>
                  </a:cubicBezTo>
                  <a:lnTo>
                    <a:pt x="1111509" y="411841"/>
                  </a:lnTo>
                  <a:cubicBezTo>
                    <a:pt x="1180089" y="411841"/>
                    <a:pt x="1235969" y="355961"/>
                    <a:pt x="1235969" y="287381"/>
                  </a:cubicBezTo>
                  <a:lnTo>
                    <a:pt x="1235969" y="124460"/>
                  </a:lnTo>
                  <a:cubicBezTo>
                    <a:pt x="1235969" y="55880"/>
                    <a:pt x="1180089" y="0"/>
                    <a:pt x="1111509" y="0"/>
                  </a:cubicBezTo>
                  <a:close/>
                </a:path>
              </a:pathLst>
            </a:custGeom>
            <a:solidFill>
              <a:srgbClr val="6FD6FF"/>
            </a:solidFill>
          </p:spPr>
          <p:txBody>
            <a:bodyPr/>
            <a:lstStyle/>
            <a:p>
              <a:endParaRPr lang="es-EC"/>
            </a:p>
          </p:txBody>
        </p:sp>
      </p:grpSp>
      <p:grpSp>
        <p:nvGrpSpPr>
          <p:cNvPr id="20" name="Group 20"/>
          <p:cNvGrpSpPr/>
          <p:nvPr/>
        </p:nvGrpSpPr>
        <p:grpSpPr>
          <a:xfrm>
            <a:off x="12993324" y="3489688"/>
            <a:ext cx="3449998" cy="1128941"/>
            <a:chOff x="0" y="0"/>
            <a:chExt cx="1258569" cy="411841"/>
          </a:xfrm>
        </p:grpSpPr>
        <p:sp>
          <p:nvSpPr>
            <p:cNvPr id="21" name="Freeform 21"/>
            <p:cNvSpPr/>
            <p:nvPr/>
          </p:nvSpPr>
          <p:spPr>
            <a:xfrm>
              <a:off x="0" y="0"/>
              <a:ext cx="1258569" cy="411841"/>
            </a:xfrm>
            <a:custGeom>
              <a:avLst/>
              <a:gdLst/>
              <a:ahLst/>
              <a:cxnLst/>
              <a:rect l="l" t="t" r="r" b="b"/>
              <a:pathLst>
                <a:path w="1258569" h="411841">
                  <a:moveTo>
                    <a:pt x="1134109" y="59690"/>
                  </a:moveTo>
                  <a:cubicBezTo>
                    <a:pt x="1169669" y="59690"/>
                    <a:pt x="1198879" y="88900"/>
                    <a:pt x="1198879" y="124460"/>
                  </a:cubicBezTo>
                  <a:lnTo>
                    <a:pt x="1198879" y="287381"/>
                  </a:lnTo>
                  <a:cubicBezTo>
                    <a:pt x="1198879" y="322941"/>
                    <a:pt x="1169669" y="352151"/>
                    <a:pt x="1134109" y="352151"/>
                  </a:cubicBezTo>
                  <a:lnTo>
                    <a:pt x="124460" y="352151"/>
                  </a:lnTo>
                  <a:cubicBezTo>
                    <a:pt x="88900" y="352151"/>
                    <a:pt x="59690" y="322941"/>
                    <a:pt x="59690" y="287381"/>
                  </a:cubicBezTo>
                  <a:lnTo>
                    <a:pt x="59690" y="124460"/>
                  </a:lnTo>
                  <a:cubicBezTo>
                    <a:pt x="59690" y="88900"/>
                    <a:pt x="88900" y="59690"/>
                    <a:pt x="124460" y="59690"/>
                  </a:cubicBezTo>
                  <a:lnTo>
                    <a:pt x="1134109" y="59690"/>
                  </a:lnTo>
                  <a:moveTo>
                    <a:pt x="1134109" y="0"/>
                  </a:moveTo>
                  <a:lnTo>
                    <a:pt x="124460" y="0"/>
                  </a:lnTo>
                  <a:cubicBezTo>
                    <a:pt x="55880" y="0"/>
                    <a:pt x="0" y="55880"/>
                    <a:pt x="0" y="124460"/>
                  </a:cubicBezTo>
                  <a:lnTo>
                    <a:pt x="0" y="287381"/>
                  </a:lnTo>
                  <a:cubicBezTo>
                    <a:pt x="0" y="355961"/>
                    <a:pt x="55880" y="411841"/>
                    <a:pt x="124460" y="411841"/>
                  </a:cubicBezTo>
                  <a:lnTo>
                    <a:pt x="1134109" y="411841"/>
                  </a:lnTo>
                  <a:cubicBezTo>
                    <a:pt x="1202689" y="411841"/>
                    <a:pt x="1258569" y="355961"/>
                    <a:pt x="1258569" y="287381"/>
                  </a:cubicBezTo>
                  <a:lnTo>
                    <a:pt x="1258569" y="124460"/>
                  </a:lnTo>
                  <a:cubicBezTo>
                    <a:pt x="1258569" y="55880"/>
                    <a:pt x="1202689" y="0"/>
                    <a:pt x="1134109" y="0"/>
                  </a:cubicBezTo>
                  <a:close/>
                </a:path>
              </a:pathLst>
            </a:custGeom>
            <a:solidFill>
              <a:srgbClr val="6FD6FF"/>
            </a:solidFill>
          </p:spPr>
          <p:txBody>
            <a:bodyPr/>
            <a:lstStyle/>
            <a:p>
              <a:endParaRPr lang="es-EC"/>
            </a:p>
          </p:txBody>
        </p:sp>
      </p:grpSp>
      <p:sp>
        <p:nvSpPr>
          <p:cNvPr id="22" name="TextBox 22"/>
          <p:cNvSpPr txBox="1"/>
          <p:nvPr/>
        </p:nvSpPr>
        <p:spPr>
          <a:xfrm>
            <a:off x="0" y="1587470"/>
            <a:ext cx="18288000" cy="1238283"/>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000000"/>
                </a:solidFill>
                <a:latin typeface="Archivo Black"/>
                <a:ea typeface="Archivo Black"/>
                <a:cs typeface="Archivo Black"/>
                <a:sym typeface="Archivo Black"/>
              </a:rPr>
              <a:t>ANÁLISIS FODA</a:t>
            </a:r>
          </a:p>
        </p:txBody>
      </p:sp>
      <p:sp>
        <p:nvSpPr>
          <p:cNvPr id="23" name="Freeform 23"/>
          <p:cNvSpPr/>
          <p:nvPr/>
        </p:nvSpPr>
        <p:spPr>
          <a:xfrm>
            <a:off x="0" y="9128155"/>
            <a:ext cx="4176677" cy="1190715"/>
          </a:xfrm>
          <a:custGeom>
            <a:avLst/>
            <a:gdLst/>
            <a:ahLst/>
            <a:cxnLst/>
            <a:rect l="l" t="t" r="r" b="b"/>
            <a:pathLst>
              <a:path w="4176677" h="1190715">
                <a:moveTo>
                  <a:pt x="0" y="0"/>
                </a:moveTo>
                <a:lnTo>
                  <a:pt x="4176677" y="0"/>
                </a:lnTo>
                <a:lnTo>
                  <a:pt x="4176677" y="1190714"/>
                </a:lnTo>
                <a:lnTo>
                  <a:pt x="0" y="1190714"/>
                </a:lnTo>
                <a:lnTo>
                  <a:pt x="0" y="0"/>
                </a:lnTo>
                <a:close/>
              </a:path>
            </a:pathLst>
          </a:custGeom>
          <a:blipFill>
            <a:blip r:embed="rId6">
              <a:extLst>
                <a:ext uri="{96DAC541-7B7A-43D3-8B79-37D633B846F1}">
                  <asvg:svgBlip xmlns:asvg="http://schemas.microsoft.com/office/drawing/2016/SVG/main" r:embed="rId7"/>
                </a:ext>
              </a:extLst>
            </a:blip>
            <a:stretch>
              <a:fillRect b="-245574"/>
            </a:stretch>
          </a:blipFill>
        </p:spPr>
        <p:txBody>
          <a:bodyPr/>
          <a:lstStyle/>
          <a:p>
            <a:endParaRPr lang="es-EC"/>
          </a:p>
        </p:txBody>
      </p:sp>
      <p:sp>
        <p:nvSpPr>
          <p:cNvPr id="24" name="TextBox 24"/>
          <p:cNvSpPr txBox="1"/>
          <p:nvPr/>
        </p:nvSpPr>
        <p:spPr>
          <a:xfrm>
            <a:off x="1906628" y="3823653"/>
            <a:ext cx="3388048" cy="406433"/>
          </a:xfrm>
          <a:prstGeom prst="rect">
            <a:avLst/>
          </a:prstGeom>
        </p:spPr>
        <p:txBody>
          <a:bodyPr lIns="0" tIns="0" rIns="0" bIns="0" rtlCol="0" anchor="t">
            <a:spAutoFit/>
          </a:bodyPr>
          <a:lstStyle/>
          <a:p>
            <a:pPr marL="0" lvl="0" indent="0" algn="ctr">
              <a:lnSpc>
                <a:spcPts val="3250"/>
              </a:lnSpc>
              <a:spcBef>
                <a:spcPct val="0"/>
              </a:spcBef>
            </a:pPr>
            <a:r>
              <a:rPr lang="en-US" sz="2500">
                <a:solidFill>
                  <a:srgbClr val="000000"/>
                </a:solidFill>
                <a:latin typeface="Aileron"/>
                <a:ea typeface="Aileron"/>
                <a:cs typeface="Aileron"/>
                <a:sym typeface="Aileron"/>
              </a:rPr>
              <a:t>FORTALEZAS</a:t>
            </a:r>
          </a:p>
        </p:txBody>
      </p:sp>
      <p:sp>
        <p:nvSpPr>
          <p:cNvPr id="25" name="TextBox 25"/>
          <p:cNvSpPr txBox="1"/>
          <p:nvPr/>
        </p:nvSpPr>
        <p:spPr>
          <a:xfrm>
            <a:off x="2078813" y="4874650"/>
            <a:ext cx="2841130" cy="3780248"/>
          </a:xfrm>
          <a:prstGeom prst="rect">
            <a:avLst/>
          </a:prstGeom>
        </p:spPr>
        <p:txBody>
          <a:bodyPr lIns="0" tIns="0" rIns="0" bIns="0" rtlCol="0" anchor="t">
            <a:spAutoFit/>
          </a:bodyPr>
          <a:lstStyle/>
          <a:p>
            <a:pPr algn="l">
              <a:lnSpc>
                <a:spcPts val="2700"/>
              </a:lnSpc>
            </a:pPr>
            <a:r>
              <a:rPr lang="en-US" sz="1800" b="1">
                <a:solidFill>
                  <a:srgbClr val="000000"/>
                </a:solidFill>
                <a:latin typeface="Arimo Bold"/>
                <a:ea typeface="Arimo Bold"/>
                <a:cs typeface="Arimo Bold"/>
                <a:sym typeface="Arimo Bold"/>
              </a:rPr>
              <a:t>Se han establecido metas claras a corto y largo plazo para la administración del negocio.</a:t>
            </a:r>
          </a:p>
          <a:p>
            <a:pPr marL="0" lvl="0" indent="0" algn="l">
              <a:lnSpc>
                <a:spcPts val="2700"/>
              </a:lnSpc>
              <a:spcBef>
                <a:spcPct val="0"/>
              </a:spcBef>
            </a:pPr>
            <a:r>
              <a:rPr lang="en-US" sz="1800" b="1">
                <a:solidFill>
                  <a:srgbClr val="000000"/>
                </a:solidFill>
                <a:latin typeface="Arimo Bold"/>
                <a:ea typeface="Arimo Bold"/>
                <a:cs typeface="Arimo Bold"/>
                <a:sym typeface="Arimo Bold"/>
              </a:rPr>
              <a:t>El negocio cuenta con características únicas que lo distinguen de la competencia, lo cual puede reforzar su posición en el mercado.</a:t>
            </a:r>
          </a:p>
        </p:txBody>
      </p:sp>
      <p:sp>
        <p:nvSpPr>
          <p:cNvPr id="26" name="TextBox 26"/>
          <p:cNvSpPr txBox="1"/>
          <p:nvPr/>
        </p:nvSpPr>
        <p:spPr>
          <a:xfrm>
            <a:off x="9298787" y="3823653"/>
            <a:ext cx="3428320" cy="406433"/>
          </a:xfrm>
          <a:prstGeom prst="rect">
            <a:avLst/>
          </a:prstGeom>
        </p:spPr>
        <p:txBody>
          <a:bodyPr lIns="0" tIns="0" rIns="0" bIns="0" rtlCol="0" anchor="t">
            <a:spAutoFit/>
          </a:bodyPr>
          <a:lstStyle/>
          <a:p>
            <a:pPr marL="0" lvl="0" indent="0" algn="ctr">
              <a:lnSpc>
                <a:spcPts val="3250"/>
              </a:lnSpc>
              <a:spcBef>
                <a:spcPct val="0"/>
              </a:spcBef>
            </a:pPr>
            <a:r>
              <a:rPr lang="en-US" sz="2500" b="1">
                <a:solidFill>
                  <a:srgbClr val="000000"/>
                </a:solidFill>
                <a:latin typeface="Aileron Bold"/>
                <a:ea typeface="Aileron Bold"/>
                <a:cs typeface="Aileron Bold"/>
                <a:sym typeface="Aileron Bold"/>
              </a:rPr>
              <a:t>DEBILIDADES</a:t>
            </a:r>
          </a:p>
        </p:txBody>
      </p:sp>
      <p:sp>
        <p:nvSpPr>
          <p:cNvPr id="27" name="TextBox 27"/>
          <p:cNvSpPr txBox="1"/>
          <p:nvPr/>
        </p:nvSpPr>
        <p:spPr>
          <a:xfrm>
            <a:off x="5622843" y="3823653"/>
            <a:ext cx="3388048" cy="406433"/>
          </a:xfrm>
          <a:prstGeom prst="rect">
            <a:avLst/>
          </a:prstGeom>
        </p:spPr>
        <p:txBody>
          <a:bodyPr lIns="0" tIns="0" rIns="0" bIns="0" rtlCol="0" anchor="t">
            <a:spAutoFit/>
          </a:bodyPr>
          <a:lstStyle/>
          <a:p>
            <a:pPr marL="0" lvl="0" indent="0" algn="ctr">
              <a:lnSpc>
                <a:spcPts val="3250"/>
              </a:lnSpc>
              <a:spcBef>
                <a:spcPct val="0"/>
              </a:spcBef>
            </a:pPr>
            <a:r>
              <a:rPr lang="en-US" sz="2500" b="1">
                <a:solidFill>
                  <a:srgbClr val="000000"/>
                </a:solidFill>
                <a:latin typeface="Aileron Bold"/>
                <a:ea typeface="Aileron Bold"/>
                <a:cs typeface="Aileron Bold"/>
                <a:sym typeface="Aileron Bold"/>
              </a:rPr>
              <a:t>OPORTUNIDADES</a:t>
            </a:r>
          </a:p>
        </p:txBody>
      </p:sp>
      <p:sp>
        <p:nvSpPr>
          <p:cNvPr id="28" name="TextBox 28"/>
          <p:cNvSpPr txBox="1"/>
          <p:nvPr/>
        </p:nvSpPr>
        <p:spPr>
          <a:xfrm>
            <a:off x="12993324" y="3823653"/>
            <a:ext cx="3449998" cy="406433"/>
          </a:xfrm>
          <a:prstGeom prst="rect">
            <a:avLst/>
          </a:prstGeom>
        </p:spPr>
        <p:txBody>
          <a:bodyPr lIns="0" tIns="0" rIns="0" bIns="0" rtlCol="0" anchor="t">
            <a:spAutoFit/>
          </a:bodyPr>
          <a:lstStyle/>
          <a:p>
            <a:pPr marL="0" lvl="0" indent="0" algn="ctr">
              <a:lnSpc>
                <a:spcPts val="3250"/>
              </a:lnSpc>
              <a:spcBef>
                <a:spcPct val="0"/>
              </a:spcBef>
            </a:pPr>
            <a:r>
              <a:rPr lang="en-US" sz="2500" b="1">
                <a:solidFill>
                  <a:srgbClr val="000000"/>
                </a:solidFill>
                <a:latin typeface="Aileron Bold"/>
                <a:ea typeface="Aileron Bold"/>
                <a:cs typeface="Aileron Bold"/>
                <a:sym typeface="Aileron Bold"/>
              </a:rPr>
              <a:t>AMENAZAS</a:t>
            </a:r>
          </a:p>
        </p:txBody>
      </p:sp>
      <p:sp>
        <p:nvSpPr>
          <p:cNvPr id="29" name="TextBox 29"/>
          <p:cNvSpPr txBox="1"/>
          <p:nvPr/>
        </p:nvSpPr>
        <p:spPr>
          <a:xfrm>
            <a:off x="5820562" y="5036945"/>
            <a:ext cx="2825122" cy="3780248"/>
          </a:xfrm>
          <a:prstGeom prst="rect">
            <a:avLst/>
          </a:prstGeom>
        </p:spPr>
        <p:txBody>
          <a:bodyPr lIns="0" tIns="0" rIns="0" bIns="0" rtlCol="0" anchor="t">
            <a:spAutoFit/>
          </a:bodyPr>
          <a:lstStyle/>
          <a:p>
            <a:pPr algn="l">
              <a:lnSpc>
                <a:spcPts val="2700"/>
              </a:lnSpc>
            </a:pPr>
            <a:r>
              <a:rPr lang="en-US" sz="1800" b="1">
                <a:solidFill>
                  <a:srgbClr val="000000"/>
                </a:solidFill>
                <a:latin typeface="Arimo Bold"/>
                <a:ea typeface="Arimo Bold"/>
                <a:cs typeface="Arimo Bold"/>
                <a:sym typeface="Arimo Bold"/>
              </a:rPr>
              <a:t>Mejorar la gestión del inventario actual mediante herramientas tecnológicas o software especializado.</a:t>
            </a:r>
          </a:p>
          <a:p>
            <a:pPr algn="l">
              <a:lnSpc>
                <a:spcPts val="2700"/>
              </a:lnSpc>
            </a:pPr>
            <a:r>
              <a:rPr lang="en-US" sz="1800" b="1">
                <a:solidFill>
                  <a:srgbClr val="000000"/>
                </a:solidFill>
                <a:latin typeface="Arimo Bold"/>
                <a:ea typeface="Arimo Bold"/>
                <a:cs typeface="Arimo Bold"/>
                <a:sym typeface="Arimo Bold"/>
              </a:rPr>
              <a:t>Crecimiento en comunicación: Usar medios digitales para fortalecer la relación con clientes y proveedores.</a:t>
            </a:r>
          </a:p>
          <a:p>
            <a:pPr marL="0" lvl="0" indent="0" algn="l">
              <a:lnSpc>
                <a:spcPts val="2700"/>
              </a:lnSpc>
              <a:spcBef>
                <a:spcPct val="0"/>
              </a:spcBef>
            </a:pPr>
            <a:endParaRPr lang="en-US" sz="1800" b="1">
              <a:solidFill>
                <a:srgbClr val="000000"/>
              </a:solidFill>
              <a:latin typeface="Arimo Bold"/>
              <a:ea typeface="Arimo Bold"/>
              <a:cs typeface="Arimo Bold"/>
              <a:sym typeface="Arimo Bold"/>
            </a:endParaRPr>
          </a:p>
        </p:txBody>
      </p:sp>
      <p:sp>
        <p:nvSpPr>
          <p:cNvPr id="30" name="TextBox 30"/>
          <p:cNvSpPr txBox="1"/>
          <p:nvPr/>
        </p:nvSpPr>
        <p:spPr>
          <a:xfrm>
            <a:off x="9415303" y="5036945"/>
            <a:ext cx="3195288" cy="3780248"/>
          </a:xfrm>
          <a:prstGeom prst="rect">
            <a:avLst/>
          </a:prstGeom>
        </p:spPr>
        <p:txBody>
          <a:bodyPr lIns="0" tIns="0" rIns="0" bIns="0" rtlCol="0" anchor="t">
            <a:spAutoFit/>
          </a:bodyPr>
          <a:lstStyle/>
          <a:p>
            <a:pPr algn="l">
              <a:lnSpc>
                <a:spcPts val="2700"/>
              </a:lnSpc>
            </a:pPr>
            <a:r>
              <a:rPr lang="en-US" sz="1800" b="1">
                <a:solidFill>
                  <a:srgbClr val="000000"/>
                </a:solidFill>
                <a:latin typeface="Arimo Bold"/>
                <a:ea typeface="Arimo Bold"/>
                <a:cs typeface="Arimo Bold"/>
                <a:sym typeface="Arimo Bold"/>
              </a:rPr>
              <a:t>Se mencionan posibles debilidades en la actualización y administración del inventario que necesitan ser resueltas.</a:t>
            </a:r>
          </a:p>
          <a:p>
            <a:pPr algn="l">
              <a:lnSpc>
                <a:spcPts val="2700"/>
              </a:lnSpc>
            </a:pPr>
            <a:r>
              <a:rPr lang="en-US" sz="1800" b="1">
                <a:solidFill>
                  <a:srgbClr val="000000"/>
                </a:solidFill>
                <a:latin typeface="Arimo Bold"/>
                <a:ea typeface="Arimo Bold"/>
                <a:cs typeface="Arimo Bold"/>
                <a:sym typeface="Arimo Bold"/>
              </a:rPr>
              <a:t>El proceso de actualización del inventario toma tiempo significativo, lo que podría retrasar decisiones importantes.</a:t>
            </a:r>
          </a:p>
          <a:p>
            <a:pPr marL="0" lvl="0" indent="0" algn="l">
              <a:lnSpc>
                <a:spcPts val="2700"/>
              </a:lnSpc>
              <a:spcBef>
                <a:spcPct val="0"/>
              </a:spcBef>
            </a:pPr>
            <a:endParaRPr lang="en-US" sz="1800" b="1">
              <a:solidFill>
                <a:srgbClr val="000000"/>
              </a:solidFill>
              <a:latin typeface="Arimo Bold"/>
              <a:ea typeface="Arimo Bold"/>
              <a:cs typeface="Arimo Bold"/>
              <a:sym typeface="Arimo Bold"/>
            </a:endParaRPr>
          </a:p>
        </p:txBody>
      </p:sp>
      <p:sp>
        <p:nvSpPr>
          <p:cNvPr id="31" name="TextBox 31"/>
          <p:cNvSpPr txBox="1"/>
          <p:nvPr/>
        </p:nvSpPr>
        <p:spPr>
          <a:xfrm>
            <a:off x="13251574" y="5036945"/>
            <a:ext cx="2933497" cy="3780248"/>
          </a:xfrm>
          <a:prstGeom prst="rect">
            <a:avLst/>
          </a:prstGeom>
        </p:spPr>
        <p:txBody>
          <a:bodyPr lIns="0" tIns="0" rIns="0" bIns="0" rtlCol="0" anchor="t">
            <a:spAutoFit/>
          </a:bodyPr>
          <a:lstStyle/>
          <a:p>
            <a:pPr algn="l">
              <a:lnSpc>
                <a:spcPts val="2700"/>
              </a:lnSpc>
            </a:pPr>
            <a:r>
              <a:rPr lang="en-US" sz="1800" b="1">
                <a:solidFill>
                  <a:srgbClr val="000000"/>
                </a:solidFill>
                <a:latin typeface="Arimo Bold"/>
                <a:ea typeface="Arimo Bold"/>
                <a:cs typeface="Arimo Bold"/>
                <a:sym typeface="Arimo Bold"/>
              </a:rPr>
              <a:t>La demanda por productos electrónicos puede variar rápidamente, impactando las ventas si no se adaptan estrategias.</a:t>
            </a:r>
          </a:p>
          <a:p>
            <a:pPr algn="l">
              <a:lnSpc>
                <a:spcPts val="2700"/>
              </a:lnSpc>
            </a:pPr>
            <a:r>
              <a:rPr lang="en-US" sz="1800" b="1">
                <a:solidFill>
                  <a:srgbClr val="000000"/>
                </a:solidFill>
                <a:latin typeface="Arimo Bold"/>
                <a:ea typeface="Arimo Bold"/>
                <a:cs typeface="Arimo Bold"/>
                <a:sym typeface="Arimo Bold"/>
              </a:rPr>
              <a:t>La dependencia de procesos manuales aumenta el riesgo de errores que afecten el negocio.</a:t>
            </a:r>
          </a:p>
          <a:p>
            <a:pPr marL="0" lvl="0" indent="0" algn="l">
              <a:lnSpc>
                <a:spcPts val="2700"/>
              </a:lnSpc>
              <a:spcBef>
                <a:spcPct val="0"/>
              </a:spcBef>
            </a:pPr>
            <a:endParaRPr lang="en-US" sz="1800" b="1">
              <a:solidFill>
                <a:srgbClr val="000000"/>
              </a:solidFill>
              <a:latin typeface="Arimo Bold"/>
              <a:ea typeface="Arimo Bold"/>
              <a:cs typeface="Arimo Bold"/>
              <a:sym typeface="Arimo Bold"/>
            </a:endParaRPr>
          </a:p>
        </p:txBody>
      </p:sp>
      <p:sp>
        <p:nvSpPr>
          <p:cNvPr id="32" name="Freeform 32"/>
          <p:cNvSpPr/>
          <p:nvPr/>
        </p:nvSpPr>
        <p:spPr>
          <a:xfrm>
            <a:off x="4176677" y="9128155"/>
            <a:ext cx="4176677" cy="1222368"/>
          </a:xfrm>
          <a:custGeom>
            <a:avLst/>
            <a:gdLst/>
            <a:ahLst/>
            <a:cxnLst/>
            <a:rect l="l" t="t" r="r" b="b"/>
            <a:pathLst>
              <a:path w="4176677" h="1222368">
                <a:moveTo>
                  <a:pt x="0" y="0"/>
                </a:moveTo>
                <a:lnTo>
                  <a:pt x="4176676" y="0"/>
                </a:lnTo>
                <a:lnTo>
                  <a:pt x="4176676" y="1222367"/>
                </a:lnTo>
                <a:lnTo>
                  <a:pt x="0" y="1222367"/>
                </a:lnTo>
                <a:lnTo>
                  <a:pt x="0" y="0"/>
                </a:lnTo>
                <a:close/>
              </a:path>
            </a:pathLst>
          </a:custGeom>
          <a:blipFill>
            <a:blip r:embed="rId6">
              <a:extLst>
                <a:ext uri="{96DAC541-7B7A-43D3-8B79-37D633B846F1}">
                  <asvg:svgBlip xmlns:asvg="http://schemas.microsoft.com/office/drawing/2016/SVG/main" r:embed="rId7"/>
                </a:ext>
              </a:extLst>
            </a:blip>
            <a:stretch>
              <a:fillRect b="-236625"/>
            </a:stretch>
          </a:blipFill>
        </p:spPr>
        <p:txBody>
          <a:bodyPr/>
          <a:lstStyle/>
          <a:p>
            <a:endParaRPr lang="es-EC"/>
          </a:p>
        </p:txBody>
      </p:sp>
      <p:sp>
        <p:nvSpPr>
          <p:cNvPr id="33" name="Freeform 33"/>
          <p:cNvSpPr/>
          <p:nvPr/>
        </p:nvSpPr>
        <p:spPr>
          <a:xfrm>
            <a:off x="8353353" y="9128155"/>
            <a:ext cx="4161936" cy="1254021"/>
          </a:xfrm>
          <a:custGeom>
            <a:avLst/>
            <a:gdLst/>
            <a:ahLst/>
            <a:cxnLst/>
            <a:rect l="l" t="t" r="r" b="b"/>
            <a:pathLst>
              <a:path w="4161936" h="1254021">
                <a:moveTo>
                  <a:pt x="0" y="0"/>
                </a:moveTo>
                <a:lnTo>
                  <a:pt x="4161936" y="0"/>
                </a:lnTo>
                <a:lnTo>
                  <a:pt x="4161936" y="1254020"/>
                </a:lnTo>
                <a:lnTo>
                  <a:pt x="0" y="1254020"/>
                </a:lnTo>
                <a:lnTo>
                  <a:pt x="0" y="0"/>
                </a:lnTo>
                <a:close/>
              </a:path>
            </a:pathLst>
          </a:custGeom>
          <a:blipFill>
            <a:blip r:embed="rId6">
              <a:extLst>
                <a:ext uri="{96DAC541-7B7A-43D3-8B79-37D633B846F1}">
                  <asvg:svgBlip xmlns:asvg="http://schemas.microsoft.com/office/drawing/2016/SVG/main" r:embed="rId7"/>
                </a:ext>
              </a:extLst>
            </a:blip>
            <a:stretch>
              <a:fillRect r="-354" b="-228128"/>
            </a:stretch>
          </a:blipFill>
        </p:spPr>
        <p:txBody>
          <a:bodyPr/>
          <a:lstStyle/>
          <a:p>
            <a:endParaRPr lang="es-EC"/>
          </a:p>
        </p:txBody>
      </p:sp>
      <p:sp>
        <p:nvSpPr>
          <p:cNvPr id="34" name="Freeform 34"/>
          <p:cNvSpPr/>
          <p:nvPr/>
        </p:nvSpPr>
        <p:spPr>
          <a:xfrm>
            <a:off x="12530030" y="9128155"/>
            <a:ext cx="4176677" cy="1190715"/>
          </a:xfrm>
          <a:custGeom>
            <a:avLst/>
            <a:gdLst/>
            <a:ahLst/>
            <a:cxnLst/>
            <a:rect l="l" t="t" r="r" b="b"/>
            <a:pathLst>
              <a:path w="4176677" h="1190715">
                <a:moveTo>
                  <a:pt x="0" y="0"/>
                </a:moveTo>
                <a:lnTo>
                  <a:pt x="4176677" y="0"/>
                </a:lnTo>
                <a:lnTo>
                  <a:pt x="4176677" y="1190714"/>
                </a:lnTo>
                <a:lnTo>
                  <a:pt x="0" y="1190714"/>
                </a:lnTo>
                <a:lnTo>
                  <a:pt x="0" y="0"/>
                </a:lnTo>
                <a:close/>
              </a:path>
            </a:pathLst>
          </a:custGeom>
          <a:blipFill>
            <a:blip r:embed="rId6">
              <a:extLst>
                <a:ext uri="{96DAC541-7B7A-43D3-8B79-37D633B846F1}">
                  <asvg:svgBlip xmlns:asvg="http://schemas.microsoft.com/office/drawing/2016/SVG/main" r:embed="rId7"/>
                </a:ext>
              </a:extLst>
            </a:blip>
            <a:stretch>
              <a:fillRect b="-245574"/>
            </a:stretch>
          </a:blipFill>
        </p:spPr>
        <p:txBody>
          <a:bodyPr/>
          <a:lstStyle/>
          <a:p>
            <a:endParaRPr lang="es-EC"/>
          </a:p>
        </p:txBody>
      </p:sp>
      <p:sp>
        <p:nvSpPr>
          <p:cNvPr id="35" name="Freeform 35"/>
          <p:cNvSpPr/>
          <p:nvPr/>
        </p:nvSpPr>
        <p:spPr>
          <a:xfrm>
            <a:off x="16706707" y="9128155"/>
            <a:ext cx="1664382" cy="1190715"/>
          </a:xfrm>
          <a:custGeom>
            <a:avLst/>
            <a:gdLst/>
            <a:ahLst/>
            <a:cxnLst/>
            <a:rect l="l" t="t" r="r" b="b"/>
            <a:pathLst>
              <a:path w="1664382" h="1190715">
                <a:moveTo>
                  <a:pt x="0" y="0"/>
                </a:moveTo>
                <a:lnTo>
                  <a:pt x="1664382" y="0"/>
                </a:lnTo>
                <a:lnTo>
                  <a:pt x="1664382" y="1190714"/>
                </a:lnTo>
                <a:lnTo>
                  <a:pt x="0" y="1190714"/>
                </a:lnTo>
                <a:lnTo>
                  <a:pt x="0" y="0"/>
                </a:lnTo>
                <a:close/>
              </a:path>
            </a:pathLst>
          </a:custGeom>
          <a:blipFill>
            <a:blip r:embed="rId6">
              <a:extLst>
                <a:ext uri="{96DAC541-7B7A-43D3-8B79-37D633B846F1}">
                  <asvg:svgBlip xmlns:asvg="http://schemas.microsoft.com/office/drawing/2016/SVG/main" r:embed="rId7"/>
                </a:ext>
              </a:extLst>
            </a:blip>
            <a:stretch>
              <a:fillRect r="-150944" b="-245574"/>
            </a:stretch>
          </a:blipFill>
        </p:spPr>
        <p:txBody>
          <a:bodyPr/>
          <a:lstStyle/>
          <a:p>
            <a:endParaRPr lang="es-EC"/>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2F3F4"/>
        </a:solidFill>
        <a:effectLst/>
      </p:bgPr>
    </p:bg>
    <p:spTree>
      <p:nvGrpSpPr>
        <p:cNvPr id="1" name=""/>
        <p:cNvGrpSpPr/>
        <p:nvPr/>
      </p:nvGrpSpPr>
      <p:grpSpPr>
        <a:xfrm>
          <a:off x="0" y="0"/>
          <a:ext cx="0" cy="0"/>
          <a:chOff x="0" y="0"/>
          <a:chExt cx="0" cy="0"/>
        </a:xfrm>
      </p:grpSpPr>
      <p:sp>
        <p:nvSpPr>
          <p:cNvPr id="2" name="Freeform 2"/>
          <p:cNvSpPr/>
          <p:nvPr/>
        </p:nvSpPr>
        <p:spPr>
          <a:xfrm rot="5400000">
            <a:off x="-1510700" y="5904462"/>
            <a:ext cx="5276889" cy="3488187"/>
          </a:xfrm>
          <a:custGeom>
            <a:avLst/>
            <a:gdLst/>
            <a:ahLst/>
            <a:cxnLst/>
            <a:rect l="l" t="t" r="r" b="b"/>
            <a:pathLst>
              <a:path w="5276889" h="3488187">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r="-32637" b="-70006"/>
            </a:stretch>
          </a:blipFill>
        </p:spPr>
        <p:txBody>
          <a:bodyPr/>
          <a:lstStyle/>
          <a:p>
            <a:endParaRPr lang="es-EC"/>
          </a:p>
        </p:txBody>
      </p:sp>
      <p:sp>
        <p:nvSpPr>
          <p:cNvPr id="3" name="Freeform 3"/>
          <p:cNvSpPr/>
          <p:nvPr/>
        </p:nvSpPr>
        <p:spPr>
          <a:xfrm>
            <a:off x="-108713" y="7775966"/>
            <a:ext cx="4362478" cy="2655034"/>
          </a:xfrm>
          <a:custGeom>
            <a:avLst/>
            <a:gdLst/>
            <a:ahLst/>
            <a:cxnLst/>
            <a:rect l="l" t="t" r="r" b="b"/>
            <a:pathLst>
              <a:path w="4362478" h="2655034">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b="-76521"/>
            </a:stretch>
          </a:blipFill>
        </p:spPr>
        <p:txBody>
          <a:bodyPr/>
          <a:lstStyle/>
          <a:p>
            <a:endParaRPr lang="es-EC"/>
          </a:p>
        </p:txBody>
      </p:sp>
      <p:sp>
        <p:nvSpPr>
          <p:cNvPr id="4" name="Freeform 4"/>
          <p:cNvSpPr/>
          <p:nvPr/>
        </p:nvSpPr>
        <p:spPr>
          <a:xfrm rot="-5400000">
            <a:off x="13085180" y="2165454"/>
            <a:ext cx="6999109" cy="3406532"/>
          </a:xfrm>
          <a:custGeom>
            <a:avLst/>
            <a:gdLst/>
            <a:ahLst/>
            <a:cxnLst/>
            <a:rect l="l" t="t" r="r" b="b"/>
            <a:pathLst>
              <a:path w="6999109" h="3406532">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t="-2397" b="-71684"/>
            </a:stretch>
          </a:blipFill>
        </p:spPr>
        <p:txBody>
          <a:bodyPr/>
          <a:lstStyle/>
          <a:p>
            <a:endParaRPr lang="es-EC"/>
          </a:p>
        </p:txBody>
      </p:sp>
      <p:sp>
        <p:nvSpPr>
          <p:cNvPr id="5" name="Freeform 5"/>
          <p:cNvSpPr/>
          <p:nvPr/>
        </p:nvSpPr>
        <p:spPr>
          <a:xfrm rot="-2792722">
            <a:off x="11375337" y="-1733733"/>
            <a:ext cx="7015067" cy="6477290"/>
          </a:xfrm>
          <a:custGeom>
            <a:avLst/>
            <a:gdLst/>
            <a:ahLst/>
            <a:cxnLst/>
            <a:rect l="l" t="t" r="r" b="b"/>
            <a:pathLst>
              <a:path w="7015067" h="6477290">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t="-1782" r="-11158"/>
            </a:stretch>
          </a:blipFill>
        </p:spPr>
        <p:txBody>
          <a:bodyPr/>
          <a:lstStyle/>
          <a:p>
            <a:endParaRPr lang="es-EC"/>
          </a:p>
        </p:txBody>
      </p:sp>
      <p:sp>
        <p:nvSpPr>
          <p:cNvPr id="6" name="TextBox 6"/>
          <p:cNvSpPr txBox="1"/>
          <p:nvPr/>
        </p:nvSpPr>
        <p:spPr>
          <a:xfrm>
            <a:off x="1028700" y="2895126"/>
            <a:ext cx="15556034" cy="4172819"/>
          </a:xfrm>
          <a:prstGeom prst="rect">
            <a:avLst/>
          </a:prstGeom>
        </p:spPr>
        <p:txBody>
          <a:bodyPr lIns="0" tIns="0" rIns="0" bIns="0" rtlCol="0" anchor="t">
            <a:spAutoFit/>
          </a:bodyPr>
          <a:lstStyle/>
          <a:p>
            <a:pPr marL="640316" lvl="1" indent="-320158" algn="l">
              <a:lnSpc>
                <a:spcPts val="4152"/>
              </a:lnSpc>
              <a:buFont typeface="Arial"/>
              <a:buChar char="•"/>
            </a:pPr>
            <a:r>
              <a:rPr lang="en-US" sz="2965" spc="74">
                <a:solidFill>
                  <a:srgbClr val="000000"/>
                </a:solidFill>
                <a:latin typeface="Clear Sans"/>
                <a:ea typeface="Clear Sans"/>
                <a:cs typeface="Clear Sans"/>
                <a:sym typeface="Clear Sans"/>
              </a:rPr>
              <a:t>Facilita la movilidad y gestión lo que permite mayor rentabilidad en los productos a adquirir.</a:t>
            </a:r>
          </a:p>
          <a:p>
            <a:pPr marL="640316" lvl="1" indent="-320158" algn="l">
              <a:lnSpc>
                <a:spcPts val="4152"/>
              </a:lnSpc>
              <a:buFont typeface="Arial"/>
              <a:buChar char="•"/>
            </a:pPr>
            <a:r>
              <a:rPr lang="en-US" sz="2965" spc="74">
                <a:solidFill>
                  <a:srgbClr val="000000"/>
                </a:solidFill>
                <a:latin typeface="Clear Sans"/>
                <a:ea typeface="Clear Sans"/>
                <a:cs typeface="Clear Sans"/>
                <a:sym typeface="Clear Sans"/>
              </a:rPr>
              <a:t>Con el acceso a datos actualizados y precisos sobre el inventario, el local puede tomar decisiones informadas sobre compras, reposición de productos y gestión de promociones.</a:t>
            </a:r>
          </a:p>
          <a:p>
            <a:pPr marL="640316" lvl="1" indent="-320158" algn="l">
              <a:lnSpc>
                <a:spcPts val="4152"/>
              </a:lnSpc>
              <a:buFont typeface="Arial"/>
              <a:buChar char="•"/>
            </a:pPr>
            <a:r>
              <a:rPr lang="en-US" sz="2965" spc="74">
                <a:solidFill>
                  <a:srgbClr val="000000"/>
                </a:solidFill>
                <a:latin typeface="Clear Sans"/>
                <a:ea typeface="Clear Sans"/>
                <a:cs typeface="Clear Sans"/>
                <a:sym typeface="Clear Sans"/>
              </a:rPr>
              <a:t>Este sistema ofrece la flexibilidad necesaria para adaptarse al crecimiento futuro del negocio, incluyendo la incorporación de nuevas categorías de productos o sucursales.</a:t>
            </a:r>
          </a:p>
        </p:txBody>
      </p:sp>
      <p:sp>
        <p:nvSpPr>
          <p:cNvPr id="7" name="TextBox 7"/>
          <p:cNvSpPr txBox="1"/>
          <p:nvPr/>
        </p:nvSpPr>
        <p:spPr>
          <a:xfrm>
            <a:off x="1127744" y="1752562"/>
            <a:ext cx="8238448" cy="1026927"/>
          </a:xfrm>
          <a:prstGeom prst="rect">
            <a:avLst/>
          </a:prstGeom>
        </p:spPr>
        <p:txBody>
          <a:bodyPr lIns="0" tIns="0" rIns="0" bIns="0" rtlCol="0" anchor="t">
            <a:spAutoFit/>
          </a:bodyPr>
          <a:lstStyle/>
          <a:p>
            <a:pPr marL="0" lvl="0" indent="0" algn="l">
              <a:lnSpc>
                <a:spcPts val="7448"/>
              </a:lnSpc>
              <a:spcBef>
                <a:spcPct val="0"/>
              </a:spcBef>
            </a:pPr>
            <a:r>
              <a:rPr lang="en-US" sz="8368" b="1">
                <a:solidFill>
                  <a:srgbClr val="000000"/>
                </a:solidFill>
                <a:latin typeface="One Little Font Bold"/>
                <a:ea typeface="One Little Font Bold"/>
                <a:cs typeface="One Little Font Bold"/>
                <a:sym typeface="One Little Font Bold"/>
              </a:rPr>
              <a:t>CONCLUSIONES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703</Words>
  <Application>Microsoft Office PowerPoint</Application>
  <PresentationFormat>Personalizado</PresentationFormat>
  <Paragraphs>38</Paragraphs>
  <Slides>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vt:i4>
      </vt:variant>
    </vt:vector>
  </HeadingPairs>
  <TitlesOfParts>
    <vt:vector size="19" baseType="lpstr">
      <vt:lpstr>One Little Font Bold</vt:lpstr>
      <vt:lpstr>Arial</vt:lpstr>
      <vt:lpstr>Aileron Bold</vt:lpstr>
      <vt:lpstr>Clear Sans Bold</vt:lpstr>
      <vt:lpstr>Calibri</vt:lpstr>
      <vt:lpstr>Aileron</vt:lpstr>
      <vt:lpstr>Archivo Black</vt:lpstr>
      <vt:lpstr>Clear Sans</vt:lpstr>
      <vt:lpstr>Arimo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Perfil del proyecto</dc:title>
  <dc:creator>593</dc:creator>
  <cp:lastModifiedBy>davis cobeña</cp:lastModifiedBy>
  <cp:revision>5</cp:revision>
  <dcterms:created xsi:type="dcterms:W3CDTF">2006-08-16T00:00:00Z</dcterms:created>
  <dcterms:modified xsi:type="dcterms:W3CDTF">2024-12-19T12:34:13Z</dcterms:modified>
  <dc:identifier>DAGYM-e6Vro</dc:identifier>
</cp:coreProperties>
</file>