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267520b4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267520b4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67520b4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67520b4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267520b4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267520b4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267520b4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267520b4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267520b4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267520b4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267520b4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267520b4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267520b4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267520b4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267520b4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267520b4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267520b4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267520b4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267520b4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267520b4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67520b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67520b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267520b4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267520b4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267520b4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267520b4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267520b4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267520b4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267520b4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267520b4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267520b4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267520b4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267520b44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267520b4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267520b4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267520b4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267520b4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267520b4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267520b4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267520b4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267520b4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267520b4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67520b4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67520b4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67520b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67520b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267520b4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267520b4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267520b4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267520b4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first we replace the value of fields whose value is zero to NaN, then according the histogram we choose to fill na with mean value or median value.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67520b4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67520b4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67520b4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67520b4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267520b4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267520b4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Prediction Of Diabetes Using Data Mining Techniques</a:t>
            </a:r>
            <a:endParaRPr/>
          </a:p>
        </p:txBody>
      </p:sp>
      <p:sp>
        <p:nvSpPr>
          <p:cNvPr id="87" name="Google Shape;87;p13"/>
          <p:cNvSpPr txBox="1"/>
          <p:nvPr>
            <p:ph idx="1" type="subTitle"/>
          </p:nvPr>
        </p:nvSpPr>
        <p:spPr>
          <a:xfrm>
            <a:off x="729625" y="3172900"/>
            <a:ext cx="7688100" cy="13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650">
                <a:solidFill>
                  <a:srgbClr val="242E41"/>
                </a:solidFill>
                <a:latin typeface="Arial"/>
                <a:ea typeface="Arial"/>
                <a:cs typeface="Arial"/>
                <a:sym typeface="Arial"/>
              </a:rPr>
              <a:t>CS6220 Data Mining Techniques - Final Project</a:t>
            </a:r>
            <a:endParaRPr b="1" sz="1650">
              <a:solidFill>
                <a:srgbClr val="242E41"/>
              </a:solidFill>
              <a:latin typeface="Arial"/>
              <a:ea typeface="Arial"/>
              <a:cs typeface="Arial"/>
              <a:sym typeface="Arial"/>
            </a:endParaRPr>
          </a:p>
          <a:p>
            <a:pPr indent="0" lvl="0" marL="0" rtl="0" algn="l">
              <a:spcBef>
                <a:spcPts val="0"/>
              </a:spcBef>
              <a:spcAft>
                <a:spcPts val="0"/>
              </a:spcAft>
              <a:buNone/>
            </a:pPr>
            <a:r>
              <a:t/>
            </a:r>
            <a:endParaRPr b="1" sz="1650">
              <a:solidFill>
                <a:srgbClr val="242E41"/>
              </a:solidFill>
              <a:latin typeface="Arial"/>
              <a:ea typeface="Arial"/>
              <a:cs typeface="Arial"/>
              <a:sym typeface="Arial"/>
            </a:endParaRPr>
          </a:p>
          <a:p>
            <a:pPr indent="0" lvl="0" marL="0" rtl="0" algn="l">
              <a:spcBef>
                <a:spcPts val="0"/>
              </a:spcBef>
              <a:spcAft>
                <a:spcPts val="0"/>
              </a:spcAft>
              <a:buNone/>
            </a:pPr>
            <a:r>
              <a:rPr b="1" lang="zh-CN" sz="1650">
                <a:solidFill>
                  <a:srgbClr val="242E41"/>
                </a:solidFill>
                <a:latin typeface="Arial"/>
                <a:ea typeface="Arial"/>
                <a:cs typeface="Arial"/>
                <a:sym typeface="Arial"/>
              </a:rPr>
              <a:t>Team Members: Paul Cruz, Chih-Ming Sun, Haocheng Yang</a:t>
            </a:r>
            <a:endParaRPr b="1" sz="1650">
              <a:solidFill>
                <a:srgbClr val="242E41"/>
              </a:solidFill>
              <a:latin typeface="Arial"/>
              <a:ea typeface="Arial"/>
              <a:cs typeface="Arial"/>
              <a:sym typeface="Arial"/>
            </a:endParaRPr>
          </a:p>
          <a:p>
            <a:pPr indent="0" lvl="0" marL="0" rtl="0" algn="l">
              <a:spcBef>
                <a:spcPts val="0"/>
              </a:spcBef>
              <a:spcAft>
                <a:spcPts val="0"/>
              </a:spcAft>
              <a:buNone/>
            </a:pPr>
            <a:r>
              <a:t/>
            </a:r>
            <a:endParaRPr b="1" sz="1650">
              <a:solidFill>
                <a:srgbClr val="242E4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Histogram (Glucose)</a:t>
            </a:r>
            <a:endParaRPr/>
          </a:p>
          <a:p>
            <a:pPr indent="0" lvl="0" marL="0" rtl="0" algn="l">
              <a:spcBef>
                <a:spcPts val="0"/>
              </a:spcBef>
              <a:spcAft>
                <a:spcPts val="0"/>
              </a:spcAft>
              <a:buNone/>
            </a:pPr>
            <a:r>
              <a:t/>
            </a:r>
            <a:endParaRPr/>
          </a:p>
        </p:txBody>
      </p:sp>
      <p:sp>
        <p:nvSpPr>
          <p:cNvPr id="151" name="Google Shape;151;p22"/>
          <p:cNvSpPr txBox="1"/>
          <p:nvPr>
            <p:ph idx="1" type="body"/>
          </p:nvPr>
        </p:nvSpPr>
        <p:spPr>
          <a:xfrm>
            <a:off x="611975" y="1945200"/>
            <a:ext cx="7334100" cy="53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zh-CN" sz="1302">
                <a:solidFill>
                  <a:srgbClr val="000000"/>
                </a:solidFill>
                <a:latin typeface="Arial"/>
                <a:ea typeface="Arial"/>
                <a:cs typeface="Arial"/>
                <a:sym typeface="Arial"/>
              </a:rPr>
              <a:t>Glucose vs diagnosis showed that glucose levels over 76 and mainly above 125 was correlated with diabetes diagnosis.</a:t>
            </a:r>
            <a:endParaRPr sz="1302">
              <a:solidFill>
                <a:srgbClr val="000000"/>
              </a:solidFill>
              <a:latin typeface="Arial"/>
              <a:ea typeface="Arial"/>
              <a:cs typeface="Arial"/>
              <a:sym typeface="Arial"/>
            </a:endParaRPr>
          </a:p>
        </p:txBody>
      </p:sp>
      <p:pic>
        <p:nvPicPr>
          <p:cNvPr id="152" name="Google Shape;152;p22"/>
          <p:cNvPicPr preferRelativeResize="0"/>
          <p:nvPr/>
        </p:nvPicPr>
        <p:blipFill>
          <a:blip r:embed="rId3">
            <a:alphaModFix/>
          </a:blip>
          <a:stretch>
            <a:fillRect/>
          </a:stretch>
        </p:blipFill>
        <p:spPr>
          <a:xfrm>
            <a:off x="1312625" y="2571751"/>
            <a:ext cx="6137218" cy="2314650"/>
          </a:xfrm>
          <a:prstGeom prst="rect">
            <a:avLst/>
          </a:prstGeom>
          <a:noFill/>
          <a:ln>
            <a:noFill/>
          </a:ln>
        </p:spPr>
      </p:pic>
      <p:sp>
        <p:nvSpPr>
          <p:cNvPr id="153" name="Google Shape;153;p22"/>
          <p:cNvSpPr txBox="1"/>
          <p:nvPr/>
        </p:nvSpPr>
        <p:spPr>
          <a:xfrm>
            <a:off x="-268650" y="3202525"/>
            <a:ext cx="1362000" cy="11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Histogram (BMI)</a:t>
            </a:r>
            <a:endParaRPr/>
          </a:p>
          <a:p>
            <a:pPr indent="0" lvl="0" marL="0" rtl="0" algn="l">
              <a:spcBef>
                <a:spcPts val="0"/>
              </a:spcBef>
              <a:spcAft>
                <a:spcPts val="0"/>
              </a:spcAft>
              <a:buNone/>
            </a:pPr>
            <a:r>
              <a:t/>
            </a:r>
            <a:endParaRPr/>
          </a:p>
        </p:txBody>
      </p:sp>
      <p:sp>
        <p:nvSpPr>
          <p:cNvPr id="159" name="Google Shape;159;p23"/>
          <p:cNvSpPr txBox="1"/>
          <p:nvPr>
            <p:ph idx="1" type="body"/>
          </p:nvPr>
        </p:nvSpPr>
        <p:spPr>
          <a:xfrm>
            <a:off x="611975" y="1945200"/>
            <a:ext cx="7334100" cy="53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zh-CN" sz="1302">
                <a:solidFill>
                  <a:srgbClr val="000000"/>
                </a:solidFill>
                <a:latin typeface="Arial"/>
                <a:ea typeface="Arial"/>
                <a:cs typeface="Arial"/>
                <a:sym typeface="Arial"/>
              </a:rPr>
              <a:t>BMI vs diagnosis showed that both healthy and diabetic individuals have two similar bell shape histograms with an obvious shift of mean.</a:t>
            </a:r>
            <a:endParaRPr sz="1302">
              <a:solidFill>
                <a:srgbClr val="000000"/>
              </a:solidFill>
              <a:latin typeface="Arial"/>
              <a:ea typeface="Arial"/>
              <a:cs typeface="Arial"/>
              <a:sym typeface="Arial"/>
            </a:endParaRPr>
          </a:p>
        </p:txBody>
      </p:sp>
      <p:pic>
        <p:nvPicPr>
          <p:cNvPr id="160" name="Google Shape;160;p23"/>
          <p:cNvPicPr preferRelativeResize="0"/>
          <p:nvPr/>
        </p:nvPicPr>
        <p:blipFill>
          <a:blip r:embed="rId3">
            <a:alphaModFix/>
          </a:blip>
          <a:stretch>
            <a:fillRect/>
          </a:stretch>
        </p:blipFill>
        <p:spPr>
          <a:xfrm>
            <a:off x="1780200" y="2699925"/>
            <a:ext cx="4714875" cy="202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Histogram (Insulin)</a:t>
            </a:r>
            <a:endParaRPr/>
          </a:p>
          <a:p>
            <a:pPr indent="0" lvl="0" marL="0" rtl="0" algn="l">
              <a:spcBef>
                <a:spcPts val="0"/>
              </a:spcBef>
              <a:spcAft>
                <a:spcPts val="0"/>
              </a:spcAft>
              <a:buNone/>
            </a:pPr>
            <a:r>
              <a:t/>
            </a:r>
            <a:endParaRPr/>
          </a:p>
        </p:txBody>
      </p:sp>
      <p:sp>
        <p:nvSpPr>
          <p:cNvPr id="166" name="Google Shape;166;p24"/>
          <p:cNvSpPr txBox="1"/>
          <p:nvPr>
            <p:ph idx="1" type="body"/>
          </p:nvPr>
        </p:nvSpPr>
        <p:spPr>
          <a:xfrm>
            <a:off x="611975" y="1945200"/>
            <a:ext cx="7334100" cy="53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zh-CN" sz="1302">
                <a:solidFill>
                  <a:srgbClr val="000000"/>
                </a:solidFill>
                <a:latin typeface="Arial"/>
                <a:ea typeface="Arial"/>
                <a:cs typeface="Arial"/>
                <a:sym typeface="Arial"/>
              </a:rPr>
              <a:t>Insulin vs diagnosis found the same, that health and diabetic patients exhibited similar insulin levels.</a:t>
            </a:r>
            <a:endParaRPr sz="1302">
              <a:solidFill>
                <a:srgbClr val="000000"/>
              </a:solidFill>
              <a:latin typeface="Arial"/>
              <a:ea typeface="Arial"/>
              <a:cs typeface="Arial"/>
              <a:sym typeface="Arial"/>
            </a:endParaRPr>
          </a:p>
        </p:txBody>
      </p:sp>
      <p:pic>
        <p:nvPicPr>
          <p:cNvPr id="167" name="Google Shape;167;p24"/>
          <p:cNvPicPr preferRelativeResize="0"/>
          <p:nvPr/>
        </p:nvPicPr>
        <p:blipFill>
          <a:blip r:embed="rId3">
            <a:alphaModFix/>
          </a:blip>
          <a:stretch>
            <a:fillRect/>
          </a:stretch>
        </p:blipFill>
        <p:spPr>
          <a:xfrm>
            <a:off x="1396775" y="2624400"/>
            <a:ext cx="5442230" cy="235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Histogram (Age)</a:t>
            </a:r>
            <a:endParaRPr/>
          </a:p>
          <a:p>
            <a:pPr indent="0" lvl="0" marL="0" rtl="0" algn="l">
              <a:spcBef>
                <a:spcPts val="0"/>
              </a:spcBef>
              <a:spcAft>
                <a:spcPts val="0"/>
              </a:spcAft>
              <a:buNone/>
            </a:pPr>
            <a:r>
              <a:t/>
            </a:r>
            <a:endParaRPr/>
          </a:p>
        </p:txBody>
      </p:sp>
      <p:sp>
        <p:nvSpPr>
          <p:cNvPr id="173" name="Google Shape;173;p25"/>
          <p:cNvSpPr txBox="1"/>
          <p:nvPr>
            <p:ph idx="1" type="body"/>
          </p:nvPr>
        </p:nvSpPr>
        <p:spPr>
          <a:xfrm>
            <a:off x="611975" y="1945200"/>
            <a:ext cx="7334100" cy="53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zh-CN" sz="1302">
                <a:solidFill>
                  <a:srgbClr val="000000"/>
                </a:solidFill>
                <a:latin typeface="Arial"/>
                <a:ea typeface="Arial"/>
                <a:cs typeface="Arial"/>
                <a:sym typeface="Arial"/>
              </a:rPr>
              <a:t>Age vs diagnosis showed that diabetes in this dataset is found between the ages of 22-70 years old, and people around 40-50 has a high potential to get diabetes.</a:t>
            </a:r>
            <a:endParaRPr sz="1302">
              <a:solidFill>
                <a:srgbClr val="000000"/>
              </a:solidFill>
              <a:latin typeface="Arial"/>
              <a:ea typeface="Arial"/>
              <a:cs typeface="Arial"/>
              <a:sym typeface="Arial"/>
            </a:endParaRPr>
          </a:p>
        </p:txBody>
      </p:sp>
      <p:pic>
        <p:nvPicPr>
          <p:cNvPr id="174" name="Google Shape;174;p25"/>
          <p:cNvPicPr preferRelativeResize="0"/>
          <p:nvPr/>
        </p:nvPicPr>
        <p:blipFill>
          <a:blip r:embed="rId3">
            <a:alphaModFix/>
          </a:blip>
          <a:stretch>
            <a:fillRect/>
          </a:stretch>
        </p:blipFill>
        <p:spPr>
          <a:xfrm>
            <a:off x="1557913" y="2571750"/>
            <a:ext cx="5442230" cy="235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Modelling</a:t>
            </a:r>
            <a:endParaRPr/>
          </a:p>
          <a:p>
            <a:pPr indent="0" lvl="0" marL="0" rtl="0" algn="l">
              <a:spcBef>
                <a:spcPts val="0"/>
              </a:spcBef>
              <a:spcAft>
                <a:spcPts val="0"/>
              </a:spcAft>
              <a:buNone/>
            </a:pPr>
            <a:r>
              <a:t/>
            </a:r>
            <a:endParaRPr/>
          </a:p>
        </p:txBody>
      </p:sp>
      <p:sp>
        <p:nvSpPr>
          <p:cNvPr id="180" name="Google Shape;180;p26"/>
          <p:cNvSpPr txBox="1"/>
          <p:nvPr>
            <p:ph idx="1" type="body"/>
          </p:nvPr>
        </p:nvSpPr>
        <p:spPr>
          <a:xfrm>
            <a:off x="729450" y="2013775"/>
            <a:ext cx="2878500" cy="28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zh-CN" sz="1408">
                <a:solidFill>
                  <a:srgbClr val="000000"/>
                </a:solidFill>
                <a:latin typeface="Arial"/>
                <a:ea typeface="Arial"/>
                <a:cs typeface="Arial"/>
                <a:sym typeface="Arial"/>
              </a:rPr>
              <a:t>Initially, we build </a:t>
            </a:r>
            <a:r>
              <a:rPr b="1" lang="zh-CN" sz="1408">
                <a:solidFill>
                  <a:srgbClr val="000000"/>
                </a:solidFill>
                <a:latin typeface="Arial"/>
                <a:ea typeface="Arial"/>
                <a:cs typeface="Arial"/>
                <a:sym typeface="Arial"/>
              </a:rPr>
              <a:t>7</a:t>
            </a:r>
            <a:r>
              <a:rPr lang="zh-CN" sz="1408">
                <a:solidFill>
                  <a:srgbClr val="000000"/>
                </a:solidFill>
                <a:latin typeface="Arial"/>
                <a:ea typeface="Arial"/>
                <a:cs typeface="Arial"/>
                <a:sym typeface="Arial"/>
              </a:rPr>
              <a:t> classifying models, and analyzed their prediction accuracy.</a:t>
            </a:r>
            <a:endParaRPr sz="1408">
              <a:solidFill>
                <a:srgbClr val="000000"/>
              </a:solidFill>
              <a:latin typeface="Arial"/>
              <a:ea typeface="Arial"/>
              <a:cs typeface="Arial"/>
              <a:sym typeface="Arial"/>
            </a:endParaRPr>
          </a:p>
          <a:p>
            <a:pPr indent="0" lvl="0" marL="0" rtl="0" algn="l">
              <a:spcBef>
                <a:spcPts val="1200"/>
              </a:spcBef>
              <a:spcAft>
                <a:spcPts val="0"/>
              </a:spcAft>
              <a:buNone/>
            </a:pPr>
            <a:r>
              <a:rPr lang="zh-CN" sz="1408">
                <a:solidFill>
                  <a:srgbClr val="000000"/>
                </a:solidFill>
                <a:latin typeface="Arial"/>
                <a:ea typeface="Arial"/>
                <a:cs typeface="Arial"/>
                <a:sym typeface="Arial"/>
              </a:rPr>
              <a:t>They are: </a:t>
            </a:r>
            <a:endParaRPr sz="1408">
              <a:solidFill>
                <a:srgbClr val="000000"/>
              </a:solidFill>
              <a:latin typeface="Arial"/>
              <a:ea typeface="Arial"/>
              <a:cs typeface="Arial"/>
              <a:sym typeface="Arial"/>
            </a:endParaRPr>
          </a:p>
          <a:p>
            <a:pPr indent="-304602" lvl="0" marL="457200" rtl="0" algn="l">
              <a:spcBef>
                <a:spcPts val="1200"/>
              </a:spcBef>
              <a:spcAft>
                <a:spcPts val="0"/>
              </a:spcAft>
              <a:buClr>
                <a:srgbClr val="000000"/>
              </a:buClr>
              <a:buSzPct val="100000"/>
              <a:buFont typeface="Arial"/>
              <a:buAutoNum type="arabicPeriod"/>
            </a:pPr>
            <a:r>
              <a:rPr lang="zh-CN" sz="1408">
                <a:solidFill>
                  <a:srgbClr val="000000"/>
                </a:solidFill>
                <a:latin typeface="Arial"/>
                <a:ea typeface="Arial"/>
                <a:cs typeface="Arial"/>
                <a:sym typeface="Arial"/>
              </a:rPr>
              <a:t>Decision Tree</a:t>
            </a:r>
            <a:endParaRPr sz="1408">
              <a:solidFill>
                <a:srgbClr val="000000"/>
              </a:solidFill>
              <a:latin typeface="Arial"/>
              <a:ea typeface="Arial"/>
              <a:cs typeface="Arial"/>
              <a:sym typeface="Arial"/>
            </a:endParaRPr>
          </a:p>
          <a:p>
            <a:pPr indent="-304602" lvl="0" marL="457200" rtl="0" algn="l">
              <a:spcBef>
                <a:spcPts val="0"/>
              </a:spcBef>
              <a:spcAft>
                <a:spcPts val="0"/>
              </a:spcAft>
              <a:buClr>
                <a:srgbClr val="000000"/>
              </a:buClr>
              <a:buSzPct val="100000"/>
              <a:buFont typeface="Arial"/>
              <a:buAutoNum type="arabicPeriod"/>
            </a:pPr>
            <a:r>
              <a:rPr lang="zh-CN" sz="1408">
                <a:solidFill>
                  <a:srgbClr val="000000"/>
                </a:solidFill>
                <a:latin typeface="Arial"/>
                <a:ea typeface="Arial"/>
                <a:cs typeface="Arial"/>
                <a:sym typeface="Arial"/>
              </a:rPr>
              <a:t>Support Vector Machine</a:t>
            </a:r>
            <a:endParaRPr sz="1408">
              <a:solidFill>
                <a:srgbClr val="000000"/>
              </a:solidFill>
              <a:latin typeface="Arial"/>
              <a:ea typeface="Arial"/>
              <a:cs typeface="Arial"/>
              <a:sym typeface="Arial"/>
            </a:endParaRPr>
          </a:p>
          <a:p>
            <a:pPr indent="-304602" lvl="0" marL="457200" rtl="0" algn="l">
              <a:spcBef>
                <a:spcPts val="0"/>
              </a:spcBef>
              <a:spcAft>
                <a:spcPts val="0"/>
              </a:spcAft>
              <a:buClr>
                <a:srgbClr val="000000"/>
              </a:buClr>
              <a:buSzPct val="100000"/>
              <a:buFont typeface="Arial"/>
              <a:buAutoNum type="arabicPeriod"/>
            </a:pPr>
            <a:r>
              <a:rPr lang="zh-CN" sz="1408">
                <a:solidFill>
                  <a:srgbClr val="000000"/>
                </a:solidFill>
                <a:latin typeface="Arial"/>
                <a:ea typeface="Arial"/>
                <a:cs typeface="Arial"/>
                <a:sym typeface="Arial"/>
              </a:rPr>
              <a:t>K Neighbors Classifier</a:t>
            </a:r>
            <a:endParaRPr sz="1408">
              <a:solidFill>
                <a:srgbClr val="000000"/>
              </a:solidFill>
              <a:latin typeface="Arial"/>
              <a:ea typeface="Arial"/>
              <a:cs typeface="Arial"/>
              <a:sym typeface="Arial"/>
            </a:endParaRPr>
          </a:p>
          <a:p>
            <a:pPr indent="-304602" lvl="0" marL="457200" rtl="0" algn="l">
              <a:spcBef>
                <a:spcPts val="0"/>
              </a:spcBef>
              <a:spcAft>
                <a:spcPts val="0"/>
              </a:spcAft>
              <a:buClr>
                <a:srgbClr val="000000"/>
              </a:buClr>
              <a:buSzPct val="100000"/>
              <a:buFont typeface="Arial"/>
              <a:buAutoNum type="arabicPeriod"/>
            </a:pPr>
            <a:r>
              <a:rPr lang="zh-CN" sz="1408">
                <a:solidFill>
                  <a:srgbClr val="000000"/>
                </a:solidFill>
                <a:latin typeface="Arial"/>
                <a:ea typeface="Arial"/>
                <a:cs typeface="Arial"/>
                <a:sym typeface="Arial"/>
              </a:rPr>
              <a:t>Gradient Boosting Classifier</a:t>
            </a:r>
            <a:endParaRPr sz="1408">
              <a:solidFill>
                <a:srgbClr val="000000"/>
              </a:solidFill>
              <a:latin typeface="Arial"/>
              <a:ea typeface="Arial"/>
              <a:cs typeface="Arial"/>
              <a:sym typeface="Arial"/>
            </a:endParaRPr>
          </a:p>
          <a:p>
            <a:pPr indent="-304602" lvl="0" marL="457200" rtl="0" algn="l">
              <a:spcBef>
                <a:spcPts val="0"/>
              </a:spcBef>
              <a:spcAft>
                <a:spcPts val="0"/>
              </a:spcAft>
              <a:buClr>
                <a:srgbClr val="000000"/>
              </a:buClr>
              <a:buSzPct val="100000"/>
              <a:buFont typeface="Arial"/>
              <a:buAutoNum type="arabicPeriod"/>
            </a:pPr>
            <a:r>
              <a:rPr lang="zh-CN" sz="1408">
                <a:solidFill>
                  <a:srgbClr val="000000"/>
                </a:solidFill>
                <a:latin typeface="Arial"/>
                <a:ea typeface="Arial"/>
                <a:cs typeface="Arial"/>
                <a:sym typeface="Arial"/>
              </a:rPr>
              <a:t>Random Forest Classifier</a:t>
            </a:r>
            <a:endParaRPr sz="1408">
              <a:solidFill>
                <a:srgbClr val="000000"/>
              </a:solidFill>
              <a:latin typeface="Arial"/>
              <a:ea typeface="Arial"/>
              <a:cs typeface="Arial"/>
              <a:sym typeface="Arial"/>
            </a:endParaRPr>
          </a:p>
          <a:p>
            <a:pPr indent="-304602" lvl="0" marL="457200" rtl="0" algn="l">
              <a:spcBef>
                <a:spcPts val="0"/>
              </a:spcBef>
              <a:spcAft>
                <a:spcPts val="0"/>
              </a:spcAft>
              <a:buClr>
                <a:srgbClr val="000000"/>
              </a:buClr>
              <a:buSzPct val="100000"/>
              <a:buFont typeface="Arial"/>
              <a:buAutoNum type="arabicPeriod"/>
            </a:pPr>
            <a:r>
              <a:rPr lang="zh-CN" sz="1408">
                <a:solidFill>
                  <a:srgbClr val="000000"/>
                </a:solidFill>
                <a:latin typeface="Arial"/>
                <a:ea typeface="Arial"/>
                <a:cs typeface="Arial"/>
                <a:sym typeface="Arial"/>
              </a:rPr>
              <a:t> Ada Boost</a:t>
            </a:r>
            <a:endParaRPr sz="1408">
              <a:solidFill>
                <a:srgbClr val="000000"/>
              </a:solidFill>
              <a:latin typeface="Arial"/>
              <a:ea typeface="Arial"/>
              <a:cs typeface="Arial"/>
              <a:sym typeface="Arial"/>
            </a:endParaRPr>
          </a:p>
          <a:p>
            <a:pPr indent="-304602" lvl="0" marL="457200" rtl="0" algn="l">
              <a:spcBef>
                <a:spcPts val="0"/>
              </a:spcBef>
              <a:spcAft>
                <a:spcPts val="0"/>
              </a:spcAft>
              <a:buClr>
                <a:srgbClr val="000000"/>
              </a:buClr>
              <a:buSzPct val="100000"/>
              <a:buFont typeface="Arial"/>
              <a:buAutoNum type="arabicPeriod"/>
            </a:pPr>
            <a:r>
              <a:rPr lang="zh-CN" sz="1408">
                <a:solidFill>
                  <a:srgbClr val="000000"/>
                </a:solidFill>
                <a:latin typeface="Arial"/>
                <a:ea typeface="Arial"/>
                <a:cs typeface="Arial"/>
                <a:sym typeface="Arial"/>
              </a:rPr>
              <a:t>Gaussian NB</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81" name="Google Shape;181;p26"/>
          <p:cNvPicPr preferRelativeResize="0"/>
          <p:nvPr/>
        </p:nvPicPr>
        <p:blipFill>
          <a:blip r:embed="rId3">
            <a:alphaModFix/>
          </a:blip>
          <a:stretch>
            <a:fillRect/>
          </a:stretch>
        </p:blipFill>
        <p:spPr>
          <a:xfrm>
            <a:off x="3607950" y="2878000"/>
            <a:ext cx="5177775" cy="168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Modelling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27"/>
          <p:cNvSpPr txBox="1"/>
          <p:nvPr>
            <p:ph idx="1" type="body"/>
          </p:nvPr>
        </p:nvSpPr>
        <p:spPr>
          <a:xfrm>
            <a:off x="729450" y="2357775"/>
            <a:ext cx="3281400" cy="198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400">
                <a:solidFill>
                  <a:srgbClr val="000000"/>
                </a:solidFill>
                <a:latin typeface="Arial"/>
                <a:ea typeface="Arial"/>
                <a:cs typeface="Arial"/>
                <a:sym typeface="Arial"/>
              </a:rPr>
              <a:t>Then we compared the </a:t>
            </a:r>
            <a:r>
              <a:rPr lang="zh-CN" sz="1400">
                <a:solidFill>
                  <a:srgbClr val="000000"/>
                </a:solidFill>
                <a:latin typeface="Arial"/>
                <a:ea typeface="Arial"/>
                <a:cs typeface="Arial"/>
                <a:sym typeface="Arial"/>
              </a:rPr>
              <a:t>accuracy</a:t>
            </a:r>
            <a:r>
              <a:rPr lang="zh-CN" sz="1400">
                <a:solidFill>
                  <a:srgbClr val="000000"/>
                </a:solidFill>
                <a:latin typeface="Arial"/>
                <a:ea typeface="Arial"/>
                <a:cs typeface="Arial"/>
                <a:sym typeface="Arial"/>
              </a:rPr>
              <a:t> of each model by drawing the boxplot.</a:t>
            </a:r>
            <a:endParaRPr sz="1400">
              <a:solidFill>
                <a:srgbClr val="000000"/>
              </a:solidFill>
              <a:latin typeface="Arial"/>
              <a:ea typeface="Arial"/>
              <a:cs typeface="Arial"/>
              <a:sym typeface="Arial"/>
            </a:endParaRPr>
          </a:p>
        </p:txBody>
      </p:sp>
      <p:pic>
        <p:nvPicPr>
          <p:cNvPr id="188" name="Google Shape;188;p27"/>
          <p:cNvPicPr preferRelativeResize="0"/>
          <p:nvPr/>
        </p:nvPicPr>
        <p:blipFill>
          <a:blip r:embed="rId3">
            <a:alphaModFix/>
          </a:blip>
          <a:stretch>
            <a:fillRect/>
          </a:stretch>
        </p:blipFill>
        <p:spPr>
          <a:xfrm>
            <a:off x="5061249" y="1066625"/>
            <a:ext cx="3623151" cy="390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 type="body"/>
          </p:nvPr>
        </p:nvSpPr>
        <p:spPr>
          <a:xfrm>
            <a:off x="729450" y="2198375"/>
            <a:ext cx="3281400" cy="2634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zh-CN" sz="1400">
                <a:solidFill>
                  <a:srgbClr val="000000"/>
                </a:solidFill>
                <a:latin typeface="Arial"/>
                <a:ea typeface="Arial"/>
                <a:cs typeface="Arial"/>
                <a:sym typeface="Arial"/>
              </a:rPr>
              <a:t>Again, We changed the iteration time and used cross validation score to see the accuracy of each </a:t>
            </a:r>
            <a:r>
              <a:rPr lang="zh-CN" sz="1400">
                <a:solidFill>
                  <a:srgbClr val="000000"/>
                </a:solidFill>
                <a:latin typeface="Arial"/>
                <a:ea typeface="Arial"/>
                <a:cs typeface="Arial"/>
                <a:sym typeface="Arial"/>
              </a:rPr>
              <a:t>classifier.</a:t>
            </a:r>
            <a:endParaRPr sz="14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zh-CN" sz="1400">
                <a:solidFill>
                  <a:srgbClr val="000000"/>
                </a:solidFill>
                <a:latin typeface="Arial"/>
                <a:ea typeface="Arial"/>
                <a:cs typeface="Arial"/>
                <a:sym typeface="Arial"/>
              </a:rPr>
              <a:t>After comparing and analyzing, we chose 3 models to explore their capability of predicting diabetes. ​</a:t>
            </a:r>
            <a:endParaRPr sz="14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rPr lang="zh-CN" sz="1400">
                <a:solidFill>
                  <a:srgbClr val="000000"/>
                </a:solidFill>
                <a:latin typeface="Arial"/>
                <a:ea typeface="Arial"/>
                <a:cs typeface="Arial"/>
                <a:sym typeface="Arial"/>
              </a:rPr>
              <a:t>They are: </a:t>
            </a:r>
            <a:r>
              <a:rPr b="1" lang="zh-CN" sz="1400">
                <a:solidFill>
                  <a:srgbClr val="000000"/>
                </a:solidFill>
                <a:latin typeface="Arial"/>
                <a:ea typeface="Arial"/>
                <a:cs typeface="Arial"/>
                <a:sym typeface="Arial"/>
              </a:rPr>
              <a:t>RandomForest</a:t>
            </a:r>
            <a:r>
              <a:rPr lang="zh-CN" sz="1400">
                <a:solidFill>
                  <a:srgbClr val="000000"/>
                </a:solidFill>
                <a:latin typeface="Arial"/>
                <a:ea typeface="Arial"/>
                <a:cs typeface="Arial"/>
                <a:sym typeface="Arial"/>
              </a:rPr>
              <a:t>, </a:t>
            </a:r>
            <a:r>
              <a:rPr b="1" lang="zh-CN" sz="1400">
                <a:solidFill>
                  <a:srgbClr val="000000"/>
                </a:solidFill>
                <a:latin typeface="Arial"/>
                <a:ea typeface="Arial"/>
                <a:cs typeface="Arial"/>
                <a:sym typeface="Arial"/>
              </a:rPr>
              <a:t>GradientBoosting</a:t>
            </a:r>
            <a:r>
              <a:rPr lang="zh-CN" sz="1400">
                <a:solidFill>
                  <a:srgbClr val="000000"/>
                </a:solidFill>
                <a:latin typeface="Arial"/>
                <a:ea typeface="Arial"/>
                <a:cs typeface="Arial"/>
                <a:sym typeface="Arial"/>
              </a:rPr>
              <a:t>, and </a:t>
            </a:r>
            <a:r>
              <a:rPr b="1" lang="zh-CN" sz="1400">
                <a:solidFill>
                  <a:srgbClr val="000000"/>
                </a:solidFill>
                <a:highlight>
                  <a:srgbClr val="FFFFFF"/>
                </a:highlight>
                <a:latin typeface="Arial"/>
                <a:ea typeface="Arial"/>
                <a:cs typeface="Arial"/>
                <a:sym typeface="Arial"/>
              </a:rPr>
              <a:t>Ada Boost</a:t>
            </a:r>
            <a:endParaRPr b="1" sz="1400">
              <a:solidFill>
                <a:srgbClr val="000000"/>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None/>
            </a:pPr>
            <a:r>
              <a:t/>
            </a:r>
            <a:endParaRPr sz="1400">
              <a:solidFill>
                <a:srgbClr val="000000"/>
              </a:solidFill>
              <a:latin typeface="Arial"/>
              <a:ea typeface="Arial"/>
              <a:cs typeface="Arial"/>
              <a:sym typeface="Arial"/>
            </a:endParaRPr>
          </a:p>
        </p:txBody>
      </p:sp>
      <p:sp>
        <p:nvSpPr>
          <p:cNvPr id="194" name="Google Shape;19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Modelling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5" name="Google Shape;195;p28"/>
          <p:cNvPicPr preferRelativeResize="0"/>
          <p:nvPr/>
        </p:nvPicPr>
        <p:blipFill>
          <a:blip r:embed="rId3">
            <a:alphaModFix/>
          </a:blip>
          <a:stretch>
            <a:fillRect/>
          </a:stretch>
        </p:blipFill>
        <p:spPr>
          <a:xfrm>
            <a:off x="4112925" y="1853850"/>
            <a:ext cx="4828351" cy="2878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Confusion Matrix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1" name="Google Shape;201;p29"/>
          <p:cNvPicPr preferRelativeResize="0"/>
          <p:nvPr/>
        </p:nvPicPr>
        <p:blipFill>
          <a:blip r:embed="rId3">
            <a:alphaModFix/>
          </a:blip>
          <a:stretch>
            <a:fillRect/>
          </a:stretch>
        </p:blipFill>
        <p:spPr>
          <a:xfrm>
            <a:off x="152400" y="2339112"/>
            <a:ext cx="3010900" cy="2648675"/>
          </a:xfrm>
          <a:prstGeom prst="rect">
            <a:avLst/>
          </a:prstGeom>
          <a:noFill/>
          <a:ln>
            <a:noFill/>
          </a:ln>
        </p:spPr>
      </p:pic>
      <p:pic>
        <p:nvPicPr>
          <p:cNvPr id="202" name="Google Shape;202;p29"/>
          <p:cNvPicPr preferRelativeResize="0"/>
          <p:nvPr/>
        </p:nvPicPr>
        <p:blipFill>
          <a:blip r:embed="rId4">
            <a:alphaModFix/>
          </a:blip>
          <a:stretch>
            <a:fillRect/>
          </a:stretch>
        </p:blipFill>
        <p:spPr>
          <a:xfrm>
            <a:off x="3120625" y="2342424"/>
            <a:ext cx="3010900" cy="2642059"/>
          </a:xfrm>
          <a:prstGeom prst="rect">
            <a:avLst/>
          </a:prstGeom>
          <a:noFill/>
          <a:ln>
            <a:noFill/>
          </a:ln>
        </p:spPr>
      </p:pic>
      <p:pic>
        <p:nvPicPr>
          <p:cNvPr id="203" name="Google Shape;203;p29"/>
          <p:cNvPicPr preferRelativeResize="0"/>
          <p:nvPr/>
        </p:nvPicPr>
        <p:blipFill>
          <a:blip r:embed="rId5">
            <a:alphaModFix/>
          </a:blip>
          <a:stretch>
            <a:fillRect/>
          </a:stretch>
        </p:blipFill>
        <p:spPr>
          <a:xfrm>
            <a:off x="6131525" y="2361938"/>
            <a:ext cx="3048575" cy="2603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ROC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9" name="Google Shape;209;p30"/>
          <p:cNvSpPr txBox="1"/>
          <p:nvPr>
            <p:ph idx="1" type="body"/>
          </p:nvPr>
        </p:nvSpPr>
        <p:spPr>
          <a:xfrm>
            <a:off x="729450" y="1963425"/>
            <a:ext cx="2962500" cy="23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solidFill>
                  <a:srgbClr val="000000"/>
                </a:solidFill>
                <a:latin typeface="Arial"/>
                <a:ea typeface="Arial"/>
                <a:cs typeface="Arial"/>
                <a:sym typeface="Arial"/>
              </a:rPr>
              <a:t>ROC AUC comparison was plotted with </a:t>
            </a:r>
            <a:r>
              <a:rPr b="1" lang="zh-CN">
                <a:solidFill>
                  <a:srgbClr val="000000"/>
                </a:solidFill>
                <a:latin typeface="Arial"/>
                <a:ea typeface="Arial"/>
                <a:cs typeface="Arial"/>
                <a:sym typeface="Arial"/>
              </a:rPr>
              <a:t>Baseline</a:t>
            </a:r>
            <a:r>
              <a:rPr lang="zh-CN">
                <a:solidFill>
                  <a:srgbClr val="000000"/>
                </a:solidFill>
                <a:latin typeface="Arial"/>
                <a:ea typeface="Arial"/>
                <a:cs typeface="Arial"/>
                <a:sym typeface="Arial"/>
              </a:rPr>
              <a:t>, </a:t>
            </a:r>
            <a:r>
              <a:rPr b="1" lang="zh-CN">
                <a:solidFill>
                  <a:srgbClr val="000000"/>
                </a:solidFill>
                <a:latin typeface="Arial"/>
                <a:ea typeface="Arial"/>
                <a:cs typeface="Arial"/>
                <a:sym typeface="Arial"/>
              </a:rPr>
              <a:t>Random Forest, Gradient Boosting</a:t>
            </a:r>
            <a:r>
              <a:rPr lang="zh-CN">
                <a:solidFill>
                  <a:srgbClr val="000000"/>
                </a:solidFill>
                <a:latin typeface="Arial"/>
                <a:ea typeface="Arial"/>
                <a:cs typeface="Arial"/>
                <a:sym typeface="Arial"/>
              </a:rPr>
              <a:t>, and</a:t>
            </a:r>
            <a:r>
              <a:rPr b="1" lang="zh-CN">
                <a:solidFill>
                  <a:srgbClr val="000000"/>
                </a:solidFill>
                <a:latin typeface="Arial"/>
                <a:ea typeface="Arial"/>
                <a:cs typeface="Arial"/>
                <a:sym typeface="Arial"/>
              </a:rPr>
              <a:t> Ada Boost.</a:t>
            </a:r>
            <a:r>
              <a:rPr lang="zh-CN">
                <a:solidFill>
                  <a:srgbClr val="000000"/>
                </a:solidFill>
                <a:latin typeface="Arial"/>
                <a:ea typeface="Arial"/>
                <a:cs typeface="Arial"/>
                <a:sym typeface="Arial"/>
              </a:rPr>
              <a:t> The result of the plot shows that all three models are very good prediction model, while the Gradient Boosting is the best predictive model.</a:t>
            </a:r>
            <a:endParaRPr>
              <a:solidFill>
                <a:srgbClr val="000000"/>
              </a:solidFill>
              <a:latin typeface="Arial"/>
              <a:ea typeface="Arial"/>
              <a:cs typeface="Arial"/>
              <a:sym typeface="Arial"/>
            </a:endParaRPr>
          </a:p>
        </p:txBody>
      </p:sp>
      <p:pic>
        <p:nvPicPr>
          <p:cNvPr id="210" name="Google Shape;210;p30"/>
          <p:cNvPicPr preferRelativeResize="0"/>
          <p:nvPr/>
        </p:nvPicPr>
        <p:blipFill>
          <a:blip r:embed="rId3">
            <a:alphaModFix/>
          </a:blip>
          <a:stretch>
            <a:fillRect/>
          </a:stretch>
        </p:blipFill>
        <p:spPr>
          <a:xfrm>
            <a:off x="4423300" y="1853850"/>
            <a:ext cx="4111581"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Accuracy &amp; Feature Importance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6" name="Google Shape;216;p31"/>
          <p:cNvSpPr txBox="1"/>
          <p:nvPr>
            <p:ph idx="1" type="body"/>
          </p:nvPr>
        </p:nvSpPr>
        <p:spPr>
          <a:xfrm>
            <a:off x="729450" y="2080900"/>
            <a:ext cx="76887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solidFill>
                  <a:srgbClr val="000000"/>
                </a:solidFill>
                <a:latin typeface="Arial"/>
                <a:ea typeface="Arial"/>
                <a:cs typeface="Arial"/>
                <a:sym typeface="Arial"/>
              </a:rPr>
              <a:t>Again, we </a:t>
            </a:r>
            <a:r>
              <a:rPr lang="zh-CN">
                <a:solidFill>
                  <a:srgbClr val="000000"/>
                </a:solidFill>
                <a:latin typeface="Arial"/>
                <a:ea typeface="Arial"/>
                <a:cs typeface="Arial"/>
                <a:sym typeface="Arial"/>
              </a:rPr>
              <a:t>calculated</a:t>
            </a:r>
            <a:r>
              <a:rPr lang="zh-CN">
                <a:solidFill>
                  <a:srgbClr val="000000"/>
                </a:solidFill>
                <a:latin typeface="Arial"/>
                <a:ea typeface="Arial"/>
                <a:cs typeface="Arial"/>
                <a:sym typeface="Arial"/>
              </a:rPr>
              <a:t> the accuracy of the three models as well as the importance of each features, and the result is below.</a:t>
            </a:r>
            <a:endParaRPr/>
          </a:p>
        </p:txBody>
      </p:sp>
      <p:pic>
        <p:nvPicPr>
          <p:cNvPr id="217" name="Google Shape;217;p31"/>
          <p:cNvPicPr preferRelativeResize="0"/>
          <p:nvPr/>
        </p:nvPicPr>
        <p:blipFill>
          <a:blip r:embed="rId3">
            <a:alphaModFix/>
          </a:blip>
          <a:stretch>
            <a:fillRect/>
          </a:stretch>
        </p:blipFill>
        <p:spPr>
          <a:xfrm>
            <a:off x="177600" y="2878000"/>
            <a:ext cx="2777800" cy="1584476"/>
          </a:xfrm>
          <a:prstGeom prst="rect">
            <a:avLst/>
          </a:prstGeom>
          <a:noFill/>
          <a:ln>
            <a:noFill/>
          </a:ln>
        </p:spPr>
      </p:pic>
      <p:pic>
        <p:nvPicPr>
          <p:cNvPr id="218" name="Google Shape;218;p31"/>
          <p:cNvPicPr preferRelativeResize="0"/>
          <p:nvPr/>
        </p:nvPicPr>
        <p:blipFill>
          <a:blip r:embed="rId4">
            <a:alphaModFix/>
          </a:blip>
          <a:stretch>
            <a:fillRect/>
          </a:stretch>
        </p:blipFill>
        <p:spPr>
          <a:xfrm>
            <a:off x="3210988" y="2878000"/>
            <a:ext cx="2612056" cy="1584476"/>
          </a:xfrm>
          <a:prstGeom prst="rect">
            <a:avLst/>
          </a:prstGeom>
          <a:noFill/>
          <a:ln>
            <a:noFill/>
          </a:ln>
        </p:spPr>
      </p:pic>
      <p:pic>
        <p:nvPicPr>
          <p:cNvPr id="219" name="Google Shape;219;p31"/>
          <p:cNvPicPr preferRelativeResize="0"/>
          <p:nvPr/>
        </p:nvPicPr>
        <p:blipFill>
          <a:blip r:embed="rId5">
            <a:alphaModFix/>
          </a:blip>
          <a:stretch>
            <a:fillRect/>
          </a:stretch>
        </p:blipFill>
        <p:spPr>
          <a:xfrm>
            <a:off x="6363951" y="2877999"/>
            <a:ext cx="2653831" cy="158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a:t>
            </a:r>
            <a:endParaRPr/>
          </a:p>
        </p:txBody>
      </p:sp>
      <p:sp>
        <p:nvSpPr>
          <p:cNvPr id="93" name="Google Shape;93;p14"/>
          <p:cNvSpPr txBox="1"/>
          <p:nvPr>
            <p:ph idx="1" type="body"/>
          </p:nvPr>
        </p:nvSpPr>
        <p:spPr>
          <a:xfrm>
            <a:off x="729450" y="2078875"/>
            <a:ext cx="7688700" cy="16800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zh-CN" sz="4411">
                <a:solidFill>
                  <a:srgbClr val="000000"/>
                </a:solidFill>
                <a:highlight>
                  <a:srgbClr val="FFFFFF"/>
                </a:highlight>
                <a:latin typeface="Arial"/>
                <a:ea typeface="Arial"/>
                <a:cs typeface="Arial"/>
                <a:sym typeface="Arial"/>
              </a:rPr>
              <a:t>Diabetes is a well-known disease affecting individuals all over the world. According to the WHO (World Health Association), an estimated </a:t>
            </a:r>
            <a:r>
              <a:rPr b="1" lang="zh-CN" sz="4411">
                <a:solidFill>
                  <a:srgbClr val="000000"/>
                </a:solidFill>
                <a:highlight>
                  <a:srgbClr val="FFFFFF"/>
                </a:highlight>
                <a:latin typeface="Arial"/>
                <a:ea typeface="Arial"/>
                <a:cs typeface="Arial"/>
                <a:sym typeface="Arial"/>
              </a:rPr>
              <a:t>422</a:t>
            </a:r>
            <a:r>
              <a:rPr lang="zh-CN" sz="4411">
                <a:solidFill>
                  <a:srgbClr val="000000"/>
                </a:solidFill>
                <a:highlight>
                  <a:srgbClr val="FFFFFF"/>
                </a:highlight>
                <a:latin typeface="Arial"/>
                <a:ea typeface="Arial"/>
                <a:cs typeface="Arial"/>
                <a:sym typeface="Arial"/>
              </a:rPr>
              <a:t> million people worldwide currently have diabetes with the majority living in low-and middle-income countries. In addition, </a:t>
            </a:r>
            <a:r>
              <a:rPr b="1" lang="zh-CN" sz="4411">
                <a:solidFill>
                  <a:srgbClr val="000000"/>
                </a:solidFill>
                <a:highlight>
                  <a:srgbClr val="FFFFFF"/>
                </a:highlight>
                <a:latin typeface="Arial"/>
                <a:ea typeface="Arial"/>
                <a:cs typeface="Arial"/>
                <a:sym typeface="Arial"/>
              </a:rPr>
              <a:t>1.6</a:t>
            </a:r>
            <a:r>
              <a:rPr lang="zh-CN" sz="4411">
                <a:solidFill>
                  <a:srgbClr val="000000"/>
                </a:solidFill>
                <a:highlight>
                  <a:srgbClr val="FFFFFF"/>
                </a:highlight>
                <a:latin typeface="Arial"/>
                <a:ea typeface="Arial"/>
                <a:cs typeface="Arial"/>
                <a:sym typeface="Arial"/>
              </a:rPr>
              <a:t> million deaths are directly attributed to diabetes each year. </a:t>
            </a:r>
            <a:endParaRPr sz="441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zh-CN" sz="5949">
                <a:solidFill>
                  <a:srgbClr val="FF0000"/>
                </a:solidFill>
                <a:highlight>
                  <a:srgbClr val="FFFFFF"/>
                </a:highlight>
                <a:latin typeface="Arial"/>
                <a:ea typeface="Arial"/>
                <a:cs typeface="Arial"/>
                <a:sym typeface="Arial"/>
              </a:rPr>
              <a:t>Can diabetes be prevented?</a:t>
            </a:r>
            <a:endParaRPr sz="5949">
              <a:solidFill>
                <a:srgbClr val="FF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Reduce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32"/>
          <p:cNvSpPr txBox="1"/>
          <p:nvPr>
            <p:ph idx="1" type="body"/>
          </p:nvPr>
        </p:nvSpPr>
        <p:spPr>
          <a:xfrm>
            <a:off x="729450" y="2047325"/>
            <a:ext cx="2912100" cy="229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solidFill>
                  <a:srgbClr val="000000"/>
                </a:solidFill>
                <a:latin typeface="Arial"/>
                <a:ea typeface="Arial"/>
                <a:cs typeface="Arial"/>
                <a:sym typeface="Arial"/>
              </a:rPr>
              <a:t>Two features were found to have the most importance; </a:t>
            </a:r>
            <a:r>
              <a:rPr b="1" lang="zh-CN">
                <a:solidFill>
                  <a:srgbClr val="000000"/>
                </a:solidFill>
                <a:latin typeface="Arial"/>
                <a:ea typeface="Arial"/>
                <a:cs typeface="Arial"/>
                <a:sym typeface="Arial"/>
              </a:rPr>
              <a:t>Glucose</a:t>
            </a:r>
            <a:r>
              <a:rPr lang="zh-CN">
                <a:solidFill>
                  <a:srgbClr val="000000"/>
                </a:solidFill>
                <a:latin typeface="Arial"/>
                <a:ea typeface="Arial"/>
                <a:cs typeface="Arial"/>
                <a:sym typeface="Arial"/>
              </a:rPr>
              <a:t> and </a:t>
            </a:r>
            <a:r>
              <a:rPr b="1" lang="zh-CN">
                <a:solidFill>
                  <a:srgbClr val="000000"/>
                </a:solidFill>
                <a:latin typeface="Arial"/>
                <a:ea typeface="Arial"/>
                <a:cs typeface="Arial"/>
                <a:sym typeface="Arial"/>
              </a:rPr>
              <a:t>BMI</a:t>
            </a:r>
            <a:r>
              <a:rPr lang="zh-C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1200"/>
              </a:spcAft>
              <a:buNone/>
            </a:pPr>
            <a:r>
              <a:rPr lang="zh-CN">
                <a:solidFill>
                  <a:srgbClr val="000000"/>
                </a:solidFill>
                <a:latin typeface="Arial"/>
                <a:ea typeface="Arial"/>
                <a:cs typeface="Arial"/>
                <a:sym typeface="Arial"/>
              </a:rPr>
              <a:t> We dropped columns and only kept the two columns Glucose and BMI. And we repeated the steps to use  Gradient Boosting Classifier, and the final accuracy is </a:t>
            </a:r>
            <a:r>
              <a:rPr b="1" lang="zh-CN">
                <a:solidFill>
                  <a:srgbClr val="000000"/>
                </a:solidFill>
                <a:latin typeface="Arial"/>
                <a:ea typeface="Arial"/>
                <a:cs typeface="Arial"/>
                <a:sym typeface="Arial"/>
              </a:rPr>
              <a:t>75%</a:t>
            </a:r>
            <a:r>
              <a:rPr lang="zh-CN">
                <a:solidFill>
                  <a:srgbClr val="000000"/>
                </a:solidFill>
                <a:latin typeface="Arial"/>
                <a:ea typeface="Arial"/>
                <a:cs typeface="Arial"/>
                <a:sym typeface="Arial"/>
              </a:rPr>
              <a:t>, with </a:t>
            </a:r>
            <a:r>
              <a:rPr i="1" lang="zh-CN">
                <a:solidFill>
                  <a:srgbClr val="000000"/>
                </a:solidFill>
                <a:latin typeface="Arial"/>
                <a:ea typeface="Arial"/>
                <a:cs typeface="Arial"/>
                <a:sym typeface="Arial"/>
              </a:rPr>
              <a:t>Glucose absolute coefficient </a:t>
            </a:r>
            <a:r>
              <a:rPr lang="zh-CN">
                <a:solidFill>
                  <a:srgbClr val="000000"/>
                </a:solidFill>
                <a:latin typeface="Arial"/>
                <a:ea typeface="Arial"/>
                <a:cs typeface="Arial"/>
                <a:sym typeface="Arial"/>
              </a:rPr>
              <a:t>being</a:t>
            </a:r>
            <a:r>
              <a:rPr b="1" lang="zh-CN">
                <a:solidFill>
                  <a:srgbClr val="000000"/>
                </a:solidFill>
                <a:latin typeface="Arial"/>
                <a:ea typeface="Arial"/>
                <a:cs typeface="Arial"/>
                <a:sym typeface="Arial"/>
              </a:rPr>
              <a:t> 0.62</a:t>
            </a:r>
            <a:r>
              <a:rPr lang="zh-CN">
                <a:solidFill>
                  <a:srgbClr val="000000"/>
                </a:solidFill>
                <a:latin typeface="Arial"/>
                <a:ea typeface="Arial"/>
                <a:cs typeface="Arial"/>
                <a:sym typeface="Arial"/>
              </a:rPr>
              <a:t>, and </a:t>
            </a:r>
            <a:r>
              <a:rPr i="1" lang="zh-CN">
                <a:solidFill>
                  <a:srgbClr val="000000"/>
                </a:solidFill>
                <a:latin typeface="Arial"/>
                <a:ea typeface="Arial"/>
                <a:cs typeface="Arial"/>
                <a:sym typeface="Arial"/>
              </a:rPr>
              <a:t>BMI</a:t>
            </a:r>
            <a:r>
              <a:rPr lang="zh-CN">
                <a:solidFill>
                  <a:srgbClr val="000000"/>
                </a:solidFill>
                <a:latin typeface="Arial"/>
                <a:ea typeface="Arial"/>
                <a:cs typeface="Arial"/>
                <a:sym typeface="Arial"/>
              </a:rPr>
              <a:t> </a:t>
            </a:r>
            <a:r>
              <a:rPr b="1" lang="zh-CN">
                <a:solidFill>
                  <a:srgbClr val="000000"/>
                </a:solidFill>
                <a:latin typeface="Arial"/>
                <a:ea typeface="Arial"/>
                <a:cs typeface="Arial"/>
                <a:sym typeface="Arial"/>
              </a:rPr>
              <a:t>0.37</a:t>
            </a:r>
            <a:r>
              <a:rPr lang="zh-CN">
                <a:solidFill>
                  <a:srgbClr val="000000"/>
                </a:solidFill>
                <a:latin typeface="Arial"/>
                <a:ea typeface="Arial"/>
                <a:cs typeface="Arial"/>
                <a:sym typeface="Arial"/>
              </a:rPr>
              <a:t>.​</a:t>
            </a:r>
            <a:endParaRPr>
              <a:solidFill>
                <a:srgbClr val="000000"/>
              </a:solidFill>
              <a:latin typeface="Arial"/>
              <a:ea typeface="Arial"/>
              <a:cs typeface="Arial"/>
              <a:sym typeface="Arial"/>
            </a:endParaRPr>
          </a:p>
        </p:txBody>
      </p:sp>
      <p:pic>
        <p:nvPicPr>
          <p:cNvPr id="226" name="Google Shape;226;p32"/>
          <p:cNvPicPr preferRelativeResize="0"/>
          <p:nvPr/>
        </p:nvPicPr>
        <p:blipFill>
          <a:blip r:embed="rId3">
            <a:alphaModFix/>
          </a:blip>
          <a:stretch>
            <a:fillRect/>
          </a:stretch>
        </p:blipFill>
        <p:spPr>
          <a:xfrm>
            <a:off x="4136575" y="2508800"/>
            <a:ext cx="4716550" cy="114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Discussion</a:t>
            </a:r>
            <a:endParaRPr/>
          </a:p>
        </p:txBody>
      </p:sp>
      <p:sp>
        <p:nvSpPr>
          <p:cNvPr id="232" name="Google Shape;23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Clr>
                <a:srgbClr val="000000"/>
              </a:buClr>
              <a:buSzPts val="1650"/>
              <a:buFont typeface="Arial"/>
              <a:buAutoNum type="arabicPeriod"/>
            </a:pPr>
            <a:r>
              <a:rPr lang="zh-CN" sz="1650">
                <a:solidFill>
                  <a:srgbClr val="000000"/>
                </a:solidFill>
                <a:highlight>
                  <a:srgbClr val="FFFFFF"/>
                </a:highlight>
                <a:latin typeface="Arial"/>
                <a:ea typeface="Arial"/>
                <a:cs typeface="Arial"/>
                <a:sym typeface="Arial"/>
              </a:rPr>
              <a:t>The model evaluated in this study shows how data mining techniques via machine learning predictive modelling can be used to predict human disease. ​</a:t>
            </a:r>
            <a:endParaRPr sz="1650">
              <a:solidFill>
                <a:srgbClr val="000000"/>
              </a:solidFill>
              <a:highlight>
                <a:srgbClr val="FFFFFF"/>
              </a:highlight>
              <a:latin typeface="Arial"/>
              <a:ea typeface="Arial"/>
              <a:cs typeface="Arial"/>
              <a:sym typeface="Arial"/>
            </a:endParaRPr>
          </a:p>
          <a:p>
            <a:pPr indent="-333375" lvl="0" marL="457200" rtl="0" algn="l">
              <a:spcBef>
                <a:spcPts val="0"/>
              </a:spcBef>
              <a:spcAft>
                <a:spcPts val="0"/>
              </a:spcAft>
              <a:buClr>
                <a:srgbClr val="000000"/>
              </a:buClr>
              <a:buSzPts val="1650"/>
              <a:buFont typeface="Arial"/>
              <a:buAutoNum type="arabicPeriod"/>
            </a:pPr>
            <a:r>
              <a:rPr lang="zh-CN" sz="1650">
                <a:solidFill>
                  <a:srgbClr val="000000"/>
                </a:solidFill>
                <a:highlight>
                  <a:srgbClr val="FFFFFF"/>
                </a:highlight>
                <a:latin typeface="Arial"/>
                <a:ea typeface="Arial"/>
                <a:cs typeface="Arial"/>
                <a:sym typeface="Arial"/>
              </a:rPr>
              <a:t>Our results show how machine learning and classification algorithms can be used to predict diabetes.</a:t>
            </a:r>
            <a:endParaRPr sz="1650">
              <a:solidFill>
                <a:srgbClr val="000000"/>
              </a:solidFill>
              <a:highlight>
                <a:srgbClr val="FFFFFF"/>
              </a:highlight>
              <a:latin typeface="Arial"/>
              <a:ea typeface="Arial"/>
              <a:cs typeface="Arial"/>
              <a:sym typeface="Arial"/>
            </a:endParaRPr>
          </a:p>
          <a:p>
            <a:pPr indent="-333375" lvl="0" marL="457200" rtl="0" algn="l">
              <a:spcBef>
                <a:spcPts val="0"/>
              </a:spcBef>
              <a:spcAft>
                <a:spcPts val="0"/>
              </a:spcAft>
              <a:buClr>
                <a:srgbClr val="000000"/>
              </a:buClr>
              <a:buSzPts val="1650"/>
              <a:buFont typeface="Arial"/>
              <a:buAutoNum type="arabicPeriod"/>
            </a:pPr>
            <a:r>
              <a:rPr lang="zh-CN" sz="1650">
                <a:solidFill>
                  <a:srgbClr val="000000"/>
                </a:solidFill>
                <a:highlight>
                  <a:srgbClr val="FFFFFF"/>
                </a:highlight>
                <a:latin typeface="Arial"/>
                <a:ea typeface="Arial"/>
                <a:cs typeface="Arial"/>
                <a:sym typeface="Arial"/>
              </a:rPr>
              <a:t>The two features that were found to be most important were BMI and glucose. </a:t>
            </a:r>
            <a:endParaRPr sz="1650">
              <a:solidFill>
                <a:srgbClr val="000000"/>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Discussion</a:t>
            </a:r>
            <a:endParaRPr/>
          </a:p>
        </p:txBody>
      </p:sp>
      <p:sp>
        <p:nvSpPr>
          <p:cNvPr id="238" name="Google Shape;23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Clr>
                <a:srgbClr val="000000"/>
              </a:buClr>
              <a:buSzPts val="1650"/>
              <a:buFont typeface="Arial"/>
              <a:buAutoNum type="arabicPeriod"/>
            </a:pPr>
            <a:r>
              <a:rPr lang="zh-CN" sz="1650">
                <a:solidFill>
                  <a:srgbClr val="000000"/>
                </a:solidFill>
                <a:highlight>
                  <a:srgbClr val="FFFFFF"/>
                </a:highlight>
                <a:latin typeface="Arial"/>
                <a:ea typeface="Arial"/>
                <a:cs typeface="Arial"/>
                <a:sym typeface="Arial"/>
              </a:rPr>
              <a:t>For BMI, there is a certain relationship between the satisfaction rate of blood glucose control and overweight or obesity, which explains the importance of BMI in the classification of control satisfaction.​</a:t>
            </a:r>
            <a:endParaRPr sz="16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50">
              <a:solidFill>
                <a:srgbClr val="000000"/>
              </a:solidFill>
              <a:highlight>
                <a:srgbClr val="FFFFFF"/>
              </a:highlight>
              <a:latin typeface="Arial"/>
              <a:ea typeface="Arial"/>
              <a:cs typeface="Arial"/>
              <a:sym typeface="Arial"/>
            </a:endParaRPr>
          </a:p>
          <a:p>
            <a:pPr indent="-333375" lvl="0" marL="457200" rtl="0" algn="l">
              <a:spcBef>
                <a:spcPts val="1200"/>
              </a:spcBef>
              <a:spcAft>
                <a:spcPts val="0"/>
              </a:spcAft>
              <a:buClr>
                <a:srgbClr val="000000"/>
              </a:buClr>
              <a:buSzPts val="1650"/>
              <a:buFont typeface="Arial"/>
              <a:buAutoNum type="arabicPeriod"/>
            </a:pPr>
            <a:r>
              <a:rPr lang="zh-CN" sz="1650">
                <a:solidFill>
                  <a:srgbClr val="000000"/>
                </a:solidFill>
                <a:highlight>
                  <a:srgbClr val="FFFFFF"/>
                </a:highlight>
                <a:latin typeface="Arial"/>
                <a:ea typeface="Arial"/>
                <a:cs typeface="Arial"/>
                <a:sym typeface="Arial"/>
              </a:rPr>
              <a:t>This tells us that lifestyle choices can make a difference between whether you develop diabetes or not.</a:t>
            </a:r>
            <a:endParaRPr sz="1650">
              <a:solidFill>
                <a:srgbClr val="000000"/>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Discussion</a:t>
            </a:r>
            <a:endParaRPr/>
          </a:p>
        </p:txBody>
      </p:sp>
      <p:sp>
        <p:nvSpPr>
          <p:cNvPr id="244" name="Google Shape;244;p35"/>
          <p:cNvSpPr txBox="1"/>
          <p:nvPr>
            <p:ph idx="1" type="body"/>
          </p:nvPr>
        </p:nvSpPr>
        <p:spPr>
          <a:xfrm>
            <a:off x="729450" y="2078875"/>
            <a:ext cx="7688700" cy="2703900"/>
          </a:xfrm>
          <a:prstGeom prst="rect">
            <a:avLst/>
          </a:prstGeom>
        </p:spPr>
        <p:txBody>
          <a:bodyPr anchorCtr="0" anchor="t" bIns="91425" lIns="91425" spcFirstLastPara="1" rIns="91425" wrap="square" tIns="91425">
            <a:normAutofit fontScale="92500" lnSpcReduction="10000"/>
          </a:bodyPr>
          <a:lstStyle/>
          <a:p>
            <a:pPr indent="-325516" lvl="0" marL="457200" rtl="0" algn="l">
              <a:lnSpc>
                <a:spcPct val="150000"/>
              </a:lnSpc>
              <a:spcBef>
                <a:spcPts val="0"/>
              </a:spcBef>
              <a:spcAft>
                <a:spcPts val="0"/>
              </a:spcAft>
              <a:buClr>
                <a:srgbClr val="000000"/>
              </a:buClr>
              <a:buSzPct val="100000"/>
              <a:buFont typeface="Arial"/>
              <a:buChar char="●"/>
            </a:pPr>
            <a:r>
              <a:rPr lang="zh-CN" sz="1650">
                <a:solidFill>
                  <a:srgbClr val="000000"/>
                </a:solidFill>
                <a:highlight>
                  <a:srgbClr val="FFFFFF"/>
                </a:highlight>
                <a:latin typeface="Arial"/>
                <a:ea typeface="Arial"/>
                <a:cs typeface="Arial"/>
                <a:sym typeface="Arial"/>
              </a:rPr>
              <a:t>The results show that there are many predictive models that can be applied, but only certain models will work best which is very dependent on the selected dataset. ​</a:t>
            </a:r>
            <a:endParaRPr sz="1650">
              <a:solidFill>
                <a:srgbClr val="000000"/>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000000"/>
                </a:solidFill>
                <a:highlight>
                  <a:srgbClr val="FFFFFF"/>
                </a:highlight>
                <a:latin typeface="Arial"/>
                <a:ea typeface="Arial"/>
                <a:cs typeface="Arial"/>
                <a:sym typeface="Arial"/>
              </a:rPr>
              <a:t>Therefore, when focusing on a certain disease, several appropriate classification algorithms should be selected based on the characteristics of the dataset. ​</a:t>
            </a:r>
            <a:endParaRPr sz="1650">
              <a:solidFill>
                <a:srgbClr val="000000"/>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000000"/>
                </a:solidFill>
                <a:highlight>
                  <a:srgbClr val="FFFFFF"/>
                </a:highlight>
                <a:latin typeface="Arial"/>
                <a:ea typeface="Arial"/>
                <a:cs typeface="Arial"/>
                <a:sym typeface="Arial"/>
              </a:rPr>
              <a:t>By comparing the classification accuracy of many classification algorithms on the dataset, the most effective classification algorithm can be selected and used as the diagnostic model.</a:t>
            </a:r>
            <a:endParaRPr sz="1650">
              <a:solidFill>
                <a:srgbClr val="000000"/>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Discussion</a:t>
            </a:r>
            <a:endParaRPr/>
          </a:p>
        </p:txBody>
      </p:sp>
      <p:sp>
        <p:nvSpPr>
          <p:cNvPr id="250" name="Google Shape;250;p36"/>
          <p:cNvSpPr txBox="1"/>
          <p:nvPr>
            <p:ph idx="1" type="body"/>
          </p:nvPr>
        </p:nvSpPr>
        <p:spPr>
          <a:xfrm>
            <a:off x="729450" y="2078875"/>
            <a:ext cx="7688700" cy="2687100"/>
          </a:xfrm>
          <a:prstGeom prst="rect">
            <a:avLst/>
          </a:prstGeom>
        </p:spPr>
        <p:txBody>
          <a:bodyPr anchorCtr="0" anchor="t" bIns="91425" lIns="91425" spcFirstLastPara="1" rIns="91425" wrap="square" tIns="91425">
            <a:normAutofit fontScale="92500" lnSpcReduction="20000"/>
          </a:bodyPr>
          <a:lstStyle/>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In general, the performance of machine learning algorithms is evaluated using predictive accuracy. ​</a:t>
            </a:r>
            <a:endParaRPr sz="1650">
              <a:solidFill>
                <a:srgbClr val="242E41"/>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In addition, despite the claims that machine learning classification algorithms can generate sufficient and effective decision-making, very few have really permeated the clinical practice. ​</a:t>
            </a:r>
            <a:endParaRPr sz="1650">
              <a:solidFill>
                <a:srgbClr val="242E41"/>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Therefore, the practice of using machine learning algorithms to predict disease should be under further study in the biomedical research and development field, and we hope that this study provided a good example of how this can be done.​</a:t>
            </a:r>
            <a:endParaRPr sz="1650">
              <a:solidFill>
                <a:srgbClr val="242E41"/>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Discussion</a:t>
            </a:r>
            <a:endParaRPr/>
          </a:p>
        </p:txBody>
      </p:sp>
      <p:sp>
        <p:nvSpPr>
          <p:cNvPr id="256" name="Google Shape;256;p37"/>
          <p:cNvSpPr txBox="1"/>
          <p:nvPr>
            <p:ph idx="1" type="body"/>
          </p:nvPr>
        </p:nvSpPr>
        <p:spPr>
          <a:xfrm>
            <a:off x="729450" y="2078875"/>
            <a:ext cx="7688700" cy="2687100"/>
          </a:xfrm>
          <a:prstGeom prst="rect">
            <a:avLst/>
          </a:prstGeom>
        </p:spPr>
        <p:txBody>
          <a:bodyPr anchorCtr="0" anchor="t" bIns="91425" lIns="91425" spcFirstLastPara="1" rIns="91425" wrap="square" tIns="91425">
            <a:normAutofit fontScale="92500"/>
          </a:bodyPr>
          <a:lstStyle/>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One of the most important real-world medical problems is the detection of diabetes at its early stage. ​</a:t>
            </a:r>
            <a:endParaRPr sz="1650">
              <a:solidFill>
                <a:srgbClr val="242E41"/>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In this study, systematic efforts are made in finding a system which results in the prediction of diabetes through data science via predictive modelling algorithms.​</a:t>
            </a:r>
            <a:endParaRPr sz="1650">
              <a:solidFill>
                <a:srgbClr val="242E41"/>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Though this work may not be the final solution to the prediction of diabetes, it serves as an example of the power data science may have on the prediction of other diseases as well.</a:t>
            </a:r>
            <a:endParaRPr sz="1650">
              <a:solidFill>
                <a:srgbClr val="242E41"/>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Discussion</a:t>
            </a:r>
            <a:endParaRPr/>
          </a:p>
        </p:txBody>
      </p:sp>
      <p:sp>
        <p:nvSpPr>
          <p:cNvPr id="262" name="Google Shape;262;p38"/>
          <p:cNvSpPr txBox="1"/>
          <p:nvPr>
            <p:ph idx="1" type="body"/>
          </p:nvPr>
        </p:nvSpPr>
        <p:spPr>
          <a:xfrm>
            <a:off x="729450" y="2078875"/>
            <a:ext cx="7688700" cy="2687100"/>
          </a:xfrm>
          <a:prstGeom prst="rect">
            <a:avLst/>
          </a:prstGeom>
        </p:spPr>
        <p:txBody>
          <a:bodyPr anchorCtr="0" anchor="t" bIns="91425" lIns="91425" spcFirstLastPara="1" rIns="91425" wrap="square" tIns="91425">
            <a:normAutofit fontScale="92500" lnSpcReduction="20000"/>
          </a:bodyPr>
          <a:lstStyle/>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During this work, three machine learning classification algorithms are chosen and evaluated on various measures. ​</a:t>
            </a:r>
            <a:endParaRPr sz="1650">
              <a:solidFill>
                <a:srgbClr val="242E41"/>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The results determine the adequacy of the system with an achieved accuracy of 79% using the Random Forest classification algorithm. ​</a:t>
            </a:r>
            <a:endParaRPr sz="1650">
              <a:solidFill>
                <a:srgbClr val="242E41"/>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In the future, this system with the use of machine learning classification algorithms may be able to be used to predict or diagnose other diseases as well. The work therefor be extended and improved for the automation of diabetes analysis using the methods described here as well as other machine learning algorithms.</a:t>
            </a:r>
            <a:endParaRPr sz="1650">
              <a:solidFill>
                <a:srgbClr val="242E41"/>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References</a:t>
            </a:r>
            <a:endParaRPr/>
          </a:p>
        </p:txBody>
      </p:sp>
      <p:sp>
        <p:nvSpPr>
          <p:cNvPr id="268" name="Google Shape;268;p39"/>
          <p:cNvSpPr txBox="1"/>
          <p:nvPr>
            <p:ph idx="1" type="body"/>
          </p:nvPr>
        </p:nvSpPr>
        <p:spPr>
          <a:xfrm>
            <a:off x="729450" y="2078875"/>
            <a:ext cx="7688700" cy="2687100"/>
          </a:xfrm>
          <a:prstGeom prst="rect">
            <a:avLst/>
          </a:prstGeom>
        </p:spPr>
        <p:txBody>
          <a:bodyPr anchorCtr="0" anchor="t" bIns="91425" lIns="91425" spcFirstLastPara="1" rIns="91425" wrap="square" tIns="91425">
            <a:normAutofit fontScale="92500"/>
          </a:bodyPr>
          <a:lstStyle/>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Huang, R. (2021). Prediction of Pima Indians Diabetes with Machine Learning Algorithms. UCLA. ProQuest ID: Huang_ucla_0031N_19508. Merritt ID: ark:/13030/m5md4q60. Retrieved from https://escholarship.org/uc/item/6rh07945​</a:t>
            </a:r>
            <a:endParaRPr sz="1650">
              <a:solidFill>
                <a:srgbClr val="242E41"/>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Altıntaş, Ergin. “UCI Diabetes Data Set.” Kaggle, 1 May 2020, www.kaggle.com/ealtintas/uci-machine-learning-repository-diabetes-data-set.​</a:t>
            </a:r>
            <a:endParaRPr sz="1650">
              <a:solidFill>
                <a:srgbClr val="242E41"/>
              </a:solidFill>
              <a:highlight>
                <a:srgbClr val="FFFFFF"/>
              </a:highlight>
              <a:latin typeface="Arial"/>
              <a:ea typeface="Arial"/>
              <a:cs typeface="Arial"/>
              <a:sym typeface="Arial"/>
            </a:endParaRPr>
          </a:p>
          <a:p>
            <a:pPr indent="-325516" lvl="0" marL="457200" rtl="0" algn="l">
              <a:lnSpc>
                <a:spcPct val="150000"/>
              </a:lnSpc>
              <a:spcBef>
                <a:spcPts val="0"/>
              </a:spcBef>
              <a:spcAft>
                <a:spcPts val="0"/>
              </a:spcAft>
              <a:buClr>
                <a:srgbClr val="000000"/>
              </a:buClr>
              <a:buSzPct val="100000"/>
              <a:buFont typeface="Arial"/>
              <a:buChar char="●"/>
            </a:pPr>
            <a:r>
              <a:rPr lang="zh-CN" sz="1650">
                <a:solidFill>
                  <a:srgbClr val="242E41"/>
                </a:solidFill>
                <a:highlight>
                  <a:srgbClr val="FFFFFF"/>
                </a:highlight>
                <a:latin typeface="Arial"/>
                <a:ea typeface="Arial"/>
                <a:cs typeface="Arial"/>
                <a:sym typeface="Arial"/>
              </a:rPr>
              <a:t>World Health Organization (WHO). “Diabetes.” Kaggle, 2 April 2021, https://www.who.int/health-topics/diabetes#tab=tab_1.</a:t>
            </a:r>
            <a:endParaRPr sz="1650">
              <a:solidFill>
                <a:srgbClr val="242E41"/>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Contribution</a:t>
            </a:r>
            <a:endParaRPr/>
          </a:p>
          <a:p>
            <a:pPr indent="0" lvl="0" marL="0" rtl="0" algn="l">
              <a:spcBef>
                <a:spcPts val="0"/>
              </a:spcBef>
              <a:spcAft>
                <a:spcPts val="0"/>
              </a:spcAft>
              <a:buNone/>
            </a:pPr>
            <a:r>
              <a:t/>
            </a:r>
            <a:endParaRPr/>
          </a:p>
        </p:txBody>
      </p:sp>
      <p:sp>
        <p:nvSpPr>
          <p:cNvPr id="274" name="Google Shape;274;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zh-CN" sz="1650">
                <a:solidFill>
                  <a:srgbClr val="242E41"/>
                </a:solidFill>
                <a:latin typeface="Arial"/>
                <a:ea typeface="Arial"/>
                <a:cs typeface="Arial"/>
                <a:sym typeface="Arial"/>
              </a:rPr>
              <a:t>Paul Cruz: </a:t>
            </a:r>
            <a:endParaRPr b="1" sz="1650">
              <a:solidFill>
                <a:srgbClr val="242E41"/>
              </a:solidFill>
              <a:latin typeface="Arial"/>
              <a:ea typeface="Arial"/>
              <a:cs typeface="Arial"/>
              <a:sym typeface="Arial"/>
            </a:endParaRPr>
          </a:p>
          <a:p>
            <a:pPr indent="0" lvl="0" marL="0" rtl="0" algn="l">
              <a:lnSpc>
                <a:spcPct val="100000"/>
              </a:lnSpc>
              <a:spcBef>
                <a:spcPts val="0"/>
              </a:spcBef>
              <a:spcAft>
                <a:spcPts val="0"/>
              </a:spcAft>
              <a:buNone/>
            </a:pPr>
            <a:r>
              <a:t/>
            </a:r>
            <a:endParaRPr b="1" sz="1650">
              <a:solidFill>
                <a:srgbClr val="242E41"/>
              </a:solidFill>
              <a:latin typeface="Arial"/>
              <a:ea typeface="Arial"/>
              <a:cs typeface="Arial"/>
              <a:sym typeface="Arial"/>
            </a:endParaRPr>
          </a:p>
          <a:p>
            <a:pPr indent="0" lvl="0" marL="0" rtl="0" algn="l">
              <a:lnSpc>
                <a:spcPct val="100000"/>
              </a:lnSpc>
              <a:spcBef>
                <a:spcPts val="0"/>
              </a:spcBef>
              <a:spcAft>
                <a:spcPts val="0"/>
              </a:spcAft>
              <a:buNone/>
            </a:pPr>
            <a:r>
              <a:rPr b="1" lang="zh-CN" sz="1650">
                <a:solidFill>
                  <a:srgbClr val="242E41"/>
                </a:solidFill>
                <a:latin typeface="Arial"/>
                <a:ea typeface="Arial"/>
                <a:cs typeface="Arial"/>
                <a:sym typeface="Arial"/>
              </a:rPr>
              <a:t>Chih-Ming Sun: </a:t>
            </a:r>
            <a:endParaRPr b="1" sz="1650">
              <a:solidFill>
                <a:srgbClr val="242E41"/>
              </a:solidFill>
              <a:latin typeface="Arial"/>
              <a:ea typeface="Arial"/>
              <a:cs typeface="Arial"/>
              <a:sym typeface="Arial"/>
            </a:endParaRPr>
          </a:p>
          <a:p>
            <a:pPr indent="0" lvl="0" marL="0" rtl="0" algn="l">
              <a:lnSpc>
                <a:spcPct val="100000"/>
              </a:lnSpc>
              <a:spcBef>
                <a:spcPts val="0"/>
              </a:spcBef>
              <a:spcAft>
                <a:spcPts val="0"/>
              </a:spcAft>
              <a:buNone/>
            </a:pPr>
            <a:r>
              <a:t/>
            </a:r>
            <a:endParaRPr b="1" sz="1650">
              <a:solidFill>
                <a:srgbClr val="242E41"/>
              </a:solidFill>
              <a:latin typeface="Arial"/>
              <a:ea typeface="Arial"/>
              <a:cs typeface="Arial"/>
              <a:sym typeface="Arial"/>
            </a:endParaRPr>
          </a:p>
          <a:p>
            <a:pPr indent="0" lvl="0" marL="0" rtl="0" algn="l">
              <a:lnSpc>
                <a:spcPct val="100000"/>
              </a:lnSpc>
              <a:spcBef>
                <a:spcPts val="0"/>
              </a:spcBef>
              <a:spcAft>
                <a:spcPts val="0"/>
              </a:spcAft>
              <a:buNone/>
            </a:pPr>
            <a:r>
              <a:rPr b="1" lang="zh-CN" sz="1650">
                <a:solidFill>
                  <a:srgbClr val="242E41"/>
                </a:solidFill>
                <a:latin typeface="Arial"/>
                <a:ea typeface="Arial"/>
                <a:cs typeface="Arial"/>
                <a:sym typeface="Arial"/>
              </a:rPr>
              <a:t>Haocheng Yang: </a:t>
            </a:r>
            <a:endParaRPr b="1" sz="1650">
              <a:solidFill>
                <a:srgbClr val="242E4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3489950" y="2484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400">
                <a:solidFill>
                  <a:srgbClr val="000000"/>
                </a:solidFill>
                <a:latin typeface="Arial"/>
                <a:ea typeface="Arial"/>
                <a:cs typeface="Arial"/>
                <a:sym typeface="Arial"/>
              </a:rPr>
              <a:t>Though there are many factors that may contribute to a diabetes diagnosis, such as heredity, weight, and height, the major factor is blood sugar concentration. ​The early identification of abnormal glucose levels may be the only remedy to further complications and therefore a more serious diagnosis. ​Thus, analysis of the levels of sugar in the blood and how it may compare to other compounds measured is paramount in predictive modeling.​</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Methodology - 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sz="1400">
                <a:solidFill>
                  <a:srgbClr val="000000"/>
                </a:solidFill>
                <a:latin typeface="Arial"/>
                <a:ea typeface="Arial"/>
                <a:cs typeface="Arial"/>
                <a:sym typeface="Arial"/>
              </a:rPr>
              <a:t>The dataset used for this study was provided by Kaggle, a data repository website. This dataset was provided to the repository courtesy of the University of California, Irvine (UCI), and included 70 sets of data recorded on diabetes patients ranging from several weeks to several months’ worth of glucose, insulin, and lifestyle data per patient, as well as a description of the problem domain.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zh-CN" sz="1400">
                <a:solidFill>
                  <a:srgbClr val="000000"/>
                </a:solidFill>
                <a:latin typeface="Arial"/>
                <a:ea typeface="Arial"/>
                <a:cs typeface="Arial"/>
                <a:sym typeface="Arial"/>
              </a:rPr>
              <a:t>The dataset included the following tables: </a:t>
            </a:r>
            <a:r>
              <a:rPr i="1" lang="zh-CN" sz="1400">
                <a:solidFill>
                  <a:srgbClr val="000000"/>
                </a:solidFill>
                <a:latin typeface="Arial"/>
                <a:ea typeface="Arial"/>
                <a:cs typeface="Arial"/>
                <a:sym typeface="Arial"/>
              </a:rPr>
              <a:t>Pregnancies, Glucose, Blood Pressure, Skin Thickness, Insulin, BMI, Diabetes Pedigree Function, Age, and Outcome. </a:t>
            </a:r>
            <a:endParaRPr i="1" sz="1400">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Methodology - Data 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1" name="Google Shape;111;p17"/>
          <p:cNvPicPr preferRelativeResize="0"/>
          <p:nvPr/>
        </p:nvPicPr>
        <p:blipFill>
          <a:blip r:embed="rId3">
            <a:alphaModFix/>
          </a:blip>
          <a:stretch>
            <a:fillRect/>
          </a:stretch>
        </p:blipFill>
        <p:spPr>
          <a:xfrm>
            <a:off x="5818925" y="2836025"/>
            <a:ext cx="2599225" cy="1899125"/>
          </a:xfrm>
          <a:prstGeom prst="rect">
            <a:avLst/>
          </a:prstGeom>
          <a:noFill/>
          <a:ln>
            <a:noFill/>
          </a:ln>
        </p:spPr>
      </p:pic>
      <p:pic>
        <p:nvPicPr>
          <p:cNvPr id="112" name="Google Shape;112;p17"/>
          <p:cNvPicPr preferRelativeResize="0"/>
          <p:nvPr/>
        </p:nvPicPr>
        <p:blipFill>
          <a:blip r:embed="rId4">
            <a:alphaModFix/>
          </a:blip>
          <a:stretch>
            <a:fillRect/>
          </a:stretch>
        </p:blipFill>
        <p:spPr>
          <a:xfrm>
            <a:off x="152925" y="3113187"/>
            <a:ext cx="5494026" cy="1344850"/>
          </a:xfrm>
          <a:prstGeom prst="rect">
            <a:avLst/>
          </a:prstGeom>
          <a:noFill/>
          <a:ln>
            <a:noFill/>
          </a:ln>
        </p:spPr>
      </p:pic>
      <p:sp>
        <p:nvSpPr>
          <p:cNvPr id="113" name="Google Shape;113;p17"/>
          <p:cNvSpPr txBox="1"/>
          <p:nvPr/>
        </p:nvSpPr>
        <p:spPr>
          <a:xfrm>
            <a:off x="562175" y="1905838"/>
            <a:ext cx="48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Some basic analysis of the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Methodology - Data Processing</a:t>
            </a:r>
            <a:endParaRPr/>
          </a:p>
          <a:p>
            <a:pPr indent="0" lvl="0" marL="0" rtl="0" algn="l">
              <a:spcBef>
                <a:spcPts val="0"/>
              </a:spcBef>
              <a:spcAft>
                <a:spcPts val="0"/>
              </a:spcAft>
              <a:buNone/>
            </a:pPr>
            <a:r>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400">
                <a:solidFill>
                  <a:srgbClr val="000000"/>
                </a:solidFill>
                <a:latin typeface="Arial"/>
                <a:ea typeface="Arial"/>
                <a:cs typeface="Arial"/>
                <a:sym typeface="Arial"/>
              </a:rPr>
              <a:t>The data was first viewed to allow for proper analysis of its standard distribution. The data was then pre-processed to correct data inconsistencies, missing values, and to remove null values.</a:t>
            </a:r>
            <a:endParaRPr sz="1400">
              <a:solidFill>
                <a:srgbClr val="000000"/>
              </a:solidFill>
              <a:latin typeface="Arial"/>
              <a:ea typeface="Arial"/>
              <a:cs typeface="Arial"/>
              <a:sym typeface="Arial"/>
            </a:endParaRPr>
          </a:p>
        </p:txBody>
      </p:sp>
      <p:pic>
        <p:nvPicPr>
          <p:cNvPr id="120" name="Google Shape;120;p18"/>
          <p:cNvPicPr preferRelativeResize="0"/>
          <p:nvPr/>
        </p:nvPicPr>
        <p:blipFill>
          <a:blip r:embed="rId3">
            <a:alphaModFix/>
          </a:blip>
          <a:stretch>
            <a:fillRect/>
          </a:stretch>
        </p:blipFill>
        <p:spPr>
          <a:xfrm>
            <a:off x="964375" y="2995250"/>
            <a:ext cx="2987875" cy="1646375"/>
          </a:xfrm>
          <a:prstGeom prst="rect">
            <a:avLst/>
          </a:prstGeom>
          <a:noFill/>
          <a:ln>
            <a:noFill/>
          </a:ln>
        </p:spPr>
      </p:pic>
      <p:pic>
        <p:nvPicPr>
          <p:cNvPr id="121" name="Google Shape;121;p18"/>
          <p:cNvPicPr preferRelativeResize="0"/>
          <p:nvPr/>
        </p:nvPicPr>
        <p:blipFill>
          <a:blip r:embed="rId4">
            <a:alphaModFix/>
          </a:blip>
          <a:stretch>
            <a:fillRect/>
          </a:stretch>
        </p:blipFill>
        <p:spPr>
          <a:xfrm>
            <a:off x="5255625" y="3045825"/>
            <a:ext cx="2403684" cy="1545225"/>
          </a:xfrm>
          <a:prstGeom prst="rect">
            <a:avLst/>
          </a:prstGeom>
          <a:noFill/>
          <a:ln>
            <a:noFill/>
          </a:ln>
        </p:spPr>
      </p:pic>
      <p:sp>
        <p:nvSpPr>
          <p:cNvPr id="122" name="Google Shape;122;p18"/>
          <p:cNvSpPr txBox="1"/>
          <p:nvPr/>
        </p:nvSpPr>
        <p:spPr>
          <a:xfrm>
            <a:off x="1627825" y="4641625"/>
            <a:ext cx="105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100">
                <a:latin typeface="Lato"/>
                <a:ea typeface="Lato"/>
                <a:cs typeface="Lato"/>
                <a:sym typeface="Lato"/>
              </a:rPr>
              <a:t>Original data</a:t>
            </a:r>
            <a:endParaRPr b="1" sz="1100">
              <a:latin typeface="Lato"/>
              <a:ea typeface="Lato"/>
              <a:cs typeface="Lato"/>
              <a:sym typeface="Lato"/>
            </a:endParaRPr>
          </a:p>
        </p:txBody>
      </p:sp>
      <p:sp>
        <p:nvSpPr>
          <p:cNvPr id="123" name="Google Shape;123;p18"/>
          <p:cNvSpPr txBox="1"/>
          <p:nvPr/>
        </p:nvSpPr>
        <p:spPr>
          <a:xfrm>
            <a:off x="5564425" y="4641625"/>
            <a:ext cx="168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100">
                <a:latin typeface="Lato"/>
                <a:ea typeface="Lato"/>
                <a:cs typeface="Lato"/>
                <a:sym typeface="Lato"/>
              </a:rPr>
              <a:t>After process null value</a:t>
            </a:r>
            <a:r>
              <a:rPr b="1" lang="zh-CN" sz="1100">
                <a:latin typeface="Lato"/>
                <a:ea typeface="Lato"/>
                <a:cs typeface="Lato"/>
                <a:sym typeface="Lato"/>
              </a:rPr>
              <a:t> </a:t>
            </a:r>
            <a:endParaRPr b="1" sz="11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Methodology -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729450" y="2078875"/>
            <a:ext cx="7688700" cy="26283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Clr>
                <a:srgbClr val="000000"/>
              </a:buClr>
              <a:buSzPts val="1300"/>
              <a:buFont typeface="Arial"/>
              <a:buAutoNum type="arabicPeriod"/>
            </a:pPr>
            <a:r>
              <a:rPr lang="zh-CN">
                <a:solidFill>
                  <a:srgbClr val="000000"/>
                </a:solidFill>
                <a:latin typeface="Arial"/>
                <a:ea typeface="Arial"/>
                <a:cs typeface="Arial"/>
                <a:sym typeface="Arial"/>
              </a:rPr>
              <a:t>We first created a heatmap to understand the correlation coefficient of the features of the data.</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zh-CN">
                <a:solidFill>
                  <a:srgbClr val="000000"/>
                </a:solidFill>
                <a:latin typeface="Arial"/>
                <a:ea typeface="Arial"/>
                <a:cs typeface="Arial"/>
                <a:sym typeface="Arial"/>
              </a:rPr>
              <a:t>Next, we chose to plot a histogram to analyze the association between outcome and diagnosis.</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zh-CN">
                <a:solidFill>
                  <a:srgbClr val="000000"/>
                </a:solidFill>
                <a:latin typeface="Arial"/>
                <a:ea typeface="Arial"/>
                <a:cs typeface="Arial"/>
                <a:sym typeface="Arial"/>
              </a:rPr>
              <a:t>We then chose to evaluate the following models by splitting the data into </a:t>
            </a:r>
            <a:r>
              <a:rPr b="1" lang="zh-CN">
                <a:solidFill>
                  <a:srgbClr val="000000"/>
                </a:solidFill>
                <a:latin typeface="Arial"/>
                <a:ea typeface="Arial"/>
                <a:cs typeface="Arial"/>
                <a:sym typeface="Arial"/>
              </a:rPr>
              <a:t>70%</a:t>
            </a:r>
            <a:r>
              <a:rPr lang="zh-CN">
                <a:solidFill>
                  <a:srgbClr val="000000"/>
                </a:solidFill>
                <a:latin typeface="Arial"/>
                <a:ea typeface="Arial"/>
                <a:cs typeface="Arial"/>
                <a:sym typeface="Arial"/>
              </a:rPr>
              <a:t> training, and </a:t>
            </a:r>
            <a:r>
              <a:rPr b="1" lang="zh-CN">
                <a:solidFill>
                  <a:srgbClr val="000000"/>
                </a:solidFill>
                <a:latin typeface="Arial"/>
                <a:ea typeface="Arial"/>
                <a:cs typeface="Arial"/>
                <a:sym typeface="Arial"/>
              </a:rPr>
              <a:t>30%</a:t>
            </a:r>
            <a:r>
              <a:rPr lang="zh-CN">
                <a:solidFill>
                  <a:srgbClr val="000000"/>
                </a:solidFill>
                <a:latin typeface="Arial"/>
                <a:ea typeface="Arial"/>
                <a:cs typeface="Arial"/>
                <a:sym typeface="Arial"/>
              </a:rPr>
              <a:t> test: </a:t>
            </a:r>
            <a:r>
              <a:rPr i="1" lang="zh-CN">
                <a:solidFill>
                  <a:srgbClr val="000000"/>
                </a:solidFill>
                <a:latin typeface="Arial"/>
                <a:ea typeface="Arial"/>
                <a:cs typeface="Arial"/>
                <a:sym typeface="Arial"/>
              </a:rPr>
              <a:t>Decision Tree, Support Vector Machine, K Neighbors Classifier, Gradient Boosting Classifier, Random Forest Classifier, Ada Boost, Gaussian NB, </a:t>
            </a:r>
            <a:r>
              <a:rPr lang="zh-CN">
                <a:solidFill>
                  <a:srgbClr val="000000"/>
                </a:solidFill>
                <a:latin typeface="Arial"/>
                <a:ea typeface="Arial"/>
                <a:cs typeface="Arial"/>
                <a:sym typeface="Arial"/>
              </a:rPr>
              <a:t>and </a:t>
            </a:r>
            <a:r>
              <a:rPr i="1" lang="zh-CN">
                <a:solidFill>
                  <a:srgbClr val="000000"/>
                </a:solidFill>
                <a:latin typeface="Arial"/>
                <a:ea typeface="Arial"/>
                <a:cs typeface="Arial"/>
                <a:sym typeface="Arial"/>
              </a:rPr>
              <a:t>Linear</a:t>
            </a:r>
            <a:r>
              <a:rPr i="1" lang="zh-CN">
                <a:solidFill>
                  <a:srgbClr val="000000"/>
                </a:solidFill>
                <a:latin typeface="Arial"/>
                <a:ea typeface="Arial"/>
                <a:cs typeface="Arial"/>
                <a:sym typeface="Arial"/>
              </a:rPr>
              <a:t> Regression.</a:t>
            </a:r>
            <a:endParaRPr i="1">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b="1" lang="zh-CN">
                <a:solidFill>
                  <a:srgbClr val="000000"/>
                </a:solidFill>
                <a:latin typeface="Arial"/>
                <a:ea typeface="Arial"/>
                <a:cs typeface="Arial"/>
                <a:sym typeface="Arial"/>
              </a:rPr>
              <a:t>Three models</a:t>
            </a:r>
            <a:r>
              <a:rPr lang="zh-CN">
                <a:solidFill>
                  <a:srgbClr val="000000"/>
                </a:solidFill>
                <a:latin typeface="Arial"/>
                <a:ea typeface="Arial"/>
                <a:cs typeface="Arial"/>
                <a:sym typeface="Arial"/>
              </a:rPr>
              <a:t> were chosen to move forward with the analysis, in which a </a:t>
            </a:r>
            <a:r>
              <a:rPr i="1" lang="zh-CN">
                <a:solidFill>
                  <a:srgbClr val="000000"/>
                </a:solidFill>
                <a:latin typeface="Arial"/>
                <a:ea typeface="Arial"/>
                <a:cs typeface="Arial"/>
                <a:sym typeface="Arial"/>
              </a:rPr>
              <a:t>confusion matrix </a:t>
            </a:r>
            <a:r>
              <a:rPr lang="zh-CN">
                <a:solidFill>
                  <a:srgbClr val="000000"/>
                </a:solidFill>
                <a:latin typeface="Arial"/>
                <a:ea typeface="Arial"/>
                <a:cs typeface="Arial"/>
                <a:sym typeface="Arial"/>
              </a:rPr>
              <a:t>and </a:t>
            </a:r>
            <a:r>
              <a:rPr i="1" lang="zh-CN">
                <a:solidFill>
                  <a:srgbClr val="000000"/>
                </a:solidFill>
                <a:latin typeface="Arial"/>
                <a:ea typeface="Arial"/>
                <a:cs typeface="Arial"/>
                <a:sym typeface="Arial"/>
              </a:rPr>
              <a:t>ROC curve</a:t>
            </a:r>
            <a:r>
              <a:rPr lang="zh-CN">
                <a:solidFill>
                  <a:srgbClr val="000000"/>
                </a:solidFill>
                <a:latin typeface="Arial"/>
                <a:ea typeface="Arial"/>
                <a:cs typeface="Arial"/>
                <a:sym typeface="Arial"/>
              </a:rPr>
              <a:t> was plotted and analyzed.</a:t>
            </a:r>
            <a:endParaRPr>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AutoNum type="arabicPeriod"/>
            </a:pPr>
            <a:r>
              <a:rPr lang="zh-CN">
                <a:solidFill>
                  <a:srgbClr val="000000"/>
                </a:solidFill>
                <a:latin typeface="Arial"/>
                <a:ea typeface="Arial"/>
                <a:cs typeface="Arial"/>
                <a:sym typeface="Arial"/>
              </a:rPr>
              <a:t>After analyzing feature importance and accuracy scores, two features were found to have significance.</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Heatmap</a:t>
            </a:r>
            <a:endParaRPr/>
          </a:p>
        </p:txBody>
      </p:sp>
      <p:sp>
        <p:nvSpPr>
          <p:cNvPr id="135" name="Google Shape;135;p20"/>
          <p:cNvSpPr txBox="1"/>
          <p:nvPr>
            <p:ph idx="1" type="body"/>
          </p:nvPr>
        </p:nvSpPr>
        <p:spPr>
          <a:xfrm>
            <a:off x="562175" y="2114450"/>
            <a:ext cx="3935400" cy="22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000000"/>
                </a:solidFill>
                <a:latin typeface="Arial"/>
                <a:ea typeface="Arial"/>
                <a:cs typeface="Arial"/>
                <a:sym typeface="Arial"/>
              </a:rPr>
              <a:t>The heatmap helps us to understand the correlation coefficient of the features of the dataset. </a:t>
            </a:r>
            <a:endParaRPr>
              <a:solidFill>
                <a:srgbClr val="000000"/>
              </a:solidFill>
              <a:latin typeface="Arial"/>
              <a:ea typeface="Arial"/>
              <a:cs typeface="Arial"/>
              <a:sym typeface="Arial"/>
            </a:endParaRPr>
          </a:p>
          <a:p>
            <a:pPr indent="0" lvl="0" marL="0" rtl="0" algn="l">
              <a:spcBef>
                <a:spcPts val="1200"/>
              </a:spcBef>
              <a:spcAft>
                <a:spcPts val="0"/>
              </a:spcAft>
              <a:buNone/>
            </a:pPr>
            <a:r>
              <a:rPr lang="zh-CN">
                <a:solidFill>
                  <a:srgbClr val="000000"/>
                </a:solidFill>
                <a:latin typeface="Arial"/>
                <a:ea typeface="Arial"/>
                <a:cs typeface="Arial"/>
                <a:sym typeface="Arial"/>
              </a:rPr>
              <a:t>Intuitively form the heatmap, the darker the color is, the more correlated the two features are.</a:t>
            </a:r>
            <a:endParaRPr>
              <a:solidFill>
                <a:srgbClr val="000000"/>
              </a:solidFill>
              <a:latin typeface="Arial"/>
              <a:ea typeface="Arial"/>
              <a:cs typeface="Arial"/>
              <a:sym typeface="Arial"/>
            </a:endParaRPr>
          </a:p>
          <a:p>
            <a:pPr indent="0" lvl="0" marL="0" rtl="0" algn="l">
              <a:spcBef>
                <a:spcPts val="1200"/>
              </a:spcBef>
              <a:spcAft>
                <a:spcPts val="1200"/>
              </a:spcAft>
              <a:buNone/>
            </a:pPr>
            <a:r>
              <a:rPr lang="zh-CN">
                <a:solidFill>
                  <a:srgbClr val="000000"/>
                </a:solidFill>
                <a:latin typeface="Arial"/>
                <a:ea typeface="Arial"/>
                <a:cs typeface="Arial"/>
                <a:sym typeface="Arial"/>
              </a:rPr>
              <a:t>From the </a:t>
            </a:r>
            <a:r>
              <a:rPr lang="zh-CN">
                <a:solidFill>
                  <a:srgbClr val="000000"/>
                </a:solidFill>
                <a:latin typeface="Arial"/>
                <a:ea typeface="Arial"/>
                <a:cs typeface="Arial"/>
                <a:sym typeface="Arial"/>
              </a:rPr>
              <a:t>heatmap, we can clearly see that </a:t>
            </a:r>
            <a:r>
              <a:rPr b="1" lang="zh-CN">
                <a:solidFill>
                  <a:srgbClr val="000000"/>
                </a:solidFill>
                <a:latin typeface="Arial"/>
                <a:ea typeface="Arial"/>
                <a:cs typeface="Arial"/>
                <a:sym typeface="Arial"/>
              </a:rPr>
              <a:t>Glucose</a:t>
            </a:r>
            <a:r>
              <a:rPr lang="zh-CN">
                <a:solidFill>
                  <a:srgbClr val="000000"/>
                </a:solidFill>
                <a:latin typeface="Arial"/>
                <a:ea typeface="Arial"/>
                <a:cs typeface="Arial"/>
                <a:sym typeface="Arial"/>
              </a:rPr>
              <a:t>, </a:t>
            </a:r>
            <a:r>
              <a:rPr b="1" lang="zh-CN">
                <a:solidFill>
                  <a:srgbClr val="000000"/>
                </a:solidFill>
                <a:latin typeface="Arial"/>
                <a:ea typeface="Arial"/>
                <a:cs typeface="Arial"/>
                <a:sym typeface="Arial"/>
              </a:rPr>
              <a:t>BMI</a:t>
            </a:r>
            <a:r>
              <a:rPr lang="zh-CN">
                <a:solidFill>
                  <a:srgbClr val="000000"/>
                </a:solidFill>
                <a:latin typeface="Arial"/>
                <a:ea typeface="Arial"/>
                <a:cs typeface="Arial"/>
                <a:sym typeface="Arial"/>
              </a:rPr>
              <a:t>, </a:t>
            </a:r>
            <a:r>
              <a:rPr b="1" lang="zh-CN">
                <a:solidFill>
                  <a:srgbClr val="000000"/>
                </a:solidFill>
                <a:latin typeface="Arial"/>
                <a:ea typeface="Arial"/>
                <a:cs typeface="Arial"/>
                <a:sym typeface="Arial"/>
              </a:rPr>
              <a:t>Age</a:t>
            </a:r>
            <a:r>
              <a:rPr lang="zh-CN">
                <a:solidFill>
                  <a:srgbClr val="000000"/>
                </a:solidFill>
                <a:latin typeface="Arial"/>
                <a:ea typeface="Arial"/>
                <a:cs typeface="Arial"/>
                <a:sym typeface="Arial"/>
              </a:rPr>
              <a:t> and </a:t>
            </a:r>
            <a:r>
              <a:rPr b="1" lang="zh-CN">
                <a:solidFill>
                  <a:srgbClr val="000000"/>
                </a:solidFill>
                <a:latin typeface="Arial"/>
                <a:ea typeface="Arial"/>
                <a:cs typeface="Arial"/>
                <a:sym typeface="Arial"/>
              </a:rPr>
              <a:t>Pregnancies</a:t>
            </a:r>
            <a:r>
              <a:rPr lang="zh-CN">
                <a:solidFill>
                  <a:srgbClr val="000000"/>
                </a:solidFill>
                <a:latin typeface="Arial"/>
                <a:ea typeface="Arial"/>
                <a:cs typeface="Arial"/>
                <a:sym typeface="Arial"/>
              </a:rPr>
              <a:t> are four of the most correlated feature to lead to Diabetes.</a:t>
            </a:r>
            <a:endParaRPr>
              <a:solidFill>
                <a:srgbClr val="000000"/>
              </a:solidFill>
              <a:latin typeface="Arial"/>
              <a:ea typeface="Arial"/>
              <a:cs typeface="Arial"/>
              <a:sym typeface="Arial"/>
            </a:endParaRPr>
          </a:p>
        </p:txBody>
      </p:sp>
      <p:pic>
        <p:nvPicPr>
          <p:cNvPr id="136" name="Google Shape;136;p20"/>
          <p:cNvPicPr preferRelativeResize="0"/>
          <p:nvPr/>
        </p:nvPicPr>
        <p:blipFill>
          <a:blip r:embed="rId3">
            <a:alphaModFix/>
          </a:blip>
          <a:stretch>
            <a:fillRect/>
          </a:stretch>
        </p:blipFill>
        <p:spPr>
          <a:xfrm>
            <a:off x="4649975" y="1103325"/>
            <a:ext cx="4269349" cy="3887775"/>
          </a:xfrm>
          <a:prstGeom prst="rect">
            <a:avLst/>
          </a:prstGeom>
          <a:noFill/>
          <a:ln>
            <a:noFill/>
          </a:ln>
        </p:spPr>
      </p:pic>
      <p:sp>
        <p:nvSpPr>
          <p:cNvPr id="137" name="Google Shape;137;p2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Histogram (</a:t>
            </a:r>
            <a:r>
              <a:rPr lang="zh-CN"/>
              <a:t>Pregnancies</a:t>
            </a:r>
            <a:r>
              <a:rPr lang="zh-CN"/>
              <a:t>)</a:t>
            </a:r>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611975" y="1945200"/>
            <a:ext cx="7334100" cy="53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zh-CN" sz="1302">
                <a:solidFill>
                  <a:srgbClr val="000000"/>
                </a:solidFill>
                <a:latin typeface="Arial"/>
                <a:ea typeface="Arial"/>
                <a:cs typeface="Arial"/>
                <a:sym typeface="Arial"/>
              </a:rPr>
              <a:t>Pregnancies vs diagnosis showed that an around half of Pregnancies resulted in an outcome of a women getting diabetes.</a:t>
            </a:r>
            <a:endParaRPr sz="1302">
              <a:solidFill>
                <a:srgbClr val="000000"/>
              </a:solidFill>
              <a:latin typeface="Arial"/>
              <a:ea typeface="Arial"/>
              <a:cs typeface="Arial"/>
              <a:sym typeface="Arial"/>
            </a:endParaRPr>
          </a:p>
        </p:txBody>
      </p:sp>
      <p:pic>
        <p:nvPicPr>
          <p:cNvPr id="144" name="Google Shape;144;p21"/>
          <p:cNvPicPr preferRelativeResize="0"/>
          <p:nvPr/>
        </p:nvPicPr>
        <p:blipFill>
          <a:blip r:embed="rId3">
            <a:alphaModFix/>
          </a:blip>
          <a:stretch>
            <a:fillRect/>
          </a:stretch>
        </p:blipFill>
        <p:spPr>
          <a:xfrm>
            <a:off x="1394225" y="2571750"/>
            <a:ext cx="5964425" cy="2424850"/>
          </a:xfrm>
          <a:prstGeom prst="rect">
            <a:avLst/>
          </a:prstGeom>
          <a:noFill/>
          <a:ln>
            <a:noFill/>
          </a:ln>
        </p:spPr>
      </p:pic>
      <p:sp>
        <p:nvSpPr>
          <p:cNvPr id="145" name="Google Shape;145;p21"/>
          <p:cNvSpPr txBox="1"/>
          <p:nvPr/>
        </p:nvSpPr>
        <p:spPr>
          <a:xfrm>
            <a:off x="1493632" y="2665691"/>
            <a:ext cx="1956900" cy="18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