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96" r:id="rId5"/>
    <p:sldId id="297" r:id="rId6"/>
    <p:sldId id="286" r:id="rId7"/>
    <p:sldId id="261" r:id="rId8"/>
    <p:sldId id="285" r:id="rId9"/>
    <p:sldId id="263" r:id="rId10"/>
    <p:sldId id="265" r:id="rId11"/>
    <p:sldId id="262" r:id="rId12"/>
    <p:sldId id="298" r:id="rId13"/>
    <p:sldId id="267" r:id="rId14"/>
    <p:sldId id="279" r:id="rId15"/>
    <p:sldId id="280" r:id="rId16"/>
    <p:sldId id="299" r:id="rId17"/>
    <p:sldId id="28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87887" autoAdjust="0"/>
  </p:normalViewPr>
  <p:slideViewPr>
    <p:cSldViewPr snapToGrid="0" showGuides="1">
      <p:cViewPr>
        <p:scale>
          <a:sx n="63" d="100"/>
          <a:sy n="63" d="100"/>
        </p:scale>
        <p:origin x="764" y="5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9/9/2025</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9/9/2025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3442190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5.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5.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15.sv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D93970-B13A-F96D-A4B1-3A1EE7484106}"/>
              </a:ext>
            </a:extLst>
          </p:cNvPr>
          <p:cNvPicPr>
            <a:picLocks noChangeAspect="1"/>
          </p:cNvPicPr>
          <p:nvPr userDrawn="1"/>
        </p:nvPicPr>
        <p:blipFill>
          <a:blip r:embed="rId2"/>
          <a:srcRect/>
          <a:stretch/>
        </p:blipFill>
        <p:spPr>
          <a:xfrm>
            <a:off x="1" y="0"/>
            <a:ext cx="12202379" cy="6857999"/>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612648" y="502920"/>
            <a:ext cx="10954512" cy="3246120"/>
          </a:xfrm>
        </p:spPr>
        <p:txBody>
          <a:bodyPr anchor="b">
            <a:noAutofit/>
          </a:bodyPr>
          <a:lstStyle>
            <a:lvl1pPr algn="ctr">
              <a:defRPr sz="6600" b="1" i="0" cap="none"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12648" y="3758183"/>
            <a:ext cx="10954512" cy="1307592"/>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4">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98299DF-E702-8750-30F5-798D7C96AA46}"/>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6EFAE94C-C299-8167-1BD9-4FC98C04C63C}"/>
              </a:ext>
            </a:extLst>
          </p:cNvPr>
          <p:cNvSpPr>
            <a:spLocks noGrp="1"/>
          </p:cNvSpPr>
          <p:nvPr>
            <p:ph idx="13"/>
          </p:nvPr>
        </p:nvSpPr>
        <p:spPr>
          <a:xfrm>
            <a:off x="1207008" y="2523744"/>
            <a:ext cx="9720072" cy="325526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4" name="Rounded Rectangle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18480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0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A51A8B-A15C-2A94-1E48-F9615101DF48}"/>
              </a:ext>
            </a:extLst>
          </p:cNvPr>
          <p:cNvPicPr>
            <a:picLocks noChangeAspect="1"/>
          </p:cNvPicPr>
          <p:nvPr userDrawn="1"/>
        </p:nvPicPr>
        <p:blipFill rotWithShape="1">
          <a:blip r:embed="rId2"/>
          <a:srcRect l="8991" t="11245" r="3785" b="1531"/>
          <a:stretch/>
        </p:blipFill>
        <p:spPr>
          <a:xfrm>
            <a:off x="0" y="2917"/>
            <a:ext cx="12197192" cy="6855083"/>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612648" y="1600200"/>
            <a:ext cx="10991088" cy="3657600"/>
          </a:xfrm>
        </p:spPr>
        <p:txBody>
          <a:bodyPr anchor="ctr">
            <a:noAutofit/>
          </a:bodyPr>
          <a:lstStyle>
            <a:lvl1pPr algn="ctr">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1099492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04">
    <p:bg>
      <p:bgPr>
        <a:gradFill>
          <a:gsLst>
            <a:gs pos="33000">
              <a:schemeClr val="bg2"/>
            </a:gs>
            <a:gs pos="59000">
              <a:schemeClr val="tx2">
                <a:lumMod val="90000"/>
                <a:alpha val="65163"/>
              </a:schemeClr>
            </a:gs>
          </a:gsLst>
          <a:lin ang="13800000" scaled="0"/>
        </a:gradFill>
        <a:effectLst/>
      </p:bgPr>
    </p:bg>
    <p:spTree>
      <p:nvGrpSpPr>
        <p:cNvPr id="1" name=""/>
        <p:cNvGrpSpPr/>
        <p:nvPr/>
      </p:nvGrpSpPr>
      <p:grpSpPr>
        <a:xfrm>
          <a:off x="0" y="0"/>
          <a:ext cx="0" cy="0"/>
          <a:chOff x="0" y="0"/>
          <a:chExt cx="0" cy="0"/>
        </a:xfrm>
      </p:grpSpPr>
      <p:sp>
        <p:nvSpPr>
          <p:cNvPr id="11" name="Rounded Rectangle 4">
            <a:extLst>
              <a:ext uri="{FF2B5EF4-FFF2-40B4-BE49-F238E27FC236}">
                <a16:creationId xmlns:a16="http://schemas.microsoft.com/office/drawing/2014/main" id="{5697808D-10E0-D8A5-5D07-E176EBB8F2BB}"/>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7">
            <a:extLst>
              <a:ext uri="{FF2B5EF4-FFF2-40B4-BE49-F238E27FC236}">
                <a16:creationId xmlns:a16="http://schemas.microsoft.com/office/drawing/2014/main" id="{0234D012-F86E-04CE-78C8-2C5A661302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004" r="-148"/>
          <a:stretch/>
        </p:blipFill>
        <p:spPr>
          <a:xfrm rot="5400000">
            <a:off x="6378170" y="40082"/>
            <a:ext cx="1579705" cy="1600089"/>
          </a:xfrm>
          <a:prstGeom prst="rect">
            <a:avLst/>
          </a:prstGeom>
        </p:spPr>
      </p:pic>
      <p:pic>
        <p:nvPicPr>
          <p:cNvPr id="15" name="Picture 7">
            <a:extLst>
              <a:ext uri="{FF2B5EF4-FFF2-40B4-BE49-F238E27FC236}">
                <a16:creationId xmlns:a16="http://schemas.microsoft.com/office/drawing/2014/main" id="{0BC42061-F838-920E-632E-10EDE7E553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239" r="25335" b="-1"/>
          <a:stretch/>
        </p:blipFill>
        <p:spPr>
          <a:xfrm rot="16200000">
            <a:off x="6298833" y="-161472"/>
            <a:ext cx="752715" cy="1075657"/>
          </a:xfrm>
          <a:prstGeom prst="rect">
            <a:avLst/>
          </a:prstGeom>
        </p:spPr>
      </p:pic>
      <p:pic>
        <p:nvPicPr>
          <p:cNvPr id="16" name="Graphic 15">
            <a:extLst>
              <a:ext uri="{FF2B5EF4-FFF2-40B4-BE49-F238E27FC236}">
                <a16:creationId xmlns:a16="http://schemas.microsoft.com/office/drawing/2014/main" id="{58BEE67F-530E-E41D-FD19-2615180DC3F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15931"/>
          <a:stretch/>
        </p:blipFill>
        <p:spPr>
          <a:xfrm>
            <a:off x="10439102" y="4145165"/>
            <a:ext cx="1780703" cy="2164311"/>
          </a:xfrm>
          <a:prstGeom prst="rect">
            <a:avLst/>
          </a:prstGeom>
        </p:spPr>
      </p:pic>
      <p:pic>
        <p:nvPicPr>
          <p:cNvPr id="17" name="Graphic 16">
            <a:extLst>
              <a:ext uri="{FF2B5EF4-FFF2-40B4-BE49-F238E27FC236}">
                <a16:creationId xmlns:a16="http://schemas.microsoft.com/office/drawing/2014/main" id="{82CFCA46-5F5A-867F-B19C-4F9ED5BA15A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46794"/>
          <a:stretch/>
        </p:blipFill>
        <p:spPr>
          <a:xfrm rot="10800000">
            <a:off x="-27806" y="2452933"/>
            <a:ext cx="1370742" cy="2632414"/>
          </a:xfrm>
          <a:prstGeom prst="rect">
            <a:avLst/>
          </a:prstGeom>
        </p:spPr>
      </p:pic>
      <p:pic>
        <p:nvPicPr>
          <p:cNvPr id="18" name="Graphic 17">
            <a:extLst>
              <a:ext uri="{FF2B5EF4-FFF2-40B4-BE49-F238E27FC236}">
                <a16:creationId xmlns:a16="http://schemas.microsoft.com/office/drawing/2014/main" id="{11E8F80C-ACB2-552E-4433-1A8A2708F18F}"/>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1" b="-9728"/>
          <a:stretch/>
        </p:blipFill>
        <p:spPr>
          <a:xfrm rot="18286209">
            <a:off x="887827" y="4958926"/>
            <a:ext cx="910220" cy="1020507"/>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D1DCC4A1-0DB3-3480-3A1A-78FC85FE7ECE}"/>
              </a:ext>
            </a:extLst>
          </p:cNvPr>
          <p:cNvSpPr>
            <a:spLocks noGrp="1"/>
          </p:cNvSpPr>
          <p:nvPr>
            <p:ph idx="13"/>
          </p:nvPr>
        </p:nvSpPr>
        <p:spPr>
          <a:xfrm>
            <a:off x="8293608" y="2441447"/>
            <a:ext cx="3063240" cy="3575303"/>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343850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CFCA6-7ECE-9BFB-9389-6DB74C862850}"/>
              </a:ext>
            </a:extLst>
          </p:cNvPr>
          <p:cNvPicPr>
            <a:picLocks noChangeAspect="1"/>
          </p:cNvPicPr>
          <p:nvPr userDrawn="1"/>
        </p:nvPicPr>
        <p:blipFill>
          <a:blip r:embed="rId2"/>
          <a:srcRect l="21" r="21"/>
          <a:stretch/>
        </p:blipFill>
        <p:spPr>
          <a:xfrm>
            <a:off x="-5192" y="-1"/>
            <a:ext cx="12197192" cy="6858001"/>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1133856" y="56450"/>
            <a:ext cx="9912096" cy="2743200"/>
          </a:xfrm>
        </p:spPr>
        <p:txBody>
          <a:bodyPr anchor="b">
            <a:noAutofit/>
          </a:bodyPr>
          <a:lstStyle>
            <a:lvl1pPr algn="l">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3575304" y="3110546"/>
            <a:ext cx="4114800" cy="2743200"/>
          </a:xfrm>
        </p:spPr>
        <p:txBody>
          <a:bodyPr>
            <a:noAutofit/>
          </a:bodyPr>
          <a:lstStyle>
            <a:lvl1pPr marL="0" indent="0" algn="l">
              <a:lnSpc>
                <a:spcPct val="150000"/>
              </a:lnSpc>
              <a:spcBef>
                <a:spcPts val="0"/>
              </a:spcBef>
              <a:buNone/>
              <a:defRPr sz="24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2960835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gradFill>
          <a:gsLst>
            <a:gs pos="33000">
              <a:schemeClr val="bg2"/>
            </a:gs>
            <a:gs pos="59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850392"/>
            <a:ext cx="3913632" cy="4800600"/>
          </a:xfrm>
        </p:spPr>
        <p:txBody>
          <a:bodyPr/>
          <a:lstStyle>
            <a:lvl1pPr>
              <a:defRPr>
                <a:solidFill>
                  <a:schemeClr val="accent2">
                    <a:lumMod val="25000"/>
                  </a:schemeClr>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5358384" y="1965960"/>
            <a:ext cx="4050792" cy="2953512"/>
          </a:xfrm>
        </p:spPr>
        <p:txBody>
          <a:bodyPr anchor="ctr" anchorCtr="0"/>
          <a:lstStyle>
            <a:lvl1pPr>
              <a:defRPr cap="all" baseline="0">
                <a:solidFill>
                  <a:schemeClr val="accent2">
                    <a:lumMod val="25000"/>
                  </a:schemeClr>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Rounded Rectangle 4">
            <a:extLst>
              <a:ext uri="{FF2B5EF4-FFF2-40B4-BE49-F238E27FC236}">
                <a16:creationId xmlns:a16="http://schemas.microsoft.com/office/drawing/2014/main" id="{906EB944-76A9-6F98-104E-59CD34F5CF9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7">
            <a:extLst>
              <a:ext uri="{FF2B5EF4-FFF2-40B4-BE49-F238E27FC236}">
                <a16:creationId xmlns:a16="http://schemas.microsoft.com/office/drawing/2014/main" id="{898C8E3F-6992-0D8A-CCA1-3DD2C147AA8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4756"/>
          <a:stretch/>
        </p:blipFill>
        <p:spPr>
          <a:xfrm>
            <a:off x="8853067" y="1"/>
            <a:ext cx="1875091" cy="1605320"/>
          </a:xfrm>
          <a:prstGeom prst="rect">
            <a:avLst/>
          </a:prstGeom>
        </p:spPr>
      </p:pic>
      <p:pic>
        <p:nvPicPr>
          <p:cNvPr id="13" name="Picture 7">
            <a:extLst>
              <a:ext uri="{FF2B5EF4-FFF2-40B4-BE49-F238E27FC236}">
                <a16:creationId xmlns:a16="http://schemas.microsoft.com/office/drawing/2014/main" id="{4417AC45-4CB7-72E8-3723-B1A3D81FB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13775" y="5533690"/>
            <a:ext cx="493392" cy="495528"/>
          </a:xfrm>
          <a:prstGeom prst="rect">
            <a:avLst/>
          </a:prstGeom>
        </p:spPr>
      </p:pic>
      <p:pic>
        <p:nvPicPr>
          <p:cNvPr id="15" name="Graphic 14">
            <a:extLst>
              <a:ext uri="{FF2B5EF4-FFF2-40B4-BE49-F238E27FC236}">
                <a16:creationId xmlns:a16="http://schemas.microsoft.com/office/drawing/2014/main" id="{AE5941EF-B160-313A-DA99-73C86EDC4C1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794"/>
          <a:stretch/>
        </p:blipFill>
        <p:spPr>
          <a:xfrm>
            <a:off x="10316909" y="2723673"/>
            <a:ext cx="1875091" cy="3600981"/>
          </a:xfrm>
          <a:prstGeom prst="rect">
            <a:avLst/>
          </a:prstGeom>
        </p:spPr>
      </p:pic>
      <p:pic>
        <p:nvPicPr>
          <p:cNvPr id="17" name="Graphic 16">
            <a:extLst>
              <a:ext uri="{FF2B5EF4-FFF2-40B4-BE49-F238E27FC236}">
                <a16:creationId xmlns:a16="http://schemas.microsoft.com/office/drawing/2014/main" id="{EEC16221-5852-F1A3-24D1-8EF5E907173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1791"/>
          <a:stretch/>
        </p:blipFill>
        <p:spPr>
          <a:xfrm>
            <a:off x="3497179" y="6324654"/>
            <a:ext cx="910220" cy="541368"/>
          </a:xfrm>
          <a:prstGeom prst="rect">
            <a:avLst/>
          </a:prstGeom>
        </p:spPr>
      </p:pic>
      <p:pic>
        <p:nvPicPr>
          <p:cNvPr id="19" name="Graphic 18">
            <a:extLst>
              <a:ext uri="{FF2B5EF4-FFF2-40B4-BE49-F238E27FC236}">
                <a16:creationId xmlns:a16="http://schemas.microsoft.com/office/drawing/2014/main" id="{5D8B34C3-E35E-0B4E-1F8E-59C449A3C8DD}"/>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31904"/>
          <a:stretch/>
        </p:blipFill>
        <p:spPr>
          <a:xfrm>
            <a:off x="1601212" y="0"/>
            <a:ext cx="1032928" cy="718708"/>
          </a:xfrm>
          <a:prstGeom prst="rect">
            <a:avLst/>
          </a:prstGeom>
        </p:spPr>
      </p:pic>
    </p:spTree>
    <p:extLst>
      <p:ext uri="{BB962C8B-B14F-4D97-AF65-F5344CB8AC3E}">
        <p14:creationId xmlns:p14="http://schemas.microsoft.com/office/powerpoint/2010/main" val="365785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0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FEFCE-5DDA-D353-F1BF-36752F5F079A}"/>
              </a:ext>
            </a:extLst>
          </p:cNvPr>
          <p:cNvPicPr>
            <a:picLocks noChangeAspect="1"/>
          </p:cNvPicPr>
          <p:nvPr userDrawn="1"/>
        </p:nvPicPr>
        <p:blipFill>
          <a:blip r:embed="rId2"/>
          <a:srcRect/>
          <a:stretch/>
        </p:blipFill>
        <p:spPr>
          <a:xfrm>
            <a:off x="0" y="2917"/>
            <a:ext cx="12197191" cy="6855082"/>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877824" y="1325880"/>
            <a:ext cx="10460736" cy="2286000"/>
          </a:xfrm>
        </p:spPr>
        <p:txBody>
          <a:bodyPr anchor="b">
            <a:noAutofit/>
          </a:bodyPr>
          <a:lstStyle>
            <a:lvl1pPr algn="ctr">
              <a:defRPr sz="66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877824" y="3749040"/>
            <a:ext cx="10460736" cy="2286000"/>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150272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02">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B6718ABD-4EA5-E3C5-0225-F6671DCA53AD}"/>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D721A955-CA2D-A65D-6E60-DAAAA4ACFA3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050"/>
          <a:stretch/>
        </p:blipFill>
        <p:spPr>
          <a:xfrm>
            <a:off x="0" y="2887579"/>
            <a:ext cx="2432421" cy="3604662"/>
          </a:xfrm>
          <a:prstGeom prst="rect">
            <a:avLst/>
          </a:prstGeom>
        </p:spPr>
      </p:pic>
      <p:pic>
        <p:nvPicPr>
          <p:cNvPr id="9" name="Graphic 8">
            <a:extLst>
              <a:ext uri="{FF2B5EF4-FFF2-40B4-BE49-F238E27FC236}">
                <a16:creationId xmlns:a16="http://schemas.microsoft.com/office/drawing/2014/main" id="{AB70155A-604C-AD00-BE69-4505C75CE01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5874" b="-1"/>
          <a:stretch/>
        </p:blipFill>
        <p:spPr>
          <a:xfrm rot="5400000">
            <a:off x="11281284" y="2493882"/>
            <a:ext cx="1032928" cy="887899"/>
          </a:xfrm>
          <a:prstGeom prst="rect">
            <a:avLst/>
          </a:prstGeom>
        </p:spPr>
      </p:pic>
      <p:pic>
        <p:nvPicPr>
          <p:cNvPr id="10" name="Graphic 9">
            <a:extLst>
              <a:ext uri="{FF2B5EF4-FFF2-40B4-BE49-F238E27FC236}">
                <a16:creationId xmlns:a16="http://schemas.microsoft.com/office/drawing/2014/main" id="{F74D1084-EF5E-D016-13E0-1840BDFFD0AE}"/>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b="-880"/>
          <a:stretch/>
        </p:blipFill>
        <p:spPr>
          <a:xfrm>
            <a:off x="9897978" y="5987153"/>
            <a:ext cx="490012" cy="505088"/>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313432"/>
            <a:ext cx="6327648" cy="3218688"/>
          </a:xfrm>
        </p:spPr>
        <p:txBody>
          <a:bodyPr anchor="ctr"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88903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0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1B9A11-4222-BB4A-66D3-D37C79AC57C1}"/>
              </a:ext>
            </a:extLst>
          </p:cNvPr>
          <p:cNvPicPr>
            <a:picLocks noChangeAspect="1"/>
          </p:cNvPicPr>
          <p:nvPr userDrawn="1"/>
        </p:nvPicPr>
        <p:blipFill rotWithShape="1">
          <a:blip r:embed="rId2"/>
          <a:srcRect l="-1" r="21" b="21"/>
          <a:stretch/>
        </p:blipFill>
        <p:spPr>
          <a:xfrm>
            <a:off x="-2595" y="1459"/>
            <a:ext cx="12197191" cy="6855082"/>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4654296" y="27432"/>
            <a:ext cx="7004304" cy="3566160"/>
          </a:xfrm>
        </p:spPr>
        <p:txBody>
          <a:bodyPr anchor="b">
            <a:noAutofit/>
          </a:bodyPr>
          <a:lstStyle>
            <a:lvl1pPr algn="ctr">
              <a:defRPr sz="6000" b="1" i="0" cap="none" spc="-150" baseline="0">
                <a:solidFill>
                  <a:schemeClr val="accent2">
                    <a:lumMod val="25000"/>
                  </a:schemeClr>
                </a:solidFill>
                <a:latin typeface="+mj-lt"/>
              </a:defRPr>
            </a:lvl1pPr>
          </a:lstStyle>
          <a:p>
            <a:r>
              <a:rPr lang="en-US" noProof="0"/>
              <a:t>Click to edit Master title style</a:t>
            </a:r>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4654295" y="3767328"/>
            <a:ext cx="7004303" cy="1161288"/>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Tree>
    <p:extLst>
      <p:ext uri="{BB962C8B-B14F-4D97-AF65-F5344CB8AC3E}">
        <p14:creationId xmlns:p14="http://schemas.microsoft.com/office/powerpoint/2010/main" val="3329623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72C86F9-080E-93F7-C7B1-F5BEAD84E36E}"/>
              </a:ext>
            </a:extLst>
          </p:cNvPr>
          <p:cNvSpPr>
            <a:spLocks noGrp="1"/>
          </p:cNvSpPr>
          <p:nvPr>
            <p:ph type="title"/>
          </p:nvPr>
        </p:nvSpPr>
        <p:spPr>
          <a:xfrm>
            <a:off x="1078992" y="365760"/>
            <a:ext cx="10506456" cy="1655064"/>
          </a:xfrm>
        </p:spPr>
        <p:txBody>
          <a:bodyPr anchor="b"/>
          <a:lstStyle>
            <a:lvl1pPr>
              <a:defRPr>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097280" y="2432304"/>
            <a:ext cx="3108960" cy="3412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4736592" y="1920240"/>
            <a:ext cx="6620256"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2" name="Rounded Rectangle 11">
            <a:extLst>
              <a:ext uri="{FF2B5EF4-FFF2-40B4-BE49-F238E27FC236}">
                <a16:creationId xmlns:a16="http://schemas.microsoft.com/office/drawing/2014/main" id="{7FF98F94-8801-13BE-8EB4-01921AC196C8}"/>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B7BF5718-9534-FD92-79D7-ECC66603E70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2387"/>
          <a:stretch/>
        </p:blipFill>
        <p:spPr>
          <a:xfrm rot="5400000">
            <a:off x="1778676" y="5204330"/>
            <a:ext cx="907513" cy="2465321"/>
          </a:xfrm>
          <a:prstGeom prst="rect">
            <a:avLst/>
          </a:prstGeom>
        </p:spPr>
      </p:pic>
      <p:pic>
        <p:nvPicPr>
          <p:cNvPr id="9" name="Graphic 8">
            <a:extLst>
              <a:ext uri="{FF2B5EF4-FFF2-40B4-BE49-F238E27FC236}">
                <a16:creationId xmlns:a16="http://schemas.microsoft.com/office/drawing/2014/main" id="{4FF40650-9AD0-96F8-F702-185D1729AF8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3558" y="5429608"/>
            <a:ext cx="406214" cy="415066"/>
          </a:xfrm>
          <a:prstGeom prst="rect">
            <a:avLst/>
          </a:prstGeom>
        </p:spPr>
      </p:pic>
      <p:pic>
        <p:nvPicPr>
          <p:cNvPr id="10" name="Graphic 9">
            <a:extLst>
              <a:ext uri="{FF2B5EF4-FFF2-40B4-BE49-F238E27FC236}">
                <a16:creationId xmlns:a16="http://schemas.microsoft.com/office/drawing/2014/main" id="{83AC8518-2F0B-6FC0-0C0E-6CE9D00EAC7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860" b="-1"/>
          <a:stretch/>
        </p:blipFill>
        <p:spPr>
          <a:xfrm>
            <a:off x="10214191" y="365126"/>
            <a:ext cx="1032928" cy="1106730"/>
          </a:xfrm>
          <a:prstGeom prst="rect">
            <a:avLst/>
          </a:prstGeom>
        </p:spPr>
      </p:pic>
    </p:spTree>
    <p:extLst>
      <p:ext uri="{BB962C8B-B14F-4D97-AF65-F5344CB8AC3E}">
        <p14:creationId xmlns:p14="http://schemas.microsoft.com/office/powerpoint/2010/main" val="319636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03">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7B4AF60-AC65-3E7A-4A5D-EBF1A7030D9B}"/>
              </a:ext>
            </a:extLst>
          </p:cNvPr>
          <p:cNvPicPr>
            <a:picLocks noChangeAspect="1"/>
          </p:cNvPicPr>
          <p:nvPr userDrawn="1"/>
        </p:nvPicPr>
        <p:blipFill rotWithShape="1">
          <a:blip r:embed="rId2"/>
          <a:srcRect l="3063" b="3063"/>
          <a:stretch/>
        </p:blipFill>
        <p:spPr>
          <a:xfrm>
            <a:off x="1" y="2917"/>
            <a:ext cx="12197189" cy="6855082"/>
          </a:xfrm>
          <a:prstGeom prst="rect">
            <a:avLst/>
          </a:prstGeom>
        </p:spPr>
      </p:pic>
      <p:sp>
        <p:nvSpPr>
          <p:cNvPr id="12" name="Rounded Rectangle 4">
            <a:extLst>
              <a:ext uri="{FF2B5EF4-FFF2-40B4-BE49-F238E27FC236}">
                <a16:creationId xmlns:a16="http://schemas.microsoft.com/office/drawing/2014/main" id="{95671103-2960-81E2-9A76-0E7FDE6B3E55}"/>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276856"/>
            <a:ext cx="6327648" cy="3090672"/>
          </a:xfrm>
        </p:spPr>
        <p:txBody>
          <a:bodyPr anchor="ctr"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701264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02">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7" name="Rounded Rectangle 4">
            <a:extLst>
              <a:ext uri="{FF2B5EF4-FFF2-40B4-BE49-F238E27FC236}">
                <a16:creationId xmlns:a16="http://schemas.microsoft.com/office/drawing/2014/main" id="{86060D16-E6F6-EA0E-E58E-526234AB656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0E0958AA-6F1A-C4A2-FB66-1A6F7F8834B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a:off x="569419" y="4426479"/>
            <a:ext cx="1472805" cy="1596616"/>
          </a:xfrm>
          <a:prstGeom prst="rect">
            <a:avLst/>
          </a:prstGeom>
        </p:spPr>
      </p:pic>
      <p:pic>
        <p:nvPicPr>
          <p:cNvPr id="9" name="Graphic 8">
            <a:extLst>
              <a:ext uri="{FF2B5EF4-FFF2-40B4-BE49-F238E27FC236}">
                <a16:creationId xmlns:a16="http://schemas.microsoft.com/office/drawing/2014/main" id="{3DEADFA2-398E-9388-8295-063D31FB38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rot="3765410" flipV="1">
            <a:off x="1448505" y="4094575"/>
            <a:ext cx="862484" cy="934988"/>
          </a:xfrm>
          <a:prstGeom prst="rect">
            <a:avLst/>
          </a:prstGeom>
        </p:spPr>
      </p:pic>
      <p:pic>
        <p:nvPicPr>
          <p:cNvPr id="10" name="Picture 7">
            <a:extLst>
              <a:ext uri="{FF2B5EF4-FFF2-40B4-BE49-F238E27FC236}">
                <a16:creationId xmlns:a16="http://schemas.microsoft.com/office/drawing/2014/main" id="{D09A7588-8EFD-A0C5-4235-45B7D657ECF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35453"/>
          <a:stretch/>
        </p:blipFill>
        <p:spPr>
          <a:xfrm>
            <a:off x="9469547" y="5719093"/>
            <a:ext cx="1756858" cy="1138907"/>
          </a:xfrm>
          <a:prstGeom prst="rect">
            <a:avLst/>
          </a:prstGeom>
        </p:spPr>
      </p:pic>
      <p:pic>
        <p:nvPicPr>
          <p:cNvPr id="13" name="Graphic 12">
            <a:extLst>
              <a:ext uri="{FF2B5EF4-FFF2-40B4-BE49-F238E27FC236}">
                <a16:creationId xmlns:a16="http://schemas.microsoft.com/office/drawing/2014/main" id="{EF04D7D6-513C-D18A-AF21-D10F0E5D3B8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 r="-750"/>
          <a:stretch/>
        </p:blipFill>
        <p:spPr>
          <a:xfrm>
            <a:off x="8844546" y="50582"/>
            <a:ext cx="1307037" cy="1325563"/>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D1DCC4A1-0DB3-3480-3A1A-78FC85FE7ECE}"/>
              </a:ext>
            </a:extLst>
          </p:cNvPr>
          <p:cNvSpPr>
            <a:spLocks noGrp="1"/>
          </p:cNvSpPr>
          <p:nvPr>
            <p:ph idx="13"/>
          </p:nvPr>
        </p:nvSpPr>
        <p:spPr>
          <a:xfrm>
            <a:off x="7671816" y="2441448"/>
            <a:ext cx="3602736" cy="3575304"/>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499728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tx2"/>
        </a:solidFill>
        <a:effectLst/>
      </p:bgPr>
    </p:bg>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198299DF-E702-8750-30F5-798D7C96AA46}"/>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30CE72F6-1D9D-E61E-F1EE-2861FDF7654A}"/>
              </a:ext>
            </a:extLst>
          </p:cNvPr>
          <p:cNvSpPr>
            <a:spLocks noGrp="1"/>
          </p:cNvSpPr>
          <p:nvPr>
            <p:ph idx="1"/>
          </p:nvPr>
        </p:nvSpPr>
        <p:spPr>
          <a:xfrm>
            <a:off x="1170432" y="2459736"/>
            <a:ext cx="2843784" cy="3090672"/>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6EFAE94C-C299-8167-1BD9-4FC98C04C63C}"/>
              </a:ext>
            </a:extLst>
          </p:cNvPr>
          <p:cNvSpPr>
            <a:spLocks noGrp="1"/>
          </p:cNvSpPr>
          <p:nvPr>
            <p:ph idx="13"/>
          </p:nvPr>
        </p:nvSpPr>
        <p:spPr>
          <a:xfrm>
            <a:off x="4233672" y="2523744"/>
            <a:ext cx="6693408" cy="3273552"/>
          </a:xfrm>
        </p:spPr>
        <p:txBody>
          <a:bodyPr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854947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563001"/>
            <a:ext cx="27432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noProof="0" dirty="0"/>
              <a:t>8/6/20XX</a:t>
            </a:r>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563001"/>
            <a:ext cx="41148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9375912" y="6563001"/>
            <a:ext cx="27432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4400" rtl="0" eaLnBrk="1" latinLnBrk="0" hangingPunct="1">
        <a:lnSpc>
          <a:spcPct val="90000"/>
        </a:lnSpc>
        <a:spcBef>
          <a:spcPct val="0"/>
        </a:spcBef>
        <a:buNone/>
        <a:defRPr sz="4400" b="1" i="0" kern="1200">
          <a:solidFill>
            <a:schemeClr val="accent2">
              <a:lumMod val="25000"/>
            </a:schemeClr>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b="0" i="0" kern="1200">
          <a:solidFill>
            <a:schemeClr val="accent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1020738" y="511176"/>
            <a:ext cx="10953750" cy="3246437"/>
          </a:xfrm>
        </p:spPr>
        <p:txBody>
          <a:bodyPr anchor="b"/>
          <a:lstStyle/>
          <a:p>
            <a:r>
              <a:rPr lang="en-US" dirty="0"/>
              <a:t>AGIP VENTURES </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12648" y="3758183"/>
            <a:ext cx="10954512" cy="1307592"/>
          </a:xfrm>
        </p:spPr>
        <p:txBody>
          <a:bodyPr vert="horz" lIns="91440" tIns="45720" rIns="91440" bIns="45720" rtlCol="0" anchor="t">
            <a:noAutofit/>
          </a:bodyPr>
          <a:lstStyle/>
          <a:p>
            <a:r>
              <a:rPr lang="en-US" dirty="0"/>
              <a:t>SALES PERFORMANCE ANALYSIS RESULT</a:t>
            </a:r>
          </a:p>
          <a:p>
            <a:r>
              <a:rPr lang="en-US" dirty="0"/>
              <a:t>NOVEMBER 2021 – NOVEMBER 2024</a:t>
            </a:r>
          </a:p>
          <a:p>
            <a:r>
              <a:rPr lang="en-US" dirty="0"/>
              <a:t> </a:t>
            </a:r>
          </a:p>
        </p:txBody>
      </p:sp>
      <p:pic>
        <p:nvPicPr>
          <p:cNvPr id="5" name="Picture 4">
            <a:extLst>
              <a:ext uri="{FF2B5EF4-FFF2-40B4-BE49-F238E27FC236}">
                <a16:creationId xmlns:a16="http://schemas.microsoft.com/office/drawing/2014/main" id="{E66B6B87-C820-4D3F-BCA5-7A668772BC35}"/>
              </a:ext>
            </a:extLst>
          </p:cNvPr>
          <p:cNvPicPr>
            <a:picLocks noChangeAspect="1"/>
          </p:cNvPicPr>
          <p:nvPr/>
        </p:nvPicPr>
        <p:blipFill>
          <a:blip r:embed="rId3"/>
          <a:stretch>
            <a:fillRect/>
          </a:stretch>
        </p:blipFill>
        <p:spPr>
          <a:xfrm>
            <a:off x="2209129" y="2582608"/>
            <a:ext cx="1219370" cy="1219370"/>
          </a:xfrm>
          <a:prstGeom prst="rect">
            <a:avLst/>
          </a:prstGeom>
        </p:spPr>
      </p:pic>
    </p:spTree>
    <p:extLst>
      <p:ext uri="{BB962C8B-B14F-4D97-AF65-F5344CB8AC3E}">
        <p14:creationId xmlns:p14="http://schemas.microsoft.com/office/powerpoint/2010/main" val="128263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1641699" y="520504"/>
            <a:ext cx="10277856" cy="1655064"/>
          </a:xfrm>
          <a:noFill/>
        </p:spPr>
        <p:txBody>
          <a:bodyPr>
            <a:noAutofit/>
          </a:bodyPr>
          <a:lstStyle/>
          <a:p>
            <a:r>
              <a:rPr lang="en-US" dirty="0"/>
              <a:t>Recommendations</a:t>
            </a:r>
          </a:p>
        </p:txBody>
      </p:sp>
      <p:sp>
        <p:nvSpPr>
          <p:cNvPr id="3" name="Slide Number Placeholder 2">
            <a:extLst>
              <a:ext uri="{FF2B5EF4-FFF2-40B4-BE49-F238E27FC236}">
                <a16:creationId xmlns:a16="http://schemas.microsoft.com/office/drawing/2014/main" id="{CAEAF320-61B9-87FA-4DF5-7C3B0DC125A6}"/>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10</a:t>
            </a:fld>
            <a:endParaRPr lang="en-US" dirty="0"/>
          </a:p>
        </p:txBody>
      </p:sp>
      <p:sp>
        <p:nvSpPr>
          <p:cNvPr id="14" name="Content Placeholder 13">
            <a:extLst>
              <a:ext uri="{FF2B5EF4-FFF2-40B4-BE49-F238E27FC236}">
                <a16:creationId xmlns:a16="http://schemas.microsoft.com/office/drawing/2014/main" id="{F5294357-AC90-4748-8387-7A43121BE53E}"/>
              </a:ext>
            </a:extLst>
          </p:cNvPr>
          <p:cNvSpPr>
            <a:spLocks noGrp="1"/>
          </p:cNvSpPr>
          <p:nvPr>
            <p:ph idx="13"/>
          </p:nvPr>
        </p:nvSpPr>
        <p:spPr>
          <a:xfrm>
            <a:off x="1783784" y="3128655"/>
            <a:ext cx="4434137" cy="1809105"/>
          </a:xfrm>
        </p:spPr>
        <p:txBody>
          <a:bodyPr/>
          <a:lstStyle/>
          <a:p>
            <a:pPr marL="342900" indent="-342900">
              <a:buFont typeface="Wingdings" panose="05000000000000000000" pitchFamily="2" charset="2"/>
              <a:buChar char="v"/>
            </a:pPr>
            <a:r>
              <a:rPr lang="en-US" dirty="0"/>
              <a:t>New branches can be opened in other states and geopolitical locations since there are good sales in the existing locations.</a:t>
            </a:r>
          </a:p>
          <a:p>
            <a:pPr marL="342900" indent="-342900">
              <a:buFont typeface="Wingdings" panose="05000000000000000000" pitchFamily="2" charset="2"/>
              <a:buChar char="v"/>
            </a:pPr>
            <a:endParaRPr lang="en-NG" dirty="0"/>
          </a:p>
        </p:txBody>
      </p:sp>
    </p:spTree>
    <p:extLst>
      <p:ext uri="{BB962C8B-B14F-4D97-AF65-F5344CB8AC3E}">
        <p14:creationId xmlns:p14="http://schemas.microsoft.com/office/powerpoint/2010/main" val="360463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3319976" y="291904"/>
            <a:ext cx="9153378" cy="2600688"/>
          </a:xfrm>
          <a:noFill/>
        </p:spPr>
        <p:txBody>
          <a:bodyPr anchor="ctr">
            <a:noAutofit/>
          </a:bodyPr>
          <a:lstStyle/>
          <a:p>
            <a:r>
              <a:rPr lang="en-US" sz="4400" dirty="0"/>
              <a:t>Recommendations</a:t>
            </a:r>
          </a:p>
        </p:txBody>
      </p:sp>
      <p:pic>
        <p:nvPicPr>
          <p:cNvPr id="4" name="Picture 3">
            <a:extLst>
              <a:ext uri="{FF2B5EF4-FFF2-40B4-BE49-F238E27FC236}">
                <a16:creationId xmlns:a16="http://schemas.microsoft.com/office/drawing/2014/main" id="{5D8948AE-3DB7-463B-97DE-CD83423DC013}"/>
              </a:ext>
            </a:extLst>
          </p:cNvPr>
          <p:cNvPicPr>
            <a:picLocks noChangeAspect="1"/>
          </p:cNvPicPr>
          <p:nvPr/>
        </p:nvPicPr>
        <p:blipFill>
          <a:blip r:embed="rId2"/>
          <a:stretch>
            <a:fillRect/>
          </a:stretch>
        </p:blipFill>
        <p:spPr>
          <a:xfrm>
            <a:off x="8548870" y="2269272"/>
            <a:ext cx="3183585" cy="2906751"/>
          </a:xfrm>
          <a:prstGeom prst="rect">
            <a:avLst/>
          </a:prstGeom>
        </p:spPr>
      </p:pic>
      <p:sp>
        <p:nvSpPr>
          <p:cNvPr id="5" name="Content Placeholder 13">
            <a:extLst>
              <a:ext uri="{FF2B5EF4-FFF2-40B4-BE49-F238E27FC236}">
                <a16:creationId xmlns:a16="http://schemas.microsoft.com/office/drawing/2014/main" id="{331AD0CB-1885-4C77-9F87-C602A971826D}"/>
              </a:ext>
            </a:extLst>
          </p:cNvPr>
          <p:cNvSpPr txBox="1">
            <a:spLocks/>
          </p:cNvSpPr>
          <p:nvPr/>
        </p:nvSpPr>
        <p:spPr>
          <a:xfrm>
            <a:off x="4114733" y="3060856"/>
            <a:ext cx="4434137" cy="180910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chemeClr val="accent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v"/>
            </a:pPr>
            <a:r>
              <a:rPr lang="en-US" dirty="0"/>
              <a:t>High performing sales rep like Olamide </a:t>
            </a:r>
            <a:r>
              <a:rPr lang="en-US" dirty="0" err="1"/>
              <a:t>Ifeyinwa</a:t>
            </a:r>
            <a:r>
              <a:rPr lang="en-US" dirty="0"/>
              <a:t>, Damilola Bola, </a:t>
            </a:r>
            <a:r>
              <a:rPr lang="en-US" dirty="0" err="1"/>
              <a:t>Chidera</a:t>
            </a:r>
            <a:r>
              <a:rPr lang="en-US" dirty="0"/>
              <a:t> Chika and Nneka Chika should be rewarded encouraged to share their proven strategies with other sales rep.</a:t>
            </a:r>
            <a:endParaRPr lang="en-NG" dirty="0"/>
          </a:p>
        </p:txBody>
      </p:sp>
    </p:spTree>
    <p:extLst>
      <p:ext uri="{BB962C8B-B14F-4D97-AF65-F5344CB8AC3E}">
        <p14:creationId xmlns:p14="http://schemas.microsoft.com/office/powerpoint/2010/main" val="3058085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3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078992" y="365760"/>
            <a:ext cx="10277856" cy="1655064"/>
          </a:xfrm>
          <a:noFill/>
        </p:spPr>
        <p:txBody>
          <a:bodyPr anchor="b">
            <a:noAutofit/>
          </a:bodyPr>
          <a:lstStyle/>
          <a:p>
            <a:r>
              <a:rPr lang="en-US" dirty="0"/>
              <a:t>Recommendations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idx="1"/>
          </p:nvPr>
        </p:nvSpPr>
        <p:spPr>
          <a:xfrm>
            <a:off x="3575304" y="2441448"/>
            <a:ext cx="5290400" cy="3575304"/>
          </a:xfrm>
          <a:noFill/>
        </p:spPr>
        <p:txBody>
          <a:bodyPr vert="horz" lIns="91440" tIns="45720" rIns="91440" bIns="45720" rtlCol="0" anchor="t">
            <a:normAutofit/>
          </a:bodyPr>
          <a:lstStyle/>
          <a:p>
            <a:pPr marL="342900" indent="-342900">
              <a:buFont typeface="Wingdings" panose="05000000000000000000" pitchFamily="2" charset="2"/>
              <a:buChar char="v"/>
            </a:pPr>
            <a:r>
              <a:rPr lang="en-US" dirty="0"/>
              <a:t>Newer brands of electronics and accessories should be ventured into to augment the total sales. </a:t>
            </a:r>
          </a:p>
          <a:p>
            <a:pPr marL="342900" indent="-342900">
              <a:buFont typeface="Wingdings" panose="05000000000000000000" pitchFamily="2" charset="2"/>
              <a:buChar char="v"/>
            </a:pPr>
            <a:r>
              <a:rPr lang="en-US" dirty="0"/>
              <a:t>Other highly purchased electronics and accessories should be explored since all the products are well purchased</a:t>
            </a:r>
          </a:p>
        </p:txBody>
      </p:sp>
      <p:sp>
        <p:nvSpPr>
          <p:cNvPr id="14" name="Slide Number Placeholder 13">
            <a:extLst>
              <a:ext uri="{FF2B5EF4-FFF2-40B4-BE49-F238E27FC236}">
                <a16:creationId xmlns:a16="http://schemas.microsoft.com/office/drawing/2014/main" id="{3F21905C-1BD6-BF3F-5B8B-B9AD53017014}"/>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12</a:t>
            </a:fld>
            <a:endParaRPr lang="en-US" dirty="0"/>
          </a:p>
        </p:txBody>
      </p:sp>
    </p:spTree>
    <p:extLst>
      <p:ext uri="{BB962C8B-B14F-4D97-AF65-F5344CB8AC3E}">
        <p14:creationId xmlns:p14="http://schemas.microsoft.com/office/powerpoint/2010/main" val="64377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E3E6F-3801-49E8-B84C-46FAEDF239CA}"/>
              </a:ext>
            </a:extLst>
          </p:cNvPr>
          <p:cNvSpPr>
            <a:spLocks noGrp="1"/>
          </p:cNvSpPr>
          <p:nvPr>
            <p:ph type="ctrTitle"/>
          </p:nvPr>
        </p:nvSpPr>
        <p:spPr/>
        <p:txBody>
          <a:bodyPr/>
          <a:lstStyle/>
          <a:p>
            <a:endParaRPr lang="en-NG" dirty="0"/>
          </a:p>
        </p:txBody>
      </p:sp>
      <p:pic>
        <p:nvPicPr>
          <p:cNvPr id="9" name="Picture 8">
            <a:extLst>
              <a:ext uri="{FF2B5EF4-FFF2-40B4-BE49-F238E27FC236}">
                <a16:creationId xmlns:a16="http://schemas.microsoft.com/office/drawing/2014/main" id="{4A65EF93-AAC3-ABF1-22FA-66896523430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4228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ctrTitle"/>
          </p:nvPr>
        </p:nvSpPr>
        <p:spPr>
          <a:xfrm>
            <a:off x="1133856" y="56450"/>
            <a:ext cx="9912096" cy="2743200"/>
          </a:xfrm>
          <a:noFill/>
        </p:spPr>
        <p:txBody>
          <a:bodyPr anchor="b">
            <a:noAutofit/>
          </a:bodyPr>
          <a:lstStyle/>
          <a:p>
            <a:r>
              <a:rPr lang="en-US" dirty="0"/>
              <a:t>Thank you</a:t>
            </a:r>
          </a:p>
        </p:txBody>
      </p:sp>
      <p:sp>
        <p:nvSpPr>
          <p:cNvPr id="6" name="Content Placeholder 5">
            <a:extLst>
              <a:ext uri="{FF2B5EF4-FFF2-40B4-BE49-F238E27FC236}">
                <a16:creationId xmlns:a16="http://schemas.microsoft.com/office/drawing/2014/main" id="{54D0A6B8-78EB-52CA-3D46-A46FC880D386}"/>
              </a:ext>
            </a:extLst>
          </p:cNvPr>
          <p:cNvSpPr>
            <a:spLocks noGrp="1"/>
          </p:cNvSpPr>
          <p:nvPr>
            <p:ph type="subTitle" idx="1"/>
          </p:nvPr>
        </p:nvSpPr>
        <p:spPr>
          <a:xfrm>
            <a:off x="3962400" y="3110546"/>
            <a:ext cx="3727704" cy="1187134"/>
          </a:xfrm>
          <a:noFill/>
        </p:spPr>
        <p:txBody>
          <a:bodyPr vert="horz" lIns="91440" tIns="45720" rIns="91440" bIns="45720" rtlCol="0" anchor="t" anchorCtr="0">
            <a:normAutofit lnSpcReduction="10000"/>
          </a:bodyPr>
          <a:lstStyle/>
          <a:p>
            <a:r>
              <a:rPr lang="en-US" noProof="0" dirty="0"/>
              <a:t>ADANIKE PAUL</a:t>
            </a:r>
          </a:p>
          <a:p>
            <a:r>
              <a:rPr lang="en-US" dirty="0"/>
              <a:t>08105611178</a:t>
            </a:r>
          </a:p>
          <a:p>
            <a:endParaRPr lang="en-US" sz="2800" noProof="0" dirty="0">
              <a:latin typeface="Arial" panose="020B0604020202020204" pitchFamily="34" charset="0"/>
              <a:cs typeface="Arial" panose="020B0604020202020204" pitchFamily="34" charset="0"/>
            </a:endParaRPr>
          </a:p>
        </p:txBody>
      </p:sp>
      <p:sp>
        <p:nvSpPr>
          <p:cNvPr id="2" name="Title 4">
            <a:extLst>
              <a:ext uri="{FF2B5EF4-FFF2-40B4-BE49-F238E27FC236}">
                <a16:creationId xmlns:a16="http://schemas.microsoft.com/office/drawing/2014/main" id="{7FE3E40E-CD4A-C82D-5C6F-6C573E487AD8}"/>
              </a:ext>
            </a:extLst>
          </p:cNvPr>
          <p:cNvSpPr txBox="1">
            <a:spLocks/>
          </p:cNvSpPr>
          <p:nvPr/>
        </p:nvSpPr>
        <p:spPr>
          <a:xfrm>
            <a:off x="3962400" y="4248465"/>
            <a:ext cx="3059176" cy="360111"/>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600" b="1" i="0" kern="1200" cap="none" spc="-150" baseline="0">
                <a:solidFill>
                  <a:schemeClr val="accent2">
                    <a:lumMod val="25000"/>
                  </a:schemeClr>
                </a:solidFill>
                <a:latin typeface="+mj-lt"/>
                <a:ea typeface="+mj-ea"/>
                <a:cs typeface="+mj-cs"/>
              </a:defRPr>
            </a:lvl1pPr>
          </a:lstStyle>
          <a:p>
            <a:r>
              <a:rPr lang="en-US" sz="1600" dirty="0">
                <a:latin typeface="Arial" panose="020B0604020202020204" pitchFamily="34" charset="0"/>
                <a:cs typeface="Arial" panose="020B0604020202020204" pitchFamily="34" charset="0"/>
              </a:rPr>
              <a:t> paultheanalyst1@gmail.com</a:t>
            </a:r>
          </a:p>
        </p:txBody>
      </p:sp>
    </p:spTree>
    <p:extLst>
      <p:ext uri="{BB962C8B-B14F-4D97-AF65-F5344CB8AC3E}">
        <p14:creationId xmlns:p14="http://schemas.microsoft.com/office/powerpoint/2010/main" val="3751616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85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078992" y="850392"/>
            <a:ext cx="3913632" cy="4800600"/>
          </a:xfrm>
          <a:noFill/>
        </p:spPr>
        <p:txBody>
          <a:bodyPr anchor="ctr">
            <a:noAutofit/>
          </a:bodyPr>
          <a:lstStyle/>
          <a:p>
            <a:r>
              <a:rPr lang="en-NG" sz="4400" b="1" dirty="0">
                <a:effectLst/>
                <a:latin typeface="Times New Roman" panose="02020603050405020304" pitchFamily="18" charset="0"/>
                <a:ea typeface="Times New Roman" panose="02020603050405020304" pitchFamily="18" charset="0"/>
              </a:rPr>
              <a:t>Problem Statement</a:t>
            </a:r>
            <a:br>
              <a:rPr lang="en-NG"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3942004" y="1628687"/>
            <a:ext cx="6514748" cy="3069922"/>
          </a:xfrm>
          <a:noFill/>
        </p:spPr>
        <p:txBody>
          <a:bodyPr>
            <a:noAutofit/>
          </a:bodyPr>
          <a:lstStyle/>
          <a:p>
            <a:endParaRPr lang="en-NG" sz="1800" cap="none" dirty="0">
              <a:effectLst/>
              <a:latin typeface="Times New Roman" panose="02020603050405020304" pitchFamily="18" charset="0"/>
              <a:ea typeface="Times New Roman" panose="02020603050405020304" pitchFamily="18" charset="0"/>
            </a:endParaRPr>
          </a:p>
          <a:p>
            <a:r>
              <a:rPr lang="en-US" sz="1800" cap="none" dirty="0">
                <a:effectLst/>
                <a:latin typeface="Calibri" panose="020F0502020204030204" pitchFamily="34" charset="0"/>
                <a:ea typeface="Calibri" panose="020F0502020204030204" pitchFamily="34" charset="0"/>
                <a:cs typeface="Times New Roman" panose="02020603050405020304" pitchFamily="18" charset="0"/>
              </a:rPr>
              <a:t>As a result of a recent leadership transition, AGIP ventures</a:t>
            </a:r>
            <a:r>
              <a:rPr lang="en-NG" sz="1800" cap="none" dirty="0">
                <a:effectLst/>
                <a:latin typeface="Calibri" panose="020F0502020204030204" pitchFamily="34" charset="0"/>
                <a:ea typeface="Calibri" panose="020F0502020204030204" pitchFamily="34" charset="0"/>
                <a:cs typeface="Times New Roman" panose="02020603050405020304" pitchFamily="18" charset="0"/>
              </a:rPr>
              <a:t> is undergoing a strategic transition. </a:t>
            </a:r>
            <a:r>
              <a:rPr lang="en-US" sz="1800" cap="none" dirty="0">
                <a:effectLst/>
                <a:latin typeface="Calibri" panose="020F0502020204030204" pitchFamily="34" charset="0"/>
                <a:ea typeface="Calibri" panose="020F0502020204030204" pitchFamily="34" charset="0"/>
                <a:cs typeface="Times New Roman" panose="02020603050405020304" pitchFamily="18" charset="0"/>
              </a:rPr>
              <a:t>T</a:t>
            </a:r>
            <a:r>
              <a:rPr lang="en-NG" sz="1800" cap="none" dirty="0">
                <a:effectLst/>
                <a:latin typeface="Calibri" panose="020F0502020204030204" pitchFamily="34" charset="0"/>
                <a:ea typeface="Calibri" panose="020F0502020204030204" pitchFamily="34" charset="0"/>
                <a:cs typeface="Times New Roman" panose="02020603050405020304" pitchFamily="18" charset="0"/>
              </a:rPr>
              <a:t>he new stakeholders have identified</a:t>
            </a:r>
            <a:r>
              <a:rPr lang="en-US" sz="1800" cap="none" dirty="0">
                <a:effectLst/>
                <a:latin typeface="Calibri" panose="020F0502020204030204" pitchFamily="34" charset="0"/>
                <a:ea typeface="Calibri" panose="020F0502020204030204" pitchFamily="34" charset="0"/>
                <a:cs typeface="Times New Roman" panose="02020603050405020304" pitchFamily="18" charset="0"/>
              </a:rPr>
              <a:t> three</a:t>
            </a:r>
            <a:r>
              <a:rPr lang="en-NG" sz="1800" cap="none" dirty="0">
                <a:effectLst/>
                <a:latin typeface="Calibri" panose="020F0502020204030204" pitchFamily="34" charset="0"/>
                <a:ea typeface="Calibri" panose="020F0502020204030204" pitchFamily="34" charset="0"/>
                <a:cs typeface="Times New Roman" panose="02020603050405020304" pitchFamily="18" charset="0"/>
              </a:rPr>
              <a:t> key challenges and opportunities requiring immediate action: </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NG" sz="1800" cap="none" dirty="0">
                <a:effectLst/>
                <a:latin typeface="Calibri" panose="020F0502020204030204" pitchFamily="34" charset="0"/>
                <a:ea typeface="Calibri" panose="020F0502020204030204" pitchFamily="34" charset="0"/>
                <a:cs typeface="Times New Roman" panose="02020603050405020304" pitchFamily="18" charset="0"/>
              </a:rPr>
              <a:t>limited market presence</a:t>
            </a:r>
            <a:endParaRPr lang="en-US" sz="1800" cap="none"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NG" sz="1800" cap="none" dirty="0">
                <a:effectLst/>
                <a:latin typeface="Calibri" panose="020F0502020204030204" pitchFamily="34" charset="0"/>
                <a:ea typeface="Calibri" panose="020F0502020204030204" pitchFamily="34" charset="0"/>
                <a:cs typeface="Times New Roman" panose="02020603050405020304" pitchFamily="18" charset="0"/>
              </a:rPr>
              <a:t>uneven workforce performance</a:t>
            </a:r>
            <a:endParaRPr lang="en-US" sz="1800" cap="none"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NG" sz="1800" cap="none" dirty="0">
                <a:effectLst/>
                <a:latin typeface="Calibri" panose="020F0502020204030204" pitchFamily="34" charset="0"/>
                <a:ea typeface="Calibri" panose="020F0502020204030204" pitchFamily="34" charset="0"/>
                <a:cs typeface="Times New Roman" panose="02020603050405020304" pitchFamily="18" charset="0"/>
              </a:rPr>
              <a:t>lack of product diversification. </a:t>
            </a:r>
            <a:endParaRPr lang="en-US" sz="1800" cap="none"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cap="none" dirty="0">
                <a:latin typeface="Calibri" panose="020F0502020204030204" pitchFamily="34" charset="0"/>
                <a:ea typeface="Calibri" panose="020F0502020204030204" pitchFamily="34" charset="0"/>
                <a:cs typeface="Times New Roman" panose="02020603050405020304" pitchFamily="18" charset="0"/>
              </a:rPr>
              <a:t>T</a:t>
            </a:r>
            <a:r>
              <a:rPr lang="en-NG" sz="1800" cap="none" dirty="0">
                <a:effectLst/>
                <a:latin typeface="Calibri" panose="020F0502020204030204" pitchFamily="34" charset="0"/>
                <a:ea typeface="Calibri" panose="020F0502020204030204" pitchFamily="34" charset="0"/>
                <a:cs typeface="Times New Roman" panose="02020603050405020304" pitchFamily="18" charset="0"/>
              </a:rPr>
              <a:t>o address these issues, the company aims to expand into new locations, promote high-performing employees, phase out underperformers, and introduce innovative products to meet evolving market demands.</a:t>
            </a:r>
            <a:endParaRPr lang="en-NG" sz="2000" cap="none" dirty="0">
              <a:effectLst/>
              <a:latin typeface="Times New Roman" panose="02020603050405020304" pitchFamily="18" charset="0"/>
              <a:ea typeface="Times New Roman" panose="02020603050405020304" pitchFamily="18" charset="0"/>
            </a:endParaRPr>
          </a:p>
        </p:txBody>
      </p:sp>
      <p:sp>
        <p:nvSpPr>
          <p:cNvPr id="9" name="Slide Number Placeholder 8">
            <a:extLst>
              <a:ext uri="{FF2B5EF4-FFF2-40B4-BE49-F238E27FC236}">
                <a16:creationId xmlns:a16="http://schemas.microsoft.com/office/drawing/2014/main" id="{E6AA7FF5-11CA-8F71-5951-B1099396287A}"/>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2</a:t>
            </a:fld>
            <a:endParaRPr lang="en-US" dirty="0"/>
          </a:p>
        </p:txBody>
      </p:sp>
    </p:spTree>
    <p:extLst>
      <p:ext uri="{BB962C8B-B14F-4D97-AF65-F5344CB8AC3E}">
        <p14:creationId xmlns:p14="http://schemas.microsoft.com/office/powerpoint/2010/main" val="3018507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4065562" y="464234"/>
            <a:ext cx="3488788" cy="2286000"/>
          </a:xfrm>
          <a:noFill/>
        </p:spPr>
        <p:txBody>
          <a:bodyPr>
            <a:noAutofit/>
          </a:bodyPr>
          <a:lstStyle/>
          <a:p>
            <a:r>
              <a:rPr lang="en-US" sz="2800" dirty="0"/>
              <a:t>ACTIONS</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1322363" y="2964767"/>
            <a:ext cx="10367889" cy="2286000"/>
          </a:xfrm>
          <a:noFill/>
        </p:spPr>
        <p:txBody>
          <a:bodyPr>
            <a:noAutofit/>
          </a:bodyPr>
          <a:lstStyle/>
          <a:p>
            <a:pPr marL="457200" indent="-457200" algn="l">
              <a:buFont typeface="Wingdings" panose="05000000000000000000" pitchFamily="2" charset="2"/>
              <a:buChar char="v"/>
            </a:pPr>
            <a:r>
              <a:rPr lang="en-US" sz="2000" b="1" cap="none" dirty="0"/>
              <a:t>New branches can be opened in other states and geographical locations.</a:t>
            </a:r>
          </a:p>
          <a:p>
            <a:pPr marL="457200" indent="-457200" algn="l">
              <a:buFont typeface="Wingdings" panose="05000000000000000000" pitchFamily="2" charset="2"/>
              <a:buChar char="v"/>
            </a:pPr>
            <a:r>
              <a:rPr lang="en-US" sz="2000" b="1" cap="none" dirty="0"/>
              <a:t>Efficient sales rep like Olamide </a:t>
            </a:r>
            <a:r>
              <a:rPr lang="en-US" sz="2000" b="1" cap="none" dirty="0" err="1"/>
              <a:t>Ifeyinwa</a:t>
            </a:r>
            <a:r>
              <a:rPr lang="en-US" sz="2000" b="1" cap="none" dirty="0"/>
              <a:t> should be rewarded and their proven strategies should be emulated.  </a:t>
            </a:r>
          </a:p>
          <a:p>
            <a:pPr marL="457200" indent="-457200">
              <a:buFont typeface="Wingdings" panose="05000000000000000000" pitchFamily="2" charset="2"/>
              <a:buChar char="v"/>
            </a:pPr>
            <a:endParaRPr lang="en-US" sz="2000" b="1" cap="none" dirty="0"/>
          </a:p>
        </p:txBody>
      </p:sp>
    </p:spTree>
    <p:extLst>
      <p:ext uri="{BB962C8B-B14F-4D97-AF65-F5344CB8AC3E}">
        <p14:creationId xmlns:p14="http://schemas.microsoft.com/office/powerpoint/2010/main" val="11850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78992" y="365760"/>
            <a:ext cx="10277856" cy="1655064"/>
          </a:xfrm>
          <a:noFill/>
        </p:spPr>
        <p:txBody>
          <a:bodyPr anchor="b">
            <a:noAutofit/>
          </a:bodyPr>
          <a:lstStyle/>
          <a:p>
            <a:r>
              <a:rPr lang="en-US" dirty="0"/>
              <a:t>OBJECTIVES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3575304" y="2313432"/>
            <a:ext cx="6327648" cy="3218688"/>
          </a:xfrm>
          <a:noFill/>
        </p:spPr>
        <p:txBody>
          <a:bodyPr>
            <a:noAutofit/>
          </a:bodyPr>
          <a:lstStyle/>
          <a:p>
            <a:pPr>
              <a:lnSpc>
                <a:spcPct val="107000"/>
              </a:lnSpc>
              <a:spcAft>
                <a:spcPts val="800"/>
              </a:spcAft>
            </a:pP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 Analyze the demographics of AGIP ventures customers.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 Examine the total sales by product. </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Evaluate the efficiency of the sales representatives.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 Compare locations and the revenue generated.</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 Examine the return rate of each product.</a:t>
            </a:r>
          </a:p>
          <a:p>
            <a:pPr marL="285750" indent="-285750">
              <a:lnSpc>
                <a:spcPct val="107000"/>
              </a:lnSpc>
              <a:spcAft>
                <a:spcPts val="8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Times New Roman" panose="02020603050405020304" pitchFamily="18" charset="0"/>
              </a:rPr>
              <a:t>Analyze the sales pattern over the years.</a:t>
            </a:r>
            <a:endParaRPr lang="en-NG"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FD7B9109-9E17-1A7A-3A9A-0F1C07BF36A3}"/>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4</a:t>
            </a:fld>
            <a:endParaRPr lang="en-US" dirty="0"/>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970671" y="1406768"/>
            <a:ext cx="4877972" cy="1441235"/>
          </a:xfrm>
          <a:noFill/>
        </p:spPr>
        <p:txBody>
          <a:bodyPr>
            <a:noAutofit/>
          </a:bodyPr>
          <a:lstStyle/>
          <a:p>
            <a:r>
              <a:rPr lang="en-US" dirty="0"/>
              <a:t>FACTS</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840757" y="3578470"/>
            <a:ext cx="7004303" cy="1161288"/>
          </a:xfrm>
          <a:noFill/>
        </p:spPr>
        <p:txBody>
          <a:bodyPr>
            <a:noAutofit/>
          </a:bodyPr>
          <a:lstStyle/>
          <a:p>
            <a:pPr marL="457200" indent="-457200" algn="l">
              <a:buFont typeface="Wingdings" panose="05000000000000000000" pitchFamily="2" charset="2"/>
              <a:buChar char="v"/>
            </a:pPr>
            <a:r>
              <a:rPr lang="en-US" sz="2000" b="1" cap="none" dirty="0"/>
              <a:t>Power bank has the highest sales</a:t>
            </a:r>
          </a:p>
          <a:p>
            <a:pPr marL="457200" indent="-457200" algn="l">
              <a:buFont typeface="Wingdings" panose="05000000000000000000" pitchFamily="2" charset="2"/>
              <a:buChar char="v"/>
            </a:pPr>
            <a:r>
              <a:rPr lang="en-US" sz="2000" b="1" cap="none" dirty="0"/>
              <a:t> Bluetooth speaker has the lowest sales</a:t>
            </a:r>
          </a:p>
        </p:txBody>
      </p:sp>
      <p:pic>
        <p:nvPicPr>
          <p:cNvPr id="7" name="Picture 6">
            <a:extLst>
              <a:ext uri="{FF2B5EF4-FFF2-40B4-BE49-F238E27FC236}">
                <a16:creationId xmlns:a16="http://schemas.microsoft.com/office/drawing/2014/main" id="{9F3060D5-AB6C-40F1-8EF3-5FAA43B4047A}"/>
              </a:ext>
            </a:extLst>
          </p:cNvPr>
          <p:cNvPicPr>
            <a:picLocks noChangeAspect="1"/>
          </p:cNvPicPr>
          <p:nvPr/>
        </p:nvPicPr>
        <p:blipFill>
          <a:blip r:embed="rId2"/>
          <a:stretch>
            <a:fillRect/>
          </a:stretch>
        </p:blipFill>
        <p:spPr>
          <a:xfrm>
            <a:off x="7606533" y="2009951"/>
            <a:ext cx="3886772" cy="3584887"/>
          </a:xfrm>
          <a:prstGeom prst="rect">
            <a:avLst/>
          </a:prstGeom>
        </p:spPr>
      </p:pic>
    </p:spTree>
    <p:extLst>
      <p:ext uri="{BB962C8B-B14F-4D97-AF65-F5344CB8AC3E}">
        <p14:creationId xmlns:p14="http://schemas.microsoft.com/office/powerpoint/2010/main" val="137173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078992" y="365760"/>
            <a:ext cx="10506456" cy="1655064"/>
          </a:xfrm>
          <a:noFill/>
        </p:spPr>
        <p:txBody>
          <a:bodyPr>
            <a:noAutofit/>
          </a:bodyPr>
          <a:lstStyle/>
          <a:p>
            <a:r>
              <a:rPr lang="en-US" dirty="0"/>
              <a:t>Facts</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1814732" y="2868402"/>
            <a:ext cx="4998720" cy="3412370"/>
          </a:xfrm>
          <a:noFill/>
        </p:spPr>
        <p:txBody>
          <a:bodyPr vert="horz" lIns="91440" tIns="45720" rIns="91440" bIns="45720" rtlCol="0" anchor="t">
            <a:normAutofit/>
          </a:bodyPr>
          <a:lstStyle/>
          <a:p>
            <a:pPr marL="342900" indent="-342900">
              <a:buFont typeface="Wingdings" panose="05000000000000000000" pitchFamily="2" charset="2"/>
              <a:buChar char="v"/>
            </a:pPr>
            <a:r>
              <a:rPr lang="en-US" dirty="0"/>
              <a:t>Young adult purchased the highest amount of items</a:t>
            </a:r>
          </a:p>
          <a:p>
            <a:pPr marL="342900" indent="-342900">
              <a:buFont typeface="Wingdings" panose="05000000000000000000" pitchFamily="2" charset="2"/>
              <a:buChar char="v"/>
            </a:pPr>
            <a:r>
              <a:rPr lang="en-US" dirty="0"/>
              <a:t>Adults purchased the least amount of items</a:t>
            </a:r>
          </a:p>
        </p:txBody>
      </p:sp>
      <p:sp>
        <p:nvSpPr>
          <p:cNvPr id="21" name="Slide Number Placeholder 20">
            <a:extLst>
              <a:ext uri="{FF2B5EF4-FFF2-40B4-BE49-F238E27FC236}">
                <a16:creationId xmlns:a16="http://schemas.microsoft.com/office/drawing/2014/main" id="{E39E6080-E7F0-678F-65B9-B64B99BDF328}"/>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6</a:t>
            </a:fld>
            <a:endParaRPr lang="en-US" dirty="0"/>
          </a:p>
        </p:txBody>
      </p:sp>
      <p:pic>
        <p:nvPicPr>
          <p:cNvPr id="7" name="Content Placeholder 6">
            <a:extLst>
              <a:ext uri="{FF2B5EF4-FFF2-40B4-BE49-F238E27FC236}">
                <a16:creationId xmlns:a16="http://schemas.microsoft.com/office/drawing/2014/main" id="{AD125D0B-6B6C-4A7A-9F40-34286FD176B9}"/>
              </a:ext>
            </a:extLst>
          </p:cNvPr>
          <p:cNvPicPr>
            <a:picLocks noGrp="1" noChangeAspect="1"/>
          </p:cNvPicPr>
          <p:nvPr>
            <p:ph sz="half" idx="2"/>
          </p:nvPr>
        </p:nvPicPr>
        <p:blipFill>
          <a:blip r:embed="rId2"/>
          <a:stretch>
            <a:fillRect/>
          </a:stretch>
        </p:blipFill>
        <p:spPr>
          <a:xfrm>
            <a:off x="7076523" y="1949079"/>
            <a:ext cx="4018197" cy="3673780"/>
          </a:xfrm>
        </p:spPr>
      </p:pic>
    </p:spTree>
    <p:extLst>
      <p:ext uri="{BB962C8B-B14F-4D97-AF65-F5344CB8AC3E}">
        <p14:creationId xmlns:p14="http://schemas.microsoft.com/office/powerpoint/2010/main" val="27372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1078992" y="365760"/>
            <a:ext cx="10277856" cy="1655064"/>
          </a:xfrm>
          <a:noFill/>
        </p:spPr>
        <p:txBody>
          <a:bodyPr>
            <a:noAutofit/>
          </a:bodyPr>
          <a:lstStyle/>
          <a:p>
            <a:r>
              <a:rPr lang="en-US" dirty="0"/>
              <a:t>Insights</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idx="1"/>
          </p:nvPr>
        </p:nvSpPr>
        <p:spPr>
          <a:xfrm>
            <a:off x="3575304" y="2276856"/>
            <a:ext cx="6327648" cy="3090672"/>
          </a:xfrm>
          <a:noFill/>
        </p:spPr>
        <p:txBody>
          <a:bodyPr vert="horz" lIns="91440" tIns="45720" rIns="91440" bIns="45720" rtlCol="0" anchor="t">
            <a:normAutofit/>
          </a:bodyPr>
          <a:lstStyle/>
          <a:p>
            <a:pPr marL="342900" indent="-342900">
              <a:buFont typeface="Wingdings" panose="05000000000000000000" pitchFamily="2" charset="2"/>
              <a:buChar char="v"/>
            </a:pPr>
            <a:r>
              <a:rPr lang="en-US" dirty="0"/>
              <a:t>After a thorough analysis of the sales by each age group, it is observed that AGIP ventures product is used by all but mostly the </a:t>
            </a:r>
            <a:r>
              <a:rPr lang="en-US"/>
              <a:t>young adults. </a:t>
            </a:r>
            <a:endParaRPr lang="en-US" dirty="0"/>
          </a:p>
        </p:txBody>
      </p:sp>
      <p:sp>
        <p:nvSpPr>
          <p:cNvPr id="8" name="Slide Number Placeholder 7">
            <a:extLst>
              <a:ext uri="{FF2B5EF4-FFF2-40B4-BE49-F238E27FC236}">
                <a16:creationId xmlns:a16="http://schemas.microsoft.com/office/drawing/2014/main" id="{093736AF-0027-E734-82A8-010D7129D046}"/>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7</a:t>
            </a:fld>
            <a:endParaRPr lang="en-US" dirty="0"/>
          </a:p>
        </p:txBody>
      </p:sp>
    </p:spTree>
    <p:extLst>
      <p:ext uri="{BB962C8B-B14F-4D97-AF65-F5344CB8AC3E}">
        <p14:creationId xmlns:p14="http://schemas.microsoft.com/office/powerpoint/2010/main" val="7296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1078992" y="365760"/>
            <a:ext cx="10277856" cy="1655064"/>
          </a:xfrm>
          <a:noFill/>
        </p:spPr>
        <p:txBody>
          <a:bodyPr>
            <a:noAutofit/>
          </a:bodyPr>
          <a:lstStyle/>
          <a:p>
            <a:r>
              <a:rPr lang="en-US" dirty="0"/>
              <a:t>Insights</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2489982" y="2441448"/>
            <a:ext cx="4688058" cy="3575304"/>
          </a:xfrm>
          <a:noFill/>
        </p:spPr>
        <p:txBody>
          <a:bodyPr vert="horz" lIns="91440" tIns="45720" rIns="91440" bIns="45720" rtlCol="0" anchor="t">
            <a:noAutofit/>
          </a:bodyPr>
          <a:lstStyle/>
          <a:p>
            <a:pPr marL="342900" indent="-342900">
              <a:buFont typeface="Wingdings" panose="05000000000000000000" pitchFamily="2" charset="2"/>
              <a:buChar char="v"/>
            </a:pPr>
            <a:r>
              <a:rPr lang="en-US" dirty="0"/>
              <a:t>There was a major dip in sales in the most current year, 2024 and the maximum amount of sales was recorded in an earlier year 2022, indicative that the brand of the products are not in line with the current trends. They could be older versions. </a:t>
            </a:r>
          </a:p>
          <a:p>
            <a:endParaRPr lang="en-US" dirty="0"/>
          </a:p>
        </p:txBody>
      </p:sp>
      <p:sp>
        <p:nvSpPr>
          <p:cNvPr id="13" name="Slide Number Placeholder 12">
            <a:extLst>
              <a:ext uri="{FF2B5EF4-FFF2-40B4-BE49-F238E27FC236}">
                <a16:creationId xmlns:a16="http://schemas.microsoft.com/office/drawing/2014/main" id="{9F61F934-8535-E086-C153-D48E49B98B6A}"/>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8</a:t>
            </a:fld>
            <a:endParaRPr lang="en-US" dirty="0"/>
          </a:p>
        </p:txBody>
      </p:sp>
      <p:pic>
        <p:nvPicPr>
          <p:cNvPr id="8" name="Content Placeholder 7">
            <a:extLst>
              <a:ext uri="{FF2B5EF4-FFF2-40B4-BE49-F238E27FC236}">
                <a16:creationId xmlns:a16="http://schemas.microsoft.com/office/drawing/2014/main" id="{167712F9-3DE5-4DDE-91CB-91350075F958}"/>
              </a:ext>
            </a:extLst>
          </p:cNvPr>
          <p:cNvPicPr>
            <a:picLocks noGrp="1" noChangeAspect="1"/>
          </p:cNvPicPr>
          <p:nvPr>
            <p:ph idx="13"/>
          </p:nvPr>
        </p:nvPicPr>
        <p:blipFill>
          <a:blip r:embed="rId2"/>
          <a:stretch>
            <a:fillRect/>
          </a:stretch>
        </p:blipFill>
        <p:spPr>
          <a:xfrm>
            <a:off x="7323435" y="2339945"/>
            <a:ext cx="3804110" cy="3342628"/>
          </a:xfrm>
        </p:spPr>
      </p:pic>
    </p:spTree>
    <p:extLst>
      <p:ext uri="{BB962C8B-B14F-4D97-AF65-F5344CB8AC3E}">
        <p14:creationId xmlns:p14="http://schemas.microsoft.com/office/powerpoint/2010/main" val="1210802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0DDAA-7BA1-471D-8384-61BEBD700D73}"/>
              </a:ext>
            </a:extLst>
          </p:cNvPr>
          <p:cNvSpPr>
            <a:spLocks noGrp="1"/>
          </p:cNvSpPr>
          <p:nvPr>
            <p:ph type="ctrTitle"/>
          </p:nvPr>
        </p:nvSpPr>
        <p:spPr>
          <a:xfrm>
            <a:off x="4628272" y="969968"/>
            <a:ext cx="5440680" cy="1407473"/>
          </a:xfrm>
        </p:spPr>
        <p:txBody>
          <a:bodyPr/>
          <a:lstStyle/>
          <a:p>
            <a:r>
              <a:rPr lang="en-US" sz="4400" dirty="0"/>
              <a:t>INSIGHTS</a:t>
            </a:r>
            <a:endParaRPr lang="en-NG" sz="4400" dirty="0"/>
          </a:p>
        </p:txBody>
      </p:sp>
      <p:sp>
        <p:nvSpPr>
          <p:cNvPr id="3" name="Subtitle 2">
            <a:extLst>
              <a:ext uri="{FF2B5EF4-FFF2-40B4-BE49-F238E27FC236}">
                <a16:creationId xmlns:a16="http://schemas.microsoft.com/office/drawing/2014/main" id="{83B193CF-F330-4E2C-A4DD-ABA8A0276D5A}"/>
              </a:ext>
            </a:extLst>
          </p:cNvPr>
          <p:cNvSpPr>
            <a:spLocks noGrp="1"/>
          </p:cNvSpPr>
          <p:nvPr>
            <p:ph type="subTitle" idx="1"/>
          </p:nvPr>
        </p:nvSpPr>
        <p:spPr>
          <a:xfrm>
            <a:off x="4628272" y="3115643"/>
            <a:ext cx="7004303" cy="1161288"/>
          </a:xfrm>
        </p:spPr>
        <p:txBody>
          <a:bodyPr/>
          <a:lstStyle/>
          <a:p>
            <a:pPr marL="342900" indent="-342900" algn="l">
              <a:buFont typeface="Wingdings" panose="05000000000000000000" pitchFamily="2" charset="2"/>
              <a:buChar char="v"/>
            </a:pPr>
            <a:r>
              <a:rPr lang="en-US" sz="2000" cap="none" dirty="0"/>
              <a:t>Evaluation of the return rate by year shows that 2021 had the lowest return rate, a further indication that the brands of electronics and accessories are older.</a:t>
            </a:r>
            <a:endParaRPr lang="en-NG" sz="2000" cap="none" dirty="0"/>
          </a:p>
        </p:txBody>
      </p:sp>
    </p:spTree>
    <p:extLst>
      <p:ext uri="{BB962C8B-B14F-4D97-AF65-F5344CB8AC3E}">
        <p14:creationId xmlns:p14="http://schemas.microsoft.com/office/powerpoint/2010/main" val="457723605"/>
      </p:ext>
    </p:extLst>
  </p:cSld>
  <p:clrMapOvr>
    <a:masterClrMapping/>
  </p:clrMapOvr>
</p:sld>
</file>

<file path=ppt/theme/theme1.xml><?xml version="1.0" encoding="utf-8"?>
<a:theme xmlns:a="http://schemas.openxmlformats.org/drawingml/2006/main" name="Custom">
  <a:themeElements>
    <a:clrScheme name="Blue spheres">
      <a:dk1>
        <a:srgbClr val="000000"/>
      </a:dk1>
      <a:lt1>
        <a:srgbClr val="FFFFFF"/>
      </a:lt1>
      <a:dk2>
        <a:srgbClr val="E3E7ED"/>
      </a:dk2>
      <a:lt2>
        <a:srgbClr val="E8E8E8"/>
      </a:lt2>
      <a:accent1>
        <a:srgbClr val="7673F7"/>
      </a:accent1>
      <a:accent2>
        <a:srgbClr val="B8C2FD"/>
      </a:accent2>
      <a:accent3>
        <a:srgbClr val="DFE3FC"/>
      </a:accent3>
      <a:accent4>
        <a:srgbClr val="55B3FD"/>
      </a:accent4>
      <a:accent5>
        <a:srgbClr val="99F7F7"/>
      </a:accent5>
      <a:accent6>
        <a:srgbClr val="FEE43F"/>
      </a:accent6>
      <a:hlink>
        <a:srgbClr val="467886"/>
      </a:hlink>
      <a:folHlink>
        <a:srgbClr val="96607D"/>
      </a:folHlink>
    </a:clrScheme>
    <a:fontScheme name="Custom 23">
      <a:majorFont>
        <a:latin typeface="Aptos"/>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076243_win32_CP_V3" id="{81AB0711-29F9-49D0-8A73-16AF25FD4C08}" vid="{D5AD44AB-53B9-4654-A4F8-1821A28F2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67F3CB5-3475-4129-AB60-D0C937DE91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Blue spheres presentation</Template>
  <TotalTime>1357</TotalTime>
  <Words>418</Words>
  <Application>Microsoft Office PowerPoint</Application>
  <PresentationFormat>Widescreen</PresentationFormat>
  <Paragraphs>53</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Times New Roman</vt:lpstr>
      <vt:lpstr>Wingdings</vt:lpstr>
      <vt:lpstr>Custom</vt:lpstr>
      <vt:lpstr>AGIP VENTURES </vt:lpstr>
      <vt:lpstr>Problem Statement </vt:lpstr>
      <vt:lpstr>ACTIONS</vt:lpstr>
      <vt:lpstr>OBJECTIVES</vt:lpstr>
      <vt:lpstr>FACTS</vt:lpstr>
      <vt:lpstr>Facts</vt:lpstr>
      <vt:lpstr>Insights</vt:lpstr>
      <vt:lpstr>Insights</vt:lpstr>
      <vt:lpstr>INSIGHTS</vt:lpstr>
      <vt:lpstr>Recommendations</vt:lpstr>
      <vt:lpstr>Recommendations</vt:lpstr>
      <vt:lpstr>Recommendations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AGIP LTD </dc:title>
  <dc:creator>Paul Adanike</dc:creator>
  <cp:lastModifiedBy>Paul Adanike</cp:lastModifiedBy>
  <cp:revision>21</cp:revision>
  <dcterms:created xsi:type="dcterms:W3CDTF">2025-06-04T17:26:06Z</dcterms:created>
  <dcterms:modified xsi:type="dcterms:W3CDTF">2025-09-09T16:20:30Z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