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76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07:31:47.4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0,'59'0,"-1"0,18 0,4 0,15 0,5 0,-28 0,2 0,0 0,-2 0,0 0,-3 0,12 0,-2 0,0 0,-1 0,-6 0,-1 0,0 0,1 0,10 0,0 0,-12 0,-3 0,-6 0,-3 0,-6 0,-3 0,31 0,-16 0,-10 0,-5 0,-4 0,-3 0,1 0,2 0,4 0,8 0,4 0,2 0,3 0,-4 0,1 0,-2 0,-10 0,-6 0,-11 0,-7 0,-2 0,0 0,1 0,4 0,0 0,-4 0,-1 0,-3 0,0 0,0 0,0 0,-3 0,-1 0,-3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07:31:53.2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1 141,'93'0,"1"0,-44 0,1 0,46 0,0 0,-15 0,-32 0,3 0,9 0,2 0,4 0,3 0,10 0,0 0,-11 0,-3 0,-10 0,-3 0,40 0,-12 0,-6 0,1 0,-1 0,-4 0,0 0,1-3,9-4,6-5,6-3,3 3,-5 1,-4 0,-7 2,-6-1,-5-1,-4 3,-5 2,-8 3,-6 3,-4-2,-5 0,-1-1,-4 0,-3 2,-2-2,-5 0,-1 0,0 1,0 2,-3 0,0 0,0 0,0 0,3 0,0 0,0 0,0 0,-3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07:31:56.8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0,'56'0,"-1"0,-3 0,-2 0,39 0,-10 0,-14 0,-15 0,-12 0,-11 0,-4 0,2 0,11 0,18 0,30 0,-30 0,4 0,3 0,0 0,0 0,0 0,-5 0,-2 0,35 0,-22 0,-21 0,-17 0,-11 0,-2 0,5 0,16 0,31 0,26 0,-40 0,1 0,43 0,-25 0,-27 0,-22 0,-14 0,-4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07:32:34.9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2054 126,'-65'0,"1"0,-8 0,-3 0,-8 0,-2 0,-2-2,1-3,5-8,3-3,19 2,4-1,-36-17,19 12,12 19,-3-4,18 5,13 0,7 0,-1 0,-3 0,-7 0,-6 0,-5 0,-3 0,-3 0,4 0,4 0,6 0,10 0,8 0,7 0,0 0,-4 0,-6 0,-8 0,-2 0,-2 0,7 0,8 0,6 0,3 0,-6 45,5-17,-5 25,6-30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1A74E7-CDE5-FF76-DF01-D0B658D41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631787" cy="2098226"/>
          </a:xfrm>
        </p:spPr>
        <p:txBody>
          <a:bodyPr/>
          <a:lstStyle/>
          <a:p>
            <a:r>
              <a:rPr lang="nb-NO" sz="6600" dirty="0"/>
              <a:t>RSA </a:t>
            </a:r>
            <a:r>
              <a:rPr lang="nb-NO" sz="6600" dirty="0" err="1"/>
              <a:t>Microarchitecture</a:t>
            </a:r>
            <a:endParaRPr lang="nb-NO" sz="6600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B5D5212-3C10-C9D3-D1DD-79B5AA2A2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Rebekka Alve, Anders Kristoffersen, </a:t>
            </a:r>
            <a:r>
              <a:rPr lang="nb-NO" dirty="0" err="1"/>
              <a:t>Palina</a:t>
            </a:r>
            <a:r>
              <a:rPr lang="nb-NO" dirty="0"/>
              <a:t> </a:t>
            </a:r>
            <a:r>
              <a:rPr lang="nb-NO" dirty="0" err="1"/>
              <a:t>Yermakova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1104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04C31A-D5F9-E666-3D38-64A6715F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670"/>
          </a:xfrm>
        </p:spPr>
        <p:txBody>
          <a:bodyPr/>
          <a:lstStyle/>
          <a:p>
            <a:r>
              <a:rPr lang="nb-NO" dirty="0" err="1"/>
              <a:t>Implement</a:t>
            </a:r>
            <a:r>
              <a:rPr lang="nb-NO" dirty="0"/>
              <a:t>: 	M</a:t>
            </a:r>
            <a:r>
              <a:rPr lang="nb-NO" baseline="30000" dirty="0"/>
              <a:t>e</a:t>
            </a:r>
            <a:r>
              <a:rPr lang="nb-NO" dirty="0"/>
              <a:t> mod 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4DC1EBC-7BF6-635F-8BBC-619E78DBC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381" y="1870235"/>
            <a:ext cx="3901858" cy="3581400"/>
          </a:xfrm>
        </p:spPr>
        <p:txBody>
          <a:bodyPr/>
          <a:lstStyle/>
          <a:p>
            <a:r>
              <a:rPr lang="nb-NO" dirty="0" err="1"/>
              <a:t>Interleaving</a:t>
            </a:r>
            <a:r>
              <a:rPr lang="nb-NO" dirty="0"/>
              <a:t> </a:t>
            </a:r>
            <a:r>
              <a:rPr lang="nb-NO" dirty="0" err="1"/>
              <a:t>alorithm</a:t>
            </a:r>
            <a:r>
              <a:rPr lang="nb-NO" dirty="0"/>
              <a:t> (</a:t>
            </a:r>
            <a:r>
              <a:rPr lang="nb-NO" dirty="0" err="1"/>
              <a:t>Blakley</a:t>
            </a:r>
            <a:r>
              <a:rPr lang="nb-NO" dirty="0"/>
              <a:t>)</a:t>
            </a:r>
          </a:p>
          <a:p>
            <a:r>
              <a:rPr lang="nb-NO" dirty="0" err="1"/>
              <a:t>Multiplication</a:t>
            </a:r>
            <a:r>
              <a:rPr lang="nb-NO" dirty="0"/>
              <a:t> P = AB (mod n)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5B31E414-8177-807F-B8A4-E8CD424AB475}"/>
              </a:ext>
            </a:extLst>
          </p:cNvPr>
          <p:cNvSpPr txBox="1">
            <a:spLocks/>
          </p:cNvSpPr>
          <p:nvPr/>
        </p:nvSpPr>
        <p:spPr>
          <a:xfrm>
            <a:off x="1402274" y="1842467"/>
            <a:ext cx="3901858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err="1"/>
              <a:t>Exponentiation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2461B492-C5B2-80B2-D74D-D5CE3243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381" y="2929507"/>
            <a:ext cx="5280619" cy="2167527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A1834C5F-9E92-5D06-E13C-09BD4664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25" y="2499089"/>
            <a:ext cx="5629637" cy="2640315"/>
          </a:xfrm>
          <a:prstGeom prst="rect">
            <a:avLst/>
          </a:prstGeom>
        </p:spPr>
      </p:pic>
      <p:sp>
        <p:nvSpPr>
          <p:cNvPr id="20" name="Tittel 1">
            <a:extLst>
              <a:ext uri="{FF2B5EF4-FFF2-40B4-BE49-F238E27FC236}">
                <a16:creationId xmlns:a16="http://schemas.microsoft.com/office/drawing/2014/main" id="{73E8CB72-489C-E85B-24F4-D3B3B6CBBB4E}"/>
              </a:ext>
            </a:extLst>
          </p:cNvPr>
          <p:cNvSpPr txBox="1">
            <a:spLocks/>
          </p:cNvSpPr>
          <p:nvPr/>
        </p:nvSpPr>
        <p:spPr>
          <a:xfrm>
            <a:off x="1317919" y="5661770"/>
            <a:ext cx="10609623" cy="8166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dirty="0" err="1"/>
              <a:t>Reasons</a:t>
            </a:r>
            <a:r>
              <a:rPr lang="nb-NO" sz="3200" dirty="0"/>
              <a:t>: 	Straight forward, </a:t>
            </a:r>
            <a:r>
              <a:rPr lang="nb-NO" sz="3200" dirty="0" err="1"/>
              <a:t>easy</a:t>
            </a:r>
            <a:r>
              <a:rPr lang="nb-NO" sz="3200" dirty="0"/>
              <a:t> to understand and </a:t>
            </a:r>
            <a:r>
              <a:rPr lang="nb-NO" sz="3200" dirty="0" err="1"/>
              <a:t>implement</a:t>
            </a:r>
            <a:endParaRPr lang="nb-NO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30B22DD6-CA9F-DD9B-F32A-74060C8AB8EB}"/>
                  </a:ext>
                </a:extLst>
              </p14:cNvPr>
              <p14:cNvContentPartPr/>
              <p14:nvPr/>
            </p14:nvContentPartPr>
            <p14:xfrm>
              <a:off x="2504653" y="4637365"/>
              <a:ext cx="1229040" cy="360"/>
            </p14:xfrm>
          </p:contentPart>
        </mc:Choice>
        <mc:Fallback xmlns=""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30B22DD6-CA9F-DD9B-F32A-74060C8AB8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1013" y="4529365"/>
                <a:ext cx="1336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5DB4AC3E-1392-8336-2BA6-77AE6C1A942B}"/>
                  </a:ext>
                </a:extLst>
              </p14:cNvPr>
              <p14:cNvContentPartPr/>
              <p14:nvPr/>
            </p14:nvContentPartPr>
            <p14:xfrm>
              <a:off x="4172152" y="4307021"/>
              <a:ext cx="1245240" cy="50760"/>
            </p14:xfrm>
          </p:contentPart>
        </mc:Choice>
        <mc:Fallback xmlns=""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5DB4AC3E-1392-8336-2BA6-77AE6C1A94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8512" y="4199381"/>
                <a:ext cx="13528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Håndskrift 26">
                <a:extLst>
                  <a:ext uri="{FF2B5EF4-FFF2-40B4-BE49-F238E27FC236}">
                    <a16:creationId xmlns:a16="http://schemas.microsoft.com/office/drawing/2014/main" id="{56AC6583-B6E7-82C0-BAC9-33E6270E2622}"/>
                  </a:ext>
                </a:extLst>
              </p14:cNvPr>
              <p14:cNvContentPartPr/>
              <p14:nvPr/>
            </p14:nvContentPartPr>
            <p14:xfrm>
              <a:off x="8862310" y="2518671"/>
              <a:ext cx="756360" cy="360"/>
            </p14:xfrm>
          </p:contentPart>
        </mc:Choice>
        <mc:Fallback xmlns="">
          <p:pic>
            <p:nvPicPr>
              <p:cNvPr id="27" name="Håndskrift 26">
                <a:extLst>
                  <a:ext uri="{FF2B5EF4-FFF2-40B4-BE49-F238E27FC236}">
                    <a16:creationId xmlns:a16="http://schemas.microsoft.com/office/drawing/2014/main" id="{56AC6583-B6E7-82C0-BAC9-33E6270E26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08310" y="2410671"/>
                <a:ext cx="864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835D6428-E84F-2C08-0F80-AA523711D0A8}"/>
                  </a:ext>
                </a:extLst>
              </p14:cNvPr>
              <p14:cNvContentPartPr/>
              <p14:nvPr/>
            </p14:nvContentPartPr>
            <p14:xfrm>
              <a:off x="9740335" y="2519031"/>
              <a:ext cx="739440" cy="55875"/>
            </p14:xfrm>
          </p:contentPart>
        </mc:Choice>
        <mc:Fallback xmlns=""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835D6428-E84F-2C08-0F80-AA523711D0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86335" y="2407653"/>
                <a:ext cx="847080" cy="2790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7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6D1E5E71-06DD-69E6-DD8A-F3388BD53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408302"/>
            <a:ext cx="9444038" cy="6349685"/>
          </a:xfrm>
          <a:prstGeom prst="rect">
            <a:avLst/>
          </a:prstGeom>
        </p:spPr>
      </p:pic>
      <p:sp>
        <p:nvSpPr>
          <p:cNvPr id="7" name="Tittel 6">
            <a:extLst>
              <a:ext uri="{FF2B5EF4-FFF2-40B4-BE49-F238E27FC236}">
                <a16:creationId xmlns:a16="http://schemas.microsoft.com/office/drawing/2014/main" id="{2175706C-2A4C-776B-DF4E-5AA604BB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920" y="535330"/>
            <a:ext cx="3310359" cy="575840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Highest</a:t>
            </a:r>
            <a:r>
              <a:rPr lang="nb-NO" dirty="0"/>
              <a:t> Level</a:t>
            </a: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51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EA31FA-AAFB-9E4B-4BB7-9ADE7B6B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Exponentiation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0BC594C-BFA0-4834-5DE9-88C3A9382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1398" y="1489446"/>
            <a:ext cx="7592992" cy="5229981"/>
          </a:xfrm>
        </p:spPr>
      </p:pic>
    </p:spTree>
    <p:extLst>
      <p:ext uri="{BB962C8B-B14F-4D97-AF65-F5344CB8AC3E}">
        <p14:creationId xmlns:p14="http://schemas.microsoft.com/office/powerpoint/2010/main" val="51520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75B92E-B0E8-4124-C22D-BF3443E8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Multiplier</a:t>
            </a:r>
            <a:endParaRPr lang="nb-NO" dirty="0"/>
          </a:p>
        </p:txBody>
      </p:sp>
      <p:pic>
        <p:nvPicPr>
          <p:cNvPr id="5" name="Plassholder for innhold 4" descr="Et bilde som inneholder diagram, plan, Teknisk tegning, skjematisk&#10;&#10;Automatisk generert beskrivelse">
            <a:extLst>
              <a:ext uri="{FF2B5EF4-FFF2-40B4-BE49-F238E27FC236}">
                <a16:creationId xmlns:a16="http://schemas.microsoft.com/office/drawing/2014/main" id="{05E4E4E0-6809-F610-4C8A-D184DFA49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328" y="1452803"/>
            <a:ext cx="8009682" cy="5405197"/>
          </a:xfrm>
        </p:spPr>
      </p:pic>
    </p:spTree>
    <p:extLst>
      <p:ext uri="{BB962C8B-B14F-4D97-AF65-F5344CB8AC3E}">
        <p14:creationId xmlns:p14="http://schemas.microsoft.com/office/powerpoint/2010/main" val="121254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F2EFF4-36EB-DAAA-E5C1-39C7A2B0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Estimated</a:t>
            </a:r>
            <a:r>
              <a:rPr lang="nb-NO" dirty="0"/>
              <a:t> </a:t>
            </a:r>
            <a:r>
              <a:rPr lang="nb-NO" dirty="0" err="1"/>
              <a:t>clock</a:t>
            </a:r>
            <a:r>
              <a:rPr lang="nb-NO" dirty="0"/>
              <a:t> </a:t>
            </a:r>
            <a:r>
              <a:rPr lang="nb-NO" dirty="0" err="1"/>
              <a:t>cycles</a:t>
            </a:r>
            <a:r>
              <a:rPr lang="nb-NO" dirty="0"/>
              <a:t> for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encoding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2F0E48-E189-D0C3-A4E2-56960F4A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3013"/>
            <a:ext cx="9601200" cy="4572000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High Level:</a:t>
            </a:r>
          </a:p>
          <a:p>
            <a:r>
              <a:rPr lang="nb-NO" dirty="0"/>
              <a:t>1: </a:t>
            </a:r>
            <a:r>
              <a:rPr lang="nb-NO" dirty="0" err="1"/>
              <a:t>msgin_data</a:t>
            </a:r>
            <a:r>
              <a:rPr lang="nb-NO" dirty="0"/>
              <a:t>, valid, </a:t>
            </a:r>
            <a:r>
              <a:rPr lang="nb-NO" dirty="0" err="1"/>
              <a:t>ready</a:t>
            </a:r>
            <a:r>
              <a:rPr lang="nb-NO" dirty="0"/>
              <a:t> (start)</a:t>
            </a:r>
          </a:p>
          <a:p>
            <a:r>
              <a:rPr lang="nb-NO" dirty="0"/>
              <a:t>1: </a:t>
            </a:r>
            <a:r>
              <a:rPr lang="nb-NO" dirty="0" err="1"/>
              <a:t>msout_data</a:t>
            </a:r>
            <a:r>
              <a:rPr lang="nb-NO" dirty="0"/>
              <a:t>, valid, </a:t>
            </a:r>
            <a:r>
              <a:rPr lang="nb-NO" dirty="0" err="1"/>
              <a:t>ready</a:t>
            </a:r>
            <a:r>
              <a:rPr lang="nb-NO" dirty="0"/>
              <a:t> (end)</a:t>
            </a:r>
          </a:p>
          <a:p>
            <a:endParaRPr lang="nb-NO" dirty="0"/>
          </a:p>
          <a:p>
            <a:r>
              <a:rPr lang="nb-NO" dirty="0" err="1"/>
              <a:t>Exponentiation</a:t>
            </a:r>
            <a:r>
              <a:rPr lang="nb-NO" dirty="0"/>
              <a:t> </a:t>
            </a:r>
          </a:p>
          <a:p>
            <a:r>
              <a:rPr lang="nb-NO" dirty="0"/>
              <a:t>Goes </a:t>
            </a:r>
            <a:r>
              <a:rPr lang="nb-NO" dirty="0" err="1"/>
              <a:t>through</a:t>
            </a:r>
            <a:r>
              <a:rPr lang="nb-NO" dirty="0"/>
              <a:t> all bits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exponent</a:t>
            </a:r>
            <a:r>
              <a:rPr lang="nb-NO" dirty="0"/>
              <a:t> (</a:t>
            </a:r>
            <a:r>
              <a:rPr lang="nb-NO" dirty="0" err="1"/>
              <a:t>max</a:t>
            </a:r>
            <a:r>
              <a:rPr lang="nb-NO" dirty="0"/>
              <a:t> 256 </a:t>
            </a:r>
            <a:r>
              <a:rPr lang="nb-NO" dirty="0" err="1"/>
              <a:t>cycles</a:t>
            </a:r>
            <a:r>
              <a:rPr lang="nb-NO" dirty="0"/>
              <a:t>)</a:t>
            </a:r>
          </a:p>
          <a:p>
            <a:endParaRPr lang="nb-NO" dirty="0"/>
          </a:p>
          <a:p>
            <a:r>
              <a:rPr lang="nb-NO" dirty="0" err="1"/>
              <a:t>Multiplication</a:t>
            </a:r>
            <a:endParaRPr lang="nb-NO" dirty="0"/>
          </a:p>
          <a:p>
            <a:r>
              <a:rPr lang="nb-NO" dirty="0"/>
              <a:t>For </a:t>
            </a:r>
            <a:r>
              <a:rPr lang="nb-NO" dirty="0" err="1"/>
              <a:t>each</a:t>
            </a:r>
            <a:r>
              <a:rPr lang="nb-NO" dirty="0"/>
              <a:t> bit in </a:t>
            </a:r>
            <a:r>
              <a:rPr lang="nb-NO" dirty="0" err="1"/>
              <a:t>exponent</a:t>
            </a:r>
            <a:r>
              <a:rPr lang="nb-NO" dirty="0"/>
              <a:t>, </a:t>
            </a:r>
            <a:r>
              <a:rPr lang="nb-NO" dirty="0" err="1"/>
              <a:t>multiplication</a:t>
            </a:r>
            <a:r>
              <a:rPr lang="nb-NO" dirty="0"/>
              <a:t> is done (</a:t>
            </a:r>
            <a:r>
              <a:rPr lang="nb-NO" dirty="0" err="1"/>
              <a:t>max</a:t>
            </a:r>
            <a:r>
              <a:rPr lang="nb-NO" dirty="0"/>
              <a:t> 256 </a:t>
            </a:r>
            <a:r>
              <a:rPr lang="nb-NO" dirty="0" err="1"/>
              <a:t>cycles</a:t>
            </a:r>
            <a:r>
              <a:rPr lang="nb-NO" dirty="0"/>
              <a:t>)</a:t>
            </a:r>
          </a:p>
          <a:p>
            <a:endParaRPr lang="nb-NO" dirty="0"/>
          </a:p>
          <a:p>
            <a:r>
              <a:rPr lang="nb-NO" dirty="0"/>
              <a:t>Overall </a:t>
            </a:r>
            <a:r>
              <a:rPr lang="nb-NO" dirty="0" err="1"/>
              <a:t>clockcycles</a:t>
            </a:r>
            <a:r>
              <a:rPr lang="nb-NO" dirty="0"/>
              <a:t>: 256*256 + 2 ≈ 66 000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51305540"/>
      </p:ext>
    </p:extLst>
  </p:cSld>
  <p:clrMapOvr>
    <a:masterClrMapping/>
  </p:clrMapOvr>
</p:sld>
</file>

<file path=ppt/theme/theme1.xml><?xml version="1.0" encoding="utf-8"?>
<a:theme xmlns:a="http://schemas.openxmlformats.org/drawingml/2006/main" name="Beskjæring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Beskjæring</Template>
  <TotalTime>149</TotalTime>
  <Words>116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1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8" baseType="lpstr">
      <vt:lpstr>Franklin Gothic Book</vt:lpstr>
      <vt:lpstr>Beskjæring</vt:lpstr>
      <vt:lpstr>RSA Microarchitecture</vt:lpstr>
      <vt:lpstr>Implement:  Me mod n</vt:lpstr>
      <vt:lpstr>Highest Level </vt:lpstr>
      <vt:lpstr>Exponentiation</vt:lpstr>
      <vt:lpstr>Multiplier</vt:lpstr>
      <vt:lpstr>Estimated clock cycles for one encoding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Rebekka Alve</dc:creator>
  <cp:lastModifiedBy>Rebekka Alve</cp:lastModifiedBy>
  <cp:revision>7</cp:revision>
  <dcterms:created xsi:type="dcterms:W3CDTF">2024-10-01T07:12:29Z</dcterms:created>
  <dcterms:modified xsi:type="dcterms:W3CDTF">2024-10-02T13:35:12Z</dcterms:modified>
</cp:coreProperties>
</file>