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_rels/notesSlide28.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24.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13.xml.rels" ContentType="application/vnd.openxmlformats-package.relationships+xml"/>
  <Override PartName="/ppt/notesSlides/_rels/notesSlide22.xml.rels" ContentType="application/vnd.openxmlformats-package.relationships+xml"/>
  <Override PartName="/ppt/notesSlides/_rels/notesSlide12.xml.rels" ContentType="application/vnd.openxmlformats-package.relationships+xml"/>
  <Override PartName="/ppt/notesSlides/_rels/notesSlide21.xml.rels" ContentType="application/vnd.openxmlformats-package.relationships+xml"/>
  <Override PartName="/ppt/notesSlides/_rels/notesSlide19.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29.xml.rels" ContentType="application/vnd.openxmlformats-package.relationships+xml"/>
  <Override PartName="/ppt/notesSlides/_rels/notesSlide23.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27.xml.rels" ContentType="application/vnd.openxmlformats-package.relationships+xml"/>
  <Override PartName="/ppt/notesSlides/_rels/notesSlide7.xml.rels" ContentType="application/vnd.openxmlformats-package.relationships+xml"/>
  <Override PartName="/ppt/notesSlides/_rels/notesSlide2.xml.rels" ContentType="application/vnd.openxmlformats-package.relationships+xml"/>
  <Override PartName="/ppt/notesSlides/notesSlide1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9.xml" ContentType="application/vnd.openxmlformats-officedocument.presentationml.notesSlide+xml"/>
  <Override PartName="/ppt/notesSlides/notesSlide23.xml" ContentType="application/vnd.openxmlformats-officedocument.presentationml.notesSlide+xml"/>
  <Override PartName="/ppt/notesSlides/notesSlide15.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27.xml" ContentType="application/vnd.openxmlformats-officedocument.presentationml.notesSlide+xml"/>
  <Override PartName="/ppt/notesSlides/notesSlide2.xml" ContentType="application/vnd.openxmlformats-officedocument.presentationml.notesSlide+xml"/>
  <Override PartName="/ppt/slides/_rels/slide29.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9.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50.png" ContentType="image/png"/>
  <Override PartName="/ppt/media/image49.png" ContentType="image/png"/>
  <Override PartName="/ppt/media/image43.png" ContentType="image/png"/>
  <Override PartName="/ppt/media/image42.png" ContentType="image/png"/>
  <Override PartName="/ppt/media/image41.png" ContentType="image/png"/>
  <Override PartName="/ppt/media/image40.png" ContentType="image/png"/>
  <Override PartName="/ppt/media/image36.png" ContentType="image/png"/>
  <Override PartName="/ppt/media/image32.png" ContentType="image/png"/>
  <Override PartName="/ppt/media/image45.png" ContentType="image/png"/>
  <Override PartName="/ppt/media/image44.png" ContentType="image/png"/>
  <Override PartName="/ppt/media/image30.png" ContentType="image/png"/>
  <Override PartName="/ppt/media/image27.png" ContentType="image/png"/>
  <Override PartName="/ppt/media/image26.png" ContentType="image/png"/>
  <Override PartName="/ppt/media/image38.png" ContentType="image/png"/>
  <Override PartName="/ppt/media/image33.png" ContentType="image/png"/>
  <Override PartName="/ppt/media/image25.png" ContentType="image/png"/>
  <Override PartName="/ppt/media/image28.png" ContentType="image/png"/>
  <Override PartName="/ppt/media/image29.wmf" ContentType="image/x-wmf"/>
  <Override PartName="/ppt/media/image37.png" ContentType="image/png"/>
  <Override PartName="/ppt/media/image22.png" ContentType="image/png"/>
  <Override PartName="/ppt/media/image31.png" ContentType="image/png"/>
  <Override PartName="/ppt/media/image24.png" ContentType="image/png"/>
  <Override PartName="/ppt/media/image21.png" ContentType="image/png"/>
  <Override PartName="/ppt/media/image20.png" ContentType="image/png"/>
  <Override PartName="/ppt/media/image19.png" ContentType="image/png"/>
  <Override PartName="/ppt/media/image16.png" ContentType="image/png"/>
  <Override PartName="/ppt/media/image17.png" ContentType="image/png"/>
  <Override PartName="/ppt/media/image14.png" ContentType="image/png"/>
  <Override PartName="/ppt/media/image46.png" ContentType="image/png"/>
  <Override PartName="/ppt/media/image13.png" ContentType="image/png"/>
  <Override PartName="/ppt/media/image10.wmf" ContentType="image/x-wmf"/>
  <Override PartName="/ppt/media/image23.png" ContentType="image/png"/>
  <Override PartName="/ppt/media/image39.png" ContentType="image/png"/>
  <Override PartName="/ppt/media/image35.png" ContentType="image/png"/>
  <Override PartName="/ppt/media/image12.png" ContentType="image/png"/>
  <Override PartName="/ppt/media/image48.png" ContentType="image/png"/>
  <Override PartName="/ppt/media/image15.png" ContentType="image/png"/>
  <Override PartName="/ppt/media/image9.png" ContentType="image/png"/>
  <Override PartName="/ppt/media/image8.wmf" ContentType="image/x-wmf"/>
  <Override PartName="/ppt/media/image34.png" ContentType="image/png"/>
  <Override PartName="/ppt/media/image6.png" ContentType="image/png"/>
  <Override PartName="/ppt/media/image5.png" ContentType="image/png"/>
  <Override PartName="/ppt/media/image18.png" ContentType="image/png"/>
  <Override PartName="/ppt/media/image7.png" ContentType="image/png"/>
  <Override PartName="/ppt/media/image4.png" ContentType="image/png"/>
  <Override PartName="/ppt/media/image3.png" ContentType="image/png"/>
  <Override PartName="/ppt/media/image47.png" ContentType="image/png"/>
  <Override PartName="/ppt/media/image2.png" ContentType="image/png"/>
  <Override PartName="/ppt/media/image11.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PlaceHolder 1"/>
          <p:cNvSpPr>
            <a:spLocks noGrp="1"/>
          </p:cNvSpPr>
          <p:nvPr>
            <p:ph type="body"/>
          </p:nvPr>
        </p:nvSpPr>
        <p:spPr>
          <a:xfrm>
            <a:off x="756000" y="5078520"/>
            <a:ext cx="6047640" cy="4811040"/>
          </a:xfrm>
          <a:prstGeom prst="rect">
            <a:avLst/>
          </a:prstGeom>
        </p:spPr>
        <p:txBody>
          <a:bodyPr lIns="0" rIns="0" tIns="0" bIns="0"/>
          <a:p>
            <a:r>
              <a:rPr lang="en-IN" sz="2000">
                <a:latin typeface="Arial"/>
              </a:rPr>
              <a:t>Click to edit the notes format</a:t>
            </a:r>
            <a:endParaRPr/>
          </a:p>
        </p:txBody>
      </p:sp>
      <p:sp>
        <p:nvSpPr>
          <p:cNvPr id="109" name="PlaceHolder 2"/>
          <p:cNvSpPr>
            <a:spLocks noGrp="1"/>
          </p:cNvSpPr>
          <p:nvPr>
            <p:ph type="hdr"/>
          </p:nvPr>
        </p:nvSpPr>
        <p:spPr>
          <a:xfrm>
            <a:off x="0" y="0"/>
            <a:ext cx="3280680" cy="534240"/>
          </a:xfrm>
          <a:prstGeom prst="rect">
            <a:avLst/>
          </a:prstGeom>
        </p:spPr>
        <p:txBody>
          <a:bodyPr lIns="0" rIns="0" tIns="0" bIns="0"/>
          <a:p>
            <a:r>
              <a:rPr lang="en-IN" sz="1400">
                <a:latin typeface="Times New Roman"/>
              </a:rPr>
              <a:t>&lt;header&gt;</a:t>
            </a:r>
            <a:endParaRPr/>
          </a:p>
        </p:txBody>
      </p:sp>
      <p:sp>
        <p:nvSpPr>
          <p:cNvPr id="110" name="PlaceHolder 3"/>
          <p:cNvSpPr>
            <a:spLocks noGrp="1"/>
          </p:cNvSpPr>
          <p:nvPr>
            <p:ph type="dt"/>
          </p:nvPr>
        </p:nvSpPr>
        <p:spPr>
          <a:xfrm>
            <a:off x="4278960" y="0"/>
            <a:ext cx="3280680" cy="534240"/>
          </a:xfrm>
          <a:prstGeom prst="rect">
            <a:avLst/>
          </a:prstGeom>
        </p:spPr>
        <p:txBody>
          <a:bodyPr lIns="0" rIns="0" tIns="0" bIns="0"/>
          <a:p>
            <a:pPr algn="r"/>
            <a:r>
              <a:rPr lang="en-IN" sz="1400">
                <a:latin typeface="Times New Roman"/>
              </a:rPr>
              <a:t>&lt;date/time&gt;</a:t>
            </a:r>
            <a:endParaRPr/>
          </a:p>
        </p:txBody>
      </p:sp>
      <p:sp>
        <p:nvSpPr>
          <p:cNvPr id="111" name="PlaceHolder 4"/>
          <p:cNvSpPr>
            <a:spLocks noGrp="1"/>
          </p:cNvSpPr>
          <p:nvPr>
            <p:ph type="ftr"/>
          </p:nvPr>
        </p:nvSpPr>
        <p:spPr>
          <a:xfrm>
            <a:off x="0" y="10157400"/>
            <a:ext cx="3280680" cy="534240"/>
          </a:xfrm>
          <a:prstGeom prst="rect">
            <a:avLst/>
          </a:prstGeom>
        </p:spPr>
        <p:txBody>
          <a:bodyPr lIns="0" rIns="0" tIns="0" bIns="0" anchor="b"/>
          <a:p>
            <a:r>
              <a:rPr lang="en-IN" sz="1400">
                <a:latin typeface="Times New Roman"/>
              </a:rPr>
              <a:t>&lt;footer&gt;</a:t>
            </a:r>
            <a:endParaRPr/>
          </a:p>
        </p:txBody>
      </p:sp>
      <p:sp>
        <p:nvSpPr>
          <p:cNvPr id="112" name="PlaceHolder 5"/>
          <p:cNvSpPr>
            <a:spLocks noGrp="1"/>
          </p:cNvSpPr>
          <p:nvPr>
            <p:ph type="sldNum"/>
          </p:nvPr>
        </p:nvSpPr>
        <p:spPr>
          <a:xfrm>
            <a:off x="4278960" y="10157400"/>
            <a:ext cx="3280680" cy="534240"/>
          </a:xfrm>
          <a:prstGeom prst="rect">
            <a:avLst/>
          </a:prstGeom>
        </p:spPr>
        <p:txBody>
          <a:bodyPr lIns="0" rIns="0" tIns="0" bIns="0" anchor="b"/>
          <a:p>
            <a:pPr algn="r"/>
            <a:fld id="{BE912679-DC7E-4F80-ADFC-272B3EB5528A}"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2" name="PlaceHolder 1"/>
          <p:cNvSpPr>
            <a:spLocks noGrp="1"/>
          </p:cNvSpPr>
          <p:nvPr>
            <p:ph type="body"/>
          </p:nvPr>
        </p:nvSpPr>
        <p:spPr>
          <a:xfrm>
            <a:off x="685800" y="4343400"/>
            <a:ext cx="5485680" cy="4114080"/>
          </a:xfrm>
          <a:prstGeom prst="rect">
            <a:avLst/>
          </a:prstGeom>
        </p:spPr>
        <p:txBody>
          <a:bodyPr lIns="0" rIns="0" tIns="0" bIns="0"/>
          <a:p>
            <a:r>
              <a:rPr lang="en-IN" sz="2000">
                <a:latin typeface="Arial"/>
              </a:rPr>
              <a:t>Add QT</a:t>
            </a:r>
            <a:endParaRPr/>
          </a:p>
        </p:txBody>
      </p:sp>
      <p:sp>
        <p:nvSpPr>
          <p:cNvPr id="223" name="CustomShape 2"/>
          <p:cNvSpPr/>
          <p:nvPr/>
        </p:nvSpPr>
        <p:spPr>
          <a:xfrm>
            <a:off x="3884760" y="8685360"/>
            <a:ext cx="2971080" cy="456480"/>
          </a:xfrm>
          <a:prstGeom prst="rect">
            <a:avLst/>
          </a:prstGeom>
          <a:noFill/>
          <a:ln>
            <a:noFill/>
          </a:ln>
        </p:spPr>
        <p:txBody>
          <a:bodyPr lIns="90000" rIns="90000" tIns="45000" bIns="45000" anchor="b"/>
          <a:p>
            <a:pPr algn="r">
              <a:lnSpc>
                <a:spcPct val="100000"/>
              </a:lnSpc>
            </a:pPr>
            <a:fld id="{A6C4307C-37F5-4C65-A84F-FDFAA7263675}" type="slidenum">
              <a:rPr lang="en-IN" sz="1200">
                <a:solidFill>
                  <a:srgbClr val="000000"/>
                </a:solidFill>
                <a:latin typeface="+mn-lt"/>
                <a:ea typeface="+mn-ea"/>
              </a:rPr>
              <a:t>&lt;number&gt;</a:t>
            </a:fld>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4" name="CustomShape 1"/>
          <p:cNvSpPr/>
          <p:nvPr/>
        </p:nvSpPr>
        <p:spPr>
          <a:xfrm>
            <a:off x="3884760" y="8685360"/>
            <a:ext cx="2971080" cy="456480"/>
          </a:xfrm>
          <a:prstGeom prst="rect">
            <a:avLst/>
          </a:prstGeom>
          <a:noFill/>
          <a:ln>
            <a:noFill/>
          </a:ln>
        </p:spPr>
        <p:txBody>
          <a:bodyPr lIns="90000" rIns="90000" tIns="45000" bIns="45000" anchor="b"/>
          <a:p>
            <a:pPr algn="r">
              <a:lnSpc>
                <a:spcPct val="100000"/>
              </a:lnSpc>
            </a:pPr>
            <a:fld id="{A3BEA64B-0E75-4617-8B54-0C97CA636794}" type="slidenum">
              <a:rPr lang="en-IN" sz="1200">
                <a:latin typeface="Times New Roman"/>
              </a:rPr>
              <a:t>&lt;number&gt;</a:t>
            </a:fld>
            <a:endParaRPr/>
          </a:p>
        </p:txBody>
      </p:sp>
      <p:sp>
        <p:nvSpPr>
          <p:cNvPr id="225" name="PlaceHolder 2"/>
          <p:cNvSpPr>
            <a:spLocks noGrp="1"/>
          </p:cNvSpPr>
          <p:nvPr>
            <p:ph type="body"/>
          </p:nvPr>
        </p:nvSpPr>
        <p:spPr>
          <a:xfrm>
            <a:off x="884880" y="4361760"/>
            <a:ext cx="5087520" cy="4088520"/>
          </a:xfrm>
          <a:prstGeom prst="rect">
            <a:avLst/>
          </a:prstGeom>
        </p:spPr>
        <p:txBody>
          <a:bodyPr lIns="0" rIns="0" tIns="0" bIns="0"/>
          <a:p>
            <a:r>
              <a:rPr lang="en-IN" sz="2000">
                <a:latin typeface="Arial"/>
              </a:rPr>
              <a:t>An important question is what does a video compression standard actually specify? A video compression system is composed of an encoder, compressed bit-streams, and a decoder. The encoder takes original video and compresses it to a bit-stream. The bit-stream is passed to the decoder which decodes it to produce the reconstructed video. One possibility is that the standard would specify both the encoder and decoder, but this approach would have a number of disadvantages. Instead, the standards have a limited scope to ensure interoperability while enabling as much differentiation as possible. </a:t>
            </a:r>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6" name="CustomShape 1"/>
          <p:cNvSpPr/>
          <p:nvPr/>
        </p:nvSpPr>
        <p:spPr>
          <a:xfrm>
            <a:off x="3884760" y="8685360"/>
            <a:ext cx="2971080" cy="456480"/>
          </a:xfrm>
          <a:prstGeom prst="rect">
            <a:avLst/>
          </a:prstGeom>
          <a:noFill/>
          <a:ln>
            <a:noFill/>
          </a:ln>
        </p:spPr>
        <p:txBody>
          <a:bodyPr lIns="90000" rIns="90000" tIns="45000" bIns="45000" anchor="b"/>
          <a:p>
            <a:pPr algn="r">
              <a:lnSpc>
                <a:spcPct val="100000"/>
              </a:lnSpc>
            </a:pPr>
            <a:fld id="{AB9E4702-5039-4528-808A-4AAC073848D5}" type="slidenum">
              <a:rPr lang="en-IN" sz="1200">
                <a:latin typeface="Times New Roman"/>
              </a:rPr>
              <a:t>&lt;number&gt;</a:t>
            </a:fld>
            <a:endParaRPr/>
          </a:p>
        </p:txBody>
      </p:sp>
      <p:sp>
        <p:nvSpPr>
          <p:cNvPr id="227" name="PlaceHolder 2"/>
          <p:cNvSpPr>
            <a:spLocks noGrp="1"/>
          </p:cNvSpPr>
          <p:nvPr>
            <p:ph type="body"/>
          </p:nvPr>
        </p:nvSpPr>
        <p:spPr>
          <a:xfrm>
            <a:off x="884880" y="4361760"/>
            <a:ext cx="5087520" cy="4088520"/>
          </a:xfrm>
          <a:prstGeom prst="rect">
            <a:avLst/>
          </a:prstGeom>
        </p:spPr>
        <p:txBody>
          <a:bodyPr lIns="0" rIns="0" tIns="0" bIns="0"/>
          <a:p>
            <a:r>
              <a:rPr lang="en-IN" sz="2000">
                <a:latin typeface="Arial"/>
              </a:rPr>
              <a:t>The standards do not specify the encoder or the decoder. Instead they specify the bit-stream syntax and the decoding process. The bit-stream syntax is the format for representing the compressed data. The decoding process is the set of rules for interpreting the bit-stream. Note that specifying the decoding process is different from specifying a particular decoder implementation. For example, the standard may specify that the decoder uses an IDCT, but not how to implement the IDCT. The IDCT may be implemented in a direct form, or by a fast algorithm similar to the FFT, and may be optimized to specific targets like DSP. The specific implementation is not standardized. This allows different designers and manufacturers to differentiate their work. </a:t>
            </a:r>
            <a:endParaRPr/>
          </a:p>
          <a:p>
            <a:r>
              <a:rPr lang="en-IN" sz="2000">
                <a:latin typeface="Arial"/>
              </a:rPr>
              <a:t>The encoding process is also not standardized. For example, more sophisticated encoders can be designed that provide improved performance over baseline encoders. In addition, improvements can be incorporated even after a standard is finalized. For instance, improved algorithms for motion estimation or bit allocation may be incorporated in the future in a standard-compatible manner. The only constraint is that the encoder produces a syntactically correct bit-stream that can be properly decoded by a standard-compatible decoder. Because of these issues, it is important to remember that not all encoders are created equal. </a:t>
            </a:r>
            <a:endParaRPr/>
          </a:p>
          <a:p>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8" name="CustomShape 1"/>
          <p:cNvSpPr/>
          <p:nvPr/>
        </p:nvSpPr>
        <p:spPr>
          <a:xfrm>
            <a:off x="3884760" y="8685360"/>
            <a:ext cx="2971080" cy="456480"/>
          </a:xfrm>
          <a:prstGeom prst="rect">
            <a:avLst/>
          </a:prstGeom>
          <a:noFill/>
          <a:ln>
            <a:noFill/>
          </a:ln>
        </p:spPr>
        <p:txBody>
          <a:bodyPr lIns="90000" rIns="90000" tIns="45000" bIns="45000" anchor="b"/>
          <a:p>
            <a:pPr algn="r">
              <a:lnSpc>
                <a:spcPct val="100000"/>
              </a:lnSpc>
            </a:pPr>
            <a:fld id="{F84CEBAD-543D-4068-B823-24817A989ABA}" type="slidenum">
              <a:rPr lang="en-IN" sz="1200">
                <a:latin typeface="Times New Roman"/>
              </a:rPr>
              <a:t>&lt;number&gt;</a:t>
            </a:fld>
            <a:endParaRPr/>
          </a:p>
        </p:txBody>
      </p:sp>
      <p:sp>
        <p:nvSpPr>
          <p:cNvPr id="229" name="PlaceHolder 2"/>
          <p:cNvSpPr>
            <a:spLocks noGrp="1"/>
          </p:cNvSpPr>
          <p:nvPr>
            <p:ph type="body"/>
          </p:nvPr>
        </p:nvSpPr>
        <p:spPr>
          <a:xfrm>
            <a:off x="884880" y="4361760"/>
            <a:ext cx="5087520" cy="4088520"/>
          </a:xfrm>
          <a:prstGeom prst="rect">
            <a:avLst/>
          </a:prstGeom>
        </p:spPr>
        <p:txBody>
          <a:bodyPr lIns="0" rIns="0" tIns="0" bIns="0"/>
          <a:p>
            <a:r>
              <a:rPr lang="en-IN" sz="2000">
                <a:latin typeface="Arial"/>
              </a:rPr>
              <a:t>The standards do not specify the encoder or the decoder. Instead they specify the bit-stream syntax and the decoding process. The bit-stream syntax is the format for representing the compressed data. The decoding process is the set of rules for interpreting the bit-stream. Note that specifying the decoding process is different from specifying a particular decoder implementation. For example, the standard may specify that the decoder uses an IDCT, but not how to implement the IDCT. The IDCT may be implemented in a direct form, or by a fast algorithm similar to the FFT, and may be optimized to specific targets like DSP. The specific implementation is not standardized. This allows different designers and manufacturers to differentiate their work. </a:t>
            </a:r>
            <a:endParaRPr/>
          </a:p>
          <a:p>
            <a:r>
              <a:rPr lang="en-IN" sz="2000">
                <a:latin typeface="Arial"/>
              </a:rPr>
              <a:t>The encoding process is also not standardized. For example, more sophisticated encoders can be designed that provide improved performance over baseline encoders. In addition, improvements can be incorporated even after a standard is finalized. For instance, improved algorithms for motion estimation or bit allocation may be incorporated in the future in a standard-compatible manner. The only constraint is that the encoder produces a syntactically correct bit-stream that can be properly decoded by a standard-compatible decoder. Because of these issues, it is important to remember that not all encoders are created equal. </a:t>
            </a:r>
            <a:endParaRPr/>
          </a:p>
          <a:p>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0" name="CustomShape 1"/>
          <p:cNvSpPr/>
          <p:nvPr/>
        </p:nvSpPr>
        <p:spPr>
          <a:xfrm>
            <a:off x="3884760" y="8685360"/>
            <a:ext cx="2971080" cy="456480"/>
          </a:xfrm>
          <a:prstGeom prst="rect">
            <a:avLst/>
          </a:prstGeom>
          <a:noFill/>
          <a:ln>
            <a:noFill/>
          </a:ln>
        </p:spPr>
        <p:txBody>
          <a:bodyPr lIns="90000" rIns="90000" tIns="45000" bIns="45000" anchor="b"/>
          <a:p>
            <a:pPr algn="r">
              <a:lnSpc>
                <a:spcPct val="100000"/>
              </a:lnSpc>
            </a:pPr>
            <a:fld id="{34FD4567-BE61-47A8-9BAE-E184FB4C932B}" type="slidenum">
              <a:rPr lang="en-IN" sz="1200">
                <a:latin typeface="Times New Roman"/>
              </a:rPr>
              <a:t>&lt;number&gt;</a:t>
            </a:fld>
            <a:endParaRPr/>
          </a:p>
        </p:txBody>
      </p:sp>
      <p:sp>
        <p:nvSpPr>
          <p:cNvPr id="231" name="PlaceHolder 2"/>
          <p:cNvSpPr>
            <a:spLocks noGrp="1"/>
          </p:cNvSpPr>
          <p:nvPr>
            <p:ph type="body"/>
          </p:nvPr>
        </p:nvSpPr>
        <p:spPr>
          <a:xfrm>
            <a:off x="884880" y="4361760"/>
            <a:ext cx="5087520" cy="4088520"/>
          </a:xfrm>
          <a:prstGeom prst="rect">
            <a:avLst/>
          </a:prstGeom>
        </p:spPr>
        <p:txBody>
          <a:bodyPr lIns="0" rIns="0" tIns="0" bIns="0"/>
          <a:p>
            <a:r>
              <a:rPr lang="en-IN" sz="2000">
                <a:latin typeface="Arial"/>
              </a:rPr>
              <a:t>Current video compression standards achieve compression by applying the same basic principles. The temporal redundancy is exploited by applying MC-prediction. The spatial redundancy is exploited by applying the DCT. The color space redundancy is exploited by a color space conversion. The resulting DCT coefficients are quantized and the non-zero quantized DCT coefficients are run-length and Huffman coded to produce the compressed bit-stream. </a:t>
            </a:r>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2" name="CustomShape 1"/>
          <p:cNvSpPr/>
          <p:nvPr/>
        </p:nvSpPr>
        <p:spPr>
          <a:xfrm>
            <a:off x="3884760" y="8685360"/>
            <a:ext cx="2971080" cy="456480"/>
          </a:xfrm>
          <a:prstGeom prst="rect">
            <a:avLst/>
          </a:prstGeom>
          <a:noFill/>
          <a:ln>
            <a:noFill/>
          </a:ln>
        </p:spPr>
        <p:txBody>
          <a:bodyPr lIns="90000" rIns="90000" tIns="45000" bIns="45000" anchor="b"/>
          <a:p>
            <a:pPr algn="r">
              <a:lnSpc>
                <a:spcPct val="100000"/>
              </a:lnSpc>
            </a:pPr>
            <a:fld id="{D87E639C-184B-411B-AAA2-E2DE95B46465}" type="slidenum">
              <a:rPr lang="en-IN" sz="1200">
                <a:latin typeface="Times New Roman"/>
              </a:rPr>
              <a:t>&lt;number&gt;</a:t>
            </a:fld>
            <a:endParaRPr/>
          </a:p>
        </p:txBody>
      </p:sp>
      <p:sp>
        <p:nvSpPr>
          <p:cNvPr id="233" name="PlaceHolder 2"/>
          <p:cNvSpPr>
            <a:spLocks noGrp="1"/>
          </p:cNvSpPr>
          <p:nvPr>
            <p:ph type="body"/>
          </p:nvPr>
        </p:nvSpPr>
        <p:spPr>
          <a:xfrm>
            <a:off x="685800" y="4343400"/>
            <a:ext cx="5485680" cy="4114080"/>
          </a:xfrm>
          <a:prstGeom prst="rect">
            <a:avLst/>
          </a:prstGeom>
        </p:spPr>
        <p:txBody>
          <a:bodyPr lIns="0" rIns="0" tIns="0" bIns="0"/>
          <a:p>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4" name="CustomShape 1"/>
          <p:cNvSpPr/>
          <p:nvPr/>
        </p:nvSpPr>
        <p:spPr>
          <a:xfrm>
            <a:off x="3884760" y="8685360"/>
            <a:ext cx="2971080" cy="456480"/>
          </a:xfrm>
          <a:prstGeom prst="rect">
            <a:avLst/>
          </a:prstGeom>
          <a:noFill/>
          <a:ln>
            <a:noFill/>
          </a:ln>
        </p:spPr>
        <p:txBody>
          <a:bodyPr lIns="90000" rIns="90000" tIns="45000" bIns="45000" anchor="b"/>
          <a:p>
            <a:pPr algn="r">
              <a:lnSpc>
                <a:spcPct val="100000"/>
              </a:lnSpc>
            </a:pPr>
            <a:fld id="{AB845EF3-EF95-44DE-BB85-A98972452E8B}" type="slidenum">
              <a:rPr lang="en-IN" sz="1200">
                <a:latin typeface="Times New Roman"/>
              </a:rPr>
              <a:t>&lt;number&gt;</a:t>
            </a:fld>
            <a:endParaRPr/>
          </a:p>
        </p:txBody>
      </p:sp>
      <p:sp>
        <p:nvSpPr>
          <p:cNvPr id="215" name="PlaceHolder 2"/>
          <p:cNvSpPr>
            <a:spLocks noGrp="1"/>
          </p:cNvSpPr>
          <p:nvPr>
            <p:ph type="body"/>
          </p:nvPr>
        </p:nvSpPr>
        <p:spPr>
          <a:xfrm>
            <a:off x="884880" y="4361760"/>
            <a:ext cx="5087520" cy="4088520"/>
          </a:xfrm>
          <a:prstGeom prst="rect">
            <a:avLst/>
          </a:prstGeom>
        </p:spPr>
        <p:txBody>
          <a:bodyPr lIns="0" rIns="0" tIns="0" bIns="0"/>
          <a:p>
            <a:r>
              <a:rPr lang="en-IN" sz="2000">
                <a:latin typeface="Arial"/>
              </a:rPr>
              <a:t>Before discussing video compression standards, let us examine why video compression is important. Video compression is necessary to make many video applications practical. This is because raw video contains an immense amount of data. Most video applications require the communication or storage of video. These capabilities are usually limited and/or very expensive. </a:t>
            </a:r>
            <a:endParaRPr/>
          </a:p>
          <a:p>
            <a:r>
              <a:rPr lang="en-IN" sz="2000">
                <a:latin typeface="Arial"/>
              </a:rPr>
              <a:t>Consider, for example, video transmission within high-definition television, or HDTV. A popular HDTV video format is progressively scanned at 720x1280 pixels/frame, 60 frames/s video signal, with 24-bits/pixel, 8 bits each for red, green and blue, which corresponds to a raw data rate of about 1.3 Gbits/sec. With modern digital communications, we can only transmit about 20 Mb/s in the 6 MHz bandwidth allocated per television channel. Therefore, powerful video compression techniques are applied to compress the video by about a factor of 70 to send the video, which has a raw rate of 1.3 Gb/s, through the available 20 Mb/s channel. As will be discussed later in this presentation, the MPEG-2 video compression standard is used to compress HDTV video. </a:t>
            </a:r>
            <a:endParaRPr/>
          </a:p>
          <a:p>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4" name="CustomShape 1"/>
          <p:cNvSpPr/>
          <p:nvPr/>
        </p:nvSpPr>
        <p:spPr>
          <a:xfrm>
            <a:off x="3884760" y="8685360"/>
            <a:ext cx="2971080" cy="456480"/>
          </a:xfrm>
          <a:prstGeom prst="rect">
            <a:avLst/>
          </a:prstGeom>
          <a:noFill/>
          <a:ln>
            <a:noFill/>
          </a:ln>
        </p:spPr>
        <p:txBody>
          <a:bodyPr lIns="90000" rIns="90000" tIns="45000" bIns="45000" anchor="b"/>
          <a:p>
            <a:pPr algn="r">
              <a:lnSpc>
                <a:spcPct val="100000"/>
              </a:lnSpc>
            </a:pPr>
            <a:fld id="{F4D56C5C-B784-40E9-A532-A50631B1EDD3}" type="slidenum">
              <a:rPr lang="en-IN" sz="1200">
                <a:latin typeface="Times New Roman"/>
              </a:rPr>
              <a:t>&lt;number&gt;</a:t>
            </a:fld>
            <a:endParaRPr/>
          </a:p>
        </p:txBody>
      </p:sp>
      <p:sp>
        <p:nvSpPr>
          <p:cNvPr id="235" name="PlaceHolder 2"/>
          <p:cNvSpPr>
            <a:spLocks noGrp="1"/>
          </p:cNvSpPr>
          <p:nvPr>
            <p:ph type="body"/>
          </p:nvPr>
        </p:nvSpPr>
        <p:spPr>
          <a:xfrm>
            <a:off x="884880" y="4361760"/>
            <a:ext cx="5087520" cy="4088520"/>
          </a:xfrm>
          <a:prstGeom prst="rect">
            <a:avLst/>
          </a:prstGeom>
        </p:spPr>
        <p:txBody>
          <a:bodyPr lIns="0" rIns="0" tIns="0" bIns="0"/>
          <a:p>
            <a:r>
              <a:rPr lang="en-IN" sz="2000">
                <a:latin typeface="Arial"/>
              </a:rPr>
              <a:t>The MPEG standard codes video in a hierarchy of units called sequences, pictures, groups of pictures, slices, macro-blocks, and DCT blocks. MC-prediction is performed on 16x16-pixel blocks. A 16x16-pixel block is called a macro-block and is coded using 8x8-pixel block DCTs, typically four 8x8-pixel blocks for luminance, two for chrominance, and possibly a forward and/or backward motion vector. The macro-blocks are scanned in a left-to-right, top-to-bottom fashion. A series of these macro-blocks form a slice. All the slices in a frame comprise a picture. Contiguous pictures form a GOP. The GOPs form the entire sequence. </a:t>
            </a:r>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6" name="CustomShape 1"/>
          <p:cNvSpPr/>
          <p:nvPr/>
        </p:nvSpPr>
        <p:spPr>
          <a:xfrm>
            <a:off x="3884760" y="8685360"/>
            <a:ext cx="2971080" cy="456480"/>
          </a:xfrm>
          <a:prstGeom prst="rect">
            <a:avLst/>
          </a:prstGeom>
          <a:noFill/>
          <a:ln>
            <a:noFill/>
          </a:ln>
        </p:spPr>
        <p:txBody>
          <a:bodyPr lIns="90000" rIns="90000" tIns="45000" bIns="45000" anchor="b"/>
          <a:p>
            <a:pPr algn="r">
              <a:lnSpc>
                <a:spcPct val="100000"/>
              </a:lnSpc>
            </a:pPr>
            <a:fld id="{517002F5-6541-42CC-82C8-3A42FE0E67F4}" type="slidenum">
              <a:rPr lang="en-IN" sz="1200">
                <a:latin typeface="Times New Roman"/>
              </a:rPr>
              <a:t>&lt;number&gt;</a:t>
            </a:fld>
            <a:endParaRPr/>
          </a:p>
        </p:txBody>
      </p:sp>
      <p:sp>
        <p:nvSpPr>
          <p:cNvPr id="237" name="PlaceHolder 2"/>
          <p:cNvSpPr>
            <a:spLocks noGrp="1"/>
          </p:cNvSpPr>
          <p:nvPr>
            <p:ph type="body"/>
          </p:nvPr>
        </p:nvSpPr>
        <p:spPr>
          <a:xfrm>
            <a:off x="884880" y="4361760"/>
            <a:ext cx="5087520" cy="4088520"/>
          </a:xfrm>
          <a:prstGeom prst="rect">
            <a:avLst/>
          </a:prstGeom>
        </p:spPr>
        <p:txBody>
          <a:bodyPr lIns="0" rIns="0" tIns="0" bIns="0"/>
          <a:p>
            <a:r>
              <a:rPr lang="en-IN" sz="2000">
                <a:latin typeface="Arial"/>
              </a:rPr>
              <a:t>A video sequence consists of a sequence of video frames or images. Each frame may be coded as a separate image, for example by independently applying JPEG-like coding to each frame. However, video has the property that neighboring video frames are typically very similar. Video compression can achieve much higher compression ratios than image compression by exploiting this temporal redundancy or similarity between frames. </a:t>
            </a:r>
            <a:endParaRPr/>
          </a:p>
          <a:p>
            <a:r>
              <a:rPr lang="en-IN" sz="2000">
                <a:latin typeface="Arial"/>
              </a:rPr>
              <a:t>The fact that neighboring frames are highly similar can be exploited by coding a given frame by first predicting it based on a previously coded frame and then coding the prediction error. There are three basic types of coded frames: I-frames are intra-coded frames; that is, frames that are coded independently of all other frames; predictively coded, or P-frames, where the frame is coded based on a previously coded frame; and bi-directionally predicted frames, or B-frames, where the frame is coded using both previous and future coded frames. </a:t>
            </a:r>
            <a:endParaRPr/>
          </a:p>
          <a:p>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8" name="CustomShape 1"/>
          <p:cNvSpPr/>
          <p:nvPr/>
        </p:nvSpPr>
        <p:spPr>
          <a:xfrm>
            <a:off x="3884760" y="8685360"/>
            <a:ext cx="2971080" cy="456480"/>
          </a:xfrm>
          <a:prstGeom prst="rect">
            <a:avLst/>
          </a:prstGeom>
          <a:noFill/>
          <a:ln>
            <a:noFill/>
          </a:ln>
        </p:spPr>
        <p:txBody>
          <a:bodyPr lIns="90000" rIns="90000" tIns="45000" bIns="45000" anchor="b"/>
          <a:p>
            <a:pPr algn="r">
              <a:lnSpc>
                <a:spcPct val="100000"/>
              </a:lnSpc>
            </a:pPr>
            <a:fld id="{EB0AA5D0-AF0A-498B-9307-90EC58221AD6}" type="slidenum">
              <a:rPr lang="en-IN" sz="1200">
                <a:latin typeface="Times New Roman"/>
              </a:rPr>
              <a:t>&lt;number&gt;</a:t>
            </a:fld>
            <a:endParaRPr/>
          </a:p>
        </p:txBody>
      </p:sp>
      <p:sp>
        <p:nvSpPr>
          <p:cNvPr id="239" name="PlaceHolder 2"/>
          <p:cNvSpPr>
            <a:spLocks noGrp="1"/>
          </p:cNvSpPr>
          <p:nvPr>
            <p:ph type="body"/>
          </p:nvPr>
        </p:nvSpPr>
        <p:spPr>
          <a:xfrm>
            <a:off x="884880" y="4361760"/>
            <a:ext cx="5087520" cy="4088520"/>
          </a:xfrm>
          <a:prstGeom prst="rect">
            <a:avLst/>
          </a:prstGeom>
        </p:spPr>
        <p:txBody>
          <a:bodyPr lIns="0" rIns="0" tIns="0" bIns="0"/>
          <a:p>
            <a:r>
              <a:rPr lang="en-IN" sz="2000">
                <a:latin typeface="Arial"/>
              </a:rPr>
              <a:t>Consecutive video frames typically contain the same imagery, although possibly at different spatial locations. To exploit the predictability among neighboring frames, it is important to estimate the motion between the frames and then form an appropriate prediction while compensating for the motion. The process of estimating the motion between frames is known as motion estimation. The process of predicting a given frame based on the previously coded reference frame, while compensating for the relative motion between the two frames, is referred to as motion-compensated prediction. </a:t>
            </a:r>
            <a:endParaRPr/>
          </a:p>
          <a:p>
            <a:r>
              <a:rPr lang="en-IN" sz="2000">
                <a:latin typeface="Arial"/>
              </a:rPr>
              <a:t>Block-based, motion-compensated prediction is often used because it achieves good performance and has a basic, periodic structure that simplifies implementations. Examples of block-based forward and bi-directional motion-compensated prediction are illustrated on the left and right, respectively. The current frame to be coded is partitioned into 16x16-pixel blocks. For each block in the current frame, a prediction is formed by finding the best-matching block in a previously coded reference frame. The displacement or relative motion for the best-matching block is referred to as motion vector. </a:t>
            </a:r>
            <a:endParaRPr/>
          </a:p>
          <a:p>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CustomShape 1"/>
          <p:cNvSpPr/>
          <p:nvPr/>
        </p:nvSpPr>
        <p:spPr>
          <a:xfrm>
            <a:off x="3884760" y="8685360"/>
            <a:ext cx="2971080" cy="456480"/>
          </a:xfrm>
          <a:prstGeom prst="rect">
            <a:avLst/>
          </a:prstGeom>
          <a:noFill/>
          <a:ln>
            <a:noFill/>
          </a:ln>
        </p:spPr>
        <p:txBody>
          <a:bodyPr lIns="90000" rIns="90000" tIns="45000" bIns="45000" anchor="b"/>
          <a:p>
            <a:pPr algn="r">
              <a:lnSpc>
                <a:spcPct val="100000"/>
              </a:lnSpc>
            </a:pPr>
            <a:fld id="{668EA71D-1AB2-469D-BA8B-6D63BD90DEF8}" type="slidenum">
              <a:rPr lang="en-IN" sz="1200">
                <a:latin typeface="Times New Roman"/>
              </a:rPr>
              <a:t>&lt;number&gt;</a:t>
            </a:fld>
            <a:endParaRPr/>
          </a:p>
        </p:txBody>
      </p:sp>
      <p:sp>
        <p:nvSpPr>
          <p:cNvPr id="241" name="PlaceHolder 2"/>
          <p:cNvSpPr>
            <a:spLocks noGrp="1"/>
          </p:cNvSpPr>
          <p:nvPr>
            <p:ph type="body"/>
          </p:nvPr>
        </p:nvSpPr>
        <p:spPr>
          <a:xfrm>
            <a:off x="685080" y="4343400"/>
            <a:ext cx="5486760" cy="4114080"/>
          </a:xfrm>
          <a:prstGeom prst="rect">
            <a:avLst/>
          </a:prstGeom>
        </p:spPr>
        <p:txBody>
          <a:bodyPr lIns="0" rIns="0" tIns="0" bIns="0"/>
          <a:p>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2" name="CustomShape 1"/>
          <p:cNvSpPr/>
          <p:nvPr/>
        </p:nvSpPr>
        <p:spPr>
          <a:xfrm>
            <a:off x="3884760" y="8685360"/>
            <a:ext cx="2971080" cy="456480"/>
          </a:xfrm>
          <a:prstGeom prst="rect">
            <a:avLst/>
          </a:prstGeom>
          <a:noFill/>
          <a:ln>
            <a:noFill/>
          </a:ln>
        </p:spPr>
        <p:txBody>
          <a:bodyPr lIns="90000" rIns="90000" tIns="45000" bIns="45000" anchor="b"/>
          <a:p>
            <a:pPr algn="r">
              <a:lnSpc>
                <a:spcPct val="100000"/>
              </a:lnSpc>
            </a:pPr>
            <a:fld id="{3E9B517D-DB90-419B-A4B9-F8B7C6C680FE}" type="slidenum">
              <a:rPr lang="en-IN" sz="1200">
                <a:latin typeface="Times New Roman"/>
              </a:rPr>
              <a:t>&lt;number&gt;</a:t>
            </a:fld>
            <a:endParaRPr/>
          </a:p>
        </p:txBody>
      </p:sp>
      <p:sp>
        <p:nvSpPr>
          <p:cNvPr id="243" name="PlaceHolder 2"/>
          <p:cNvSpPr>
            <a:spLocks noGrp="1"/>
          </p:cNvSpPr>
          <p:nvPr>
            <p:ph type="body"/>
          </p:nvPr>
        </p:nvSpPr>
        <p:spPr>
          <a:xfrm>
            <a:off x="685080" y="4343400"/>
            <a:ext cx="5486760" cy="4114080"/>
          </a:xfrm>
          <a:prstGeom prst="rect">
            <a:avLst/>
          </a:prstGeom>
        </p:spPr>
        <p:txBody>
          <a:bodyPr lIns="0" rIns="0" tIns="0" bIns="0"/>
          <a:p>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 name="CustomShape 1"/>
          <p:cNvSpPr/>
          <p:nvPr/>
        </p:nvSpPr>
        <p:spPr>
          <a:xfrm>
            <a:off x="3884760" y="8685360"/>
            <a:ext cx="2971080" cy="456480"/>
          </a:xfrm>
          <a:prstGeom prst="rect">
            <a:avLst/>
          </a:prstGeom>
          <a:noFill/>
          <a:ln>
            <a:noFill/>
          </a:ln>
        </p:spPr>
        <p:txBody>
          <a:bodyPr lIns="90000" rIns="90000" tIns="45000" bIns="45000" anchor="b"/>
          <a:p>
            <a:pPr algn="r">
              <a:lnSpc>
                <a:spcPct val="100000"/>
              </a:lnSpc>
            </a:pPr>
            <a:fld id="{2007793E-215C-47FD-919A-0D431B433FED}" type="slidenum">
              <a:rPr lang="en-IN" sz="1200">
                <a:latin typeface="Times New Roman"/>
              </a:rPr>
              <a:t>&lt;number&gt;</a:t>
            </a:fld>
            <a:endParaRPr/>
          </a:p>
        </p:txBody>
      </p:sp>
      <p:sp>
        <p:nvSpPr>
          <p:cNvPr id="245" name="PlaceHolder 2"/>
          <p:cNvSpPr>
            <a:spLocks noGrp="1"/>
          </p:cNvSpPr>
          <p:nvPr>
            <p:ph type="body"/>
          </p:nvPr>
        </p:nvSpPr>
        <p:spPr>
          <a:xfrm>
            <a:off x="884880" y="4361760"/>
            <a:ext cx="5087520" cy="4088520"/>
          </a:xfrm>
          <a:prstGeom prst="rect">
            <a:avLst/>
          </a:prstGeom>
        </p:spPr>
        <p:txBody>
          <a:bodyPr lIns="0" rIns="0" tIns="0" bIns="0"/>
          <a:p>
            <a:r>
              <a:rPr lang="en-IN" sz="2000">
                <a:latin typeface="Arial"/>
              </a:rPr>
              <a:t>This page and the next illustrate high-level views of a typical video encoder and decoder. As previously discussed, the various standards specify the bit-stream syntax and the decoding process, but not the encoder processing or the specific decoder implementation. Therefore, these figures should be viewed only as examples of typical encoders and decoders in a video compression system. </a:t>
            </a:r>
            <a:endParaRPr/>
          </a:p>
          <a:p>
            <a:r>
              <a:rPr lang="en-IN" sz="2000">
                <a:latin typeface="Arial"/>
              </a:rPr>
              <a:t>In the encoder, the input RGB video signal is first transformed into a luminance/chrominance color space, a YUV, to exploit the color space redundancy. To exploit the temporal redundancy, motion estimation and motion-compensated prediction are used to form a prediction of the current frame from the previously encoded frame. The prediction error, or residual, is partitioned into 8x8 blocks and the 2-D DCT is computed for each block. The DCT coefficients are adaptively quantized to exploit the local video characteristics, human perception, and to meet any bit-rate targets. The quantized coefficients and other information are Huffman coded for increased efficiency. Often a buffer is used to couple the variable bit-rate output of the video encoder to the desired channel. This is accomplished via a buffer control mechanism whereby the buffer fullness is used to regulate the coarseness versus fineness of the coefficient of quantization, and thereby the video bit-rate. </a:t>
            </a:r>
            <a:endParaRPr/>
          </a:p>
          <a:p>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6" name="CustomShape 1"/>
          <p:cNvSpPr/>
          <p:nvPr/>
        </p:nvSpPr>
        <p:spPr>
          <a:xfrm>
            <a:off x="3884760" y="8685360"/>
            <a:ext cx="2971080" cy="456480"/>
          </a:xfrm>
          <a:prstGeom prst="rect">
            <a:avLst/>
          </a:prstGeom>
          <a:noFill/>
          <a:ln>
            <a:noFill/>
          </a:ln>
        </p:spPr>
        <p:txBody>
          <a:bodyPr lIns="90000" rIns="90000" tIns="45000" bIns="45000" anchor="b"/>
          <a:p>
            <a:pPr algn="r">
              <a:lnSpc>
                <a:spcPct val="100000"/>
              </a:lnSpc>
            </a:pPr>
            <a:fld id="{33BA729F-7EB6-4436-ABE6-406F68B197F5}" type="slidenum">
              <a:rPr lang="en-IN" sz="1200">
                <a:latin typeface="Times New Roman"/>
              </a:rPr>
              <a:t>&lt;number&gt;</a:t>
            </a:fld>
            <a:endParaRPr/>
          </a:p>
        </p:txBody>
      </p:sp>
      <p:sp>
        <p:nvSpPr>
          <p:cNvPr id="247" name="PlaceHolder 2"/>
          <p:cNvSpPr>
            <a:spLocks noGrp="1"/>
          </p:cNvSpPr>
          <p:nvPr>
            <p:ph type="body"/>
          </p:nvPr>
        </p:nvSpPr>
        <p:spPr>
          <a:xfrm>
            <a:off x="884880" y="4361760"/>
            <a:ext cx="5087520" cy="4088520"/>
          </a:xfrm>
          <a:prstGeom prst="rect">
            <a:avLst/>
          </a:prstGeom>
        </p:spPr>
        <p:txBody>
          <a:bodyPr lIns="0" rIns="0" tIns="0" bIns="0"/>
          <a:p>
            <a:r>
              <a:rPr lang="en-IN" sz="2000">
                <a:latin typeface="Arial"/>
              </a:rPr>
              <a:t>The video decoding process is the inverse of the encoding process. The bit-stream is parsed and Huffman decoded. The non-zero DCT coefficients are identified and the inverse quantized. An inverse block DCT operation produces the residual signal, which is combined in a spatially adaptive manner with the previously reconstructed frame to reconstruct the current frame. Finally, the reconstructed frame is converted back to the RGB color space to produce the output video signal. </a:t>
            </a:r>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8" name="CustomShape 1"/>
          <p:cNvSpPr/>
          <p:nvPr/>
        </p:nvSpPr>
        <p:spPr>
          <a:xfrm>
            <a:off x="3884760" y="8685360"/>
            <a:ext cx="2971080" cy="456480"/>
          </a:xfrm>
          <a:prstGeom prst="rect">
            <a:avLst/>
          </a:prstGeom>
          <a:noFill/>
          <a:ln>
            <a:noFill/>
          </a:ln>
        </p:spPr>
        <p:txBody>
          <a:bodyPr lIns="90000" rIns="90000" tIns="45000" bIns="45000" anchor="b"/>
          <a:p>
            <a:pPr algn="r">
              <a:lnSpc>
                <a:spcPct val="100000"/>
              </a:lnSpc>
            </a:pPr>
            <a:fld id="{38F0B982-120C-4144-A67E-48006C36F90C}" type="slidenum">
              <a:rPr lang="en-IN" sz="1200">
                <a:latin typeface="Times New Roman"/>
              </a:rPr>
              <a:t>&lt;number&gt;</a:t>
            </a:fld>
            <a:endParaRPr/>
          </a:p>
        </p:txBody>
      </p:sp>
      <p:sp>
        <p:nvSpPr>
          <p:cNvPr id="249" name="PlaceHolder 2"/>
          <p:cNvSpPr>
            <a:spLocks noGrp="1"/>
          </p:cNvSpPr>
          <p:nvPr>
            <p:ph type="body"/>
          </p:nvPr>
        </p:nvSpPr>
        <p:spPr>
          <a:xfrm>
            <a:off x="884880" y="4361760"/>
            <a:ext cx="5087520" cy="4088520"/>
          </a:xfrm>
          <a:prstGeom prst="rect">
            <a:avLst/>
          </a:prstGeom>
        </p:spPr>
        <p:txBody>
          <a:bodyPr lIns="0" rIns="0" tIns="0" bIns="0"/>
          <a:p>
            <a:r>
              <a:rPr lang="en-IN" sz="2000">
                <a:latin typeface="Arial"/>
              </a:rPr>
              <a:t>This page and the next highlight the basic structures used in the MPEG standards. The MPEG standards group video frames into coding units called groups of pictures, or GOPs. GOPs have the property of re-initializing the temporal prediction used during encoding, which is important to enable random access into a coded video stream. Specifically, the first frame of a GOP is an I-frame and the other frames may be I, P, or B frames. In this example, the GOP contains nine video frames, I</a:t>
            </a:r>
            <a:r>
              <a:rPr lang="en-IN" sz="2000" baseline="-30000">
                <a:latin typeface="Arial"/>
              </a:rPr>
              <a:t>0</a:t>
            </a:r>
            <a:r>
              <a:rPr lang="en-IN" sz="2000">
                <a:latin typeface="Arial"/>
              </a:rPr>
              <a:t> through B</a:t>
            </a:r>
            <a:r>
              <a:rPr lang="en-IN" sz="2000" baseline="-30000">
                <a:latin typeface="Arial"/>
              </a:rPr>
              <a:t>8</a:t>
            </a:r>
            <a:r>
              <a:rPr lang="en-IN" sz="2000">
                <a:latin typeface="Arial"/>
              </a:rPr>
              <a:t>, where the subscript indicates the frame number. Frame I</a:t>
            </a:r>
            <a:r>
              <a:rPr lang="en-IN" sz="2000" baseline="-30000">
                <a:latin typeface="Arial"/>
              </a:rPr>
              <a:t>9</a:t>
            </a:r>
            <a:r>
              <a:rPr lang="en-IN" sz="2000">
                <a:latin typeface="Arial"/>
              </a:rPr>
              <a:t> is the first of the next GOP. The arrows indicate the prediction dependencies. The frame at the base of each arrow, the anchor frame, is used to predict the frame at the tip of the arrow, the predicted frame. </a:t>
            </a:r>
            <a:endParaRPr/>
          </a:p>
          <a:p>
            <a:r>
              <a:rPr lang="en-IN" sz="2000">
                <a:latin typeface="Arial"/>
              </a:rPr>
              <a:t>I frames are coded independently of other frames. P frames depend on the prediction based on the preceding I or P frame. B frames depend on a prediction based on the preceding and following I or P frames. Notice that each B frame depends on data from a future frame, which means that the future frame must be de-coded before the current B frame can be de-coded. Also note that the use of B frames adds additional delay. Therefore, while B frames are fine for broadcast or storage applications, they are often not appropriate for use in real-time, two-way communications or other applications where low delay is a requirement. </a:t>
            </a:r>
            <a:endParaRPr/>
          </a:p>
          <a:p>
            <a:endParaRPr/>
          </a:p>
          <a:p>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0" name="CustomShape 1"/>
          <p:cNvSpPr/>
          <p:nvPr/>
        </p:nvSpPr>
        <p:spPr>
          <a:xfrm>
            <a:off x="3884760" y="8685360"/>
            <a:ext cx="2971080" cy="456480"/>
          </a:xfrm>
          <a:prstGeom prst="rect">
            <a:avLst/>
          </a:prstGeom>
          <a:noFill/>
          <a:ln>
            <a:noFill/>
          </a:ln>
        </p:spPr>
        <p:txBody>
          <a:bodyPr lIns="90000" rIns="90000" tIns="45000" bIns="45000" anchor="b"/>
          <a:p>
            <a:pPr algn="r">
              <a:lnSpc>
                <a:spcPct val="100000"/>
              </a:lnSpc>
            </a:pPr>
            <a:fld id="{99CF0EAC-1E53-4A19-A421-50F42FC73D6C}" type="slidenum">
              <a:rPr lang="en-IN" sz="1200">
                <a:latin typeface="Times New Roman"/>
              </a:rPr>
              <a:t>&lt;number&gt;</a:t>
            </a:fld>
            <a:endParaRPr/>
          </a:p>
        </p:txBody>
      </p:sp>
      <p:sp>
        <p:nvSpPr>
          <p:cNvPr id="251" name="PlaceHolder 2"/>
          <p:cNvSpPr>
            <a:spLocks noGrp="1"/>
          </p:cNvSpPr>
          <p:nvPr>
            <p:ph type="body"/>
          </p:nvPr>
        </p:nvSpPr>
        <p:spPr>
          <a:xfrm>
            <a:off x="686880" y="4343400"/>
            <a:ext cx="5483880" cy="4114080"/>
          </a:xfrm>
          <a:prstGeom prst="rect">
            <a:avLst/>
          </a:prstGeom>
        </p:spPr>
        <p:txBody>
          <a:bodyPr lIns="89640" rIns="89640" tIns="45000" bIns="45000"/>
          <a:p>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2" name="CustomShape 1"/>
          <p:cNvSpPr/>
          <p:nvPr/>
        </p:nvSpPr>
        <p:spPr>
          <a:xfrm>
            <a:off x="3884760" y="8685360"/>
            <a:ext cx="2971080" cy="456480"/>
          </a:xfrm>
          <a:prstGeom prst="rect">
            <a:avLst/>
          </a:prstGeom>
          <a:noFill/>
          <a:ln>
            <a:noFill/>
          </a:ln>
        </p:spPr>
        <p:txBody>
          <a:bodyPr lIns="90000" rIns="90000" tIns="45000" bIns="45000" anchor="b"/>
          <a:p>
            <a:pPr algn="r">
              <a:lnSpc>
                <a:spcPct val="100000"/>
              </a:lnSpc>
            </a:pPr>
            <a:fld id="{3B142043-AC0C-46CC-94C7-7B0DA2B90820}" type="slidenum">
              <a:rPr lang="en-IN" sz="1200">
                <a:latin typeface="Times New Roman"/>
              </a:rPr>
              <a:t>&lt;number&gt;</a:t>
            </a:fld>
            <a:endParaRPr/>
          </a:p>
        </p:txBody>
      </p:sp>
      <p:sp>
        <p:nvSpPr>
          <p:cNvPr id="253" name="PlaceHolder 2"/>
          <p:cNvSpPr>
            <a:spLocks noGrp="1"/>
          </p:cNvSpPr>
          <p:nvPr>
            <p:ph type="body"/>
          </p:nvPr>
        </p:nvSpPr>
        <p:spPr>
          <a:xfrm>
            <a:off x="686880" y="4343400"/>
            <a:ext cx="5483880" cy="4114080"/>
          </a:xfrm>
          <a:prstGeom prst="rect">
            <a:avLst/>
          </a:prstGeom>
        </p:spPr>
        <p:txBody>
          <a:bodyPr lIns="89640" rIns="89640" tIns="45000" bIns="45000"/>
          <a:p>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CustomShape 1"/>
          <p:cNvSpPr/>
          <p:nvPr/>
        </p:nvSpPr>
        <p:spPr>
          <a:xfrm>
            <a:off x="3884760" y="8685360"/>
            <a:ext cx="2971080" cy="456480"/>
          </a:xfrm>
          <a:prstGeom prst="rect">
            <a:avLst/>
          </a:prstGeom>
          <a:noFill/>
          <a:ln>
            <a:noFill/>
          </a:ln>
        </p:spPr>
        <p:txBody>
          <a:bodyPr lIns="90000" rIns="90000" tIns="45000" bIns="45000" anchor="b"/>
          <a:p>
            <a:pPr algn="r">
              <a:lnSpc>
                <a:spcPct val="100000"/>
              </a:lnSpc>
            </a:pPr>
            <a:fld id="{53C11EA2-476B-46E3-8DE8-D5093351F668}" type="slidenum">
              <a:rPr lang="en-IN" sz="1200">
                <a:latin typeface="Times New Roman"/>
              </a:rPr>
              <a:t>&lt;number&gt;</a:t>
            </a:fld>
            <a:endParaRPr/>
          </a:p>
        </p:txBody>
      </p:sp>
      <p:sp>
        <p:nvSpPr>
          <p:cNvPr id="217" name="PlaceHolder 2"/>
          <p:cNvSpPr>
            <a:spLocks noGrp="1"/>
          </p:cNvSpPr>
          <p:nvPr>
            <p:ph type="body"/>
          </p:nvPr>
        </p:nvSpPr>
        <p:spPr>
          <a:xfrm>
            <a:off x="884880" y="4361760"/>
            <a:ext cx="5087520" cy="4088520"/>
          </a:xfrm>
          <a:prstGeom prst="rect">
            <a:avLst/>
          </a:prstGeom>
        </p:spPr>
        <p:txBody>
          <a:bodyPr lIns="0" rIns="0" tIns="0" bIns="0"/>
          <a:p>
            <a:r>
              <a:rPr lang="en-IN" sz="2000">
                <a:latin typeface="Arial"/>
              </a:rPr>
              <a:t>Video compression standards provide a number of benefits, foremost of which is facilitating interoperability. By ensuring interoperability, standards </a:t>
            </a:r>
            <a:r>
              <a:rPr i="1" lang="en-IN" sz="2000" u="sng">
                <a:latin typeface="Arial"/>
              </a:rPr>
              <a:t>lower the risk for both consumers and manufacturers</a:t>
            </a:r>
            <a:r>
              <a:rPr lang="en-IN" sz="2000">
                <a:latin typeface="Arial"/>
              </a:rPr>
              <a:t>. This results in quicker acceptance and widespread use. In addition, these standards are designed for a wide variety of applications. The resulting economies of scale lead to reduced cost and greater use. </a:t>
            </a:r>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PlaceHolder 1"/>
          <p:cNvSpPr>
            <a:spLocks noGrp="1"/>
          </p:cNvSpPr>
          <p:nvPr>
            <p:ph type="body"/>
          </p:nvPr>
        </p:nvSpPr>
        <p:spPr>
          <a:xfrm>
            <a:off x="685800" y="4343400"/>
            <a:ext cx="5485680" cy="4114080"/>
          </a:xfrm>
          <a:prstGeom prst="rect">
            <a:avLst/>
          </a:prstGeom>
        </p:spPr>
        <p:txBody>
          <a:bodyPr lIns="0" rIns="0" tIns="0" bIns="0"/>
          <a:p>
            <a:r>
              <a:rPr lang="en-IN" sz="2000">
                <a:latin typeface="Arial"/>
              </a:rPr>
              <a:t>RTP normally uses UDP though it is specified over TCP also.</a:t>
            </a:r>
            <a:endParaRPr/>
          </a:p>
        </p:txBody>
      </p:sp>
      <p:sp>
        <p:nvSpPr>
          <p:cNvPr id="219" name="CustomShape 2"/>
          <p:cNvSpPr/>
          <p:nvPr/>
        </p:nvSpPr>
        <p:spPr>
          <a:xfrm>
            <a:off x="3884760" y="8685360"/>
            <a:ext cx="2971080" cy="456480"/>
          </a:xfrm>
          <a:prstGeom prst="rect">
            <a:avLst/>
          </a:prstGeom>
          <a:noFill/>
          <a:ln>
            <a:noFill/>
          </a:ln>
        </p:spPr>
        <p:txBody>
          <a:bodyPr lIns="90000" rIns="90000" tIns="45000" bIns="45000" anchor="b"/>
          <a:p>
            <a:pPr algn="r">
              <a:lnSpc>
                <a:spcPct val="100000"/>
              </a:lnSpc>
            </a:pPr>
            <a:fld id="{3459F139-3B13-4129-9914-007E904AFC3C}" type="slidenum">
              <a:rPr lang="en-IN" sz="1200">
                <a:solidFill>
                  <a:srgbClr val="000000"/>
                </a:solidFill>
                <a:latin typeface="+mn-lt"/>
                <a:ea typeface="+mn-ea"/>
              </a:rPr>
              <a:t>&lt;number&gt;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PlaceHolder 1"/>
          <p:cNvSpPr>
            <a:spLocks noGrp="1"/>
          </p:cNvSpPr>
          <p:nvPr>
            <p:ph type="body"/>
          </p:nvPr>
        </p:nvSpPr>
        <p:spPr>
          <a:xfrm>
            <a:off x="685800" y="4343400"/>
            <a:ext cx="5485680" cy="4114080"/>
          </a:xfrm>
          <a:prstGeom prst="rect">
            <a:avLst/>
          </a:prstGeom>
        </p:spPr>
        <p:txBody>
          <a:bodyPr lIns="0" rIns="0" tIns="0" bIns="0"/>
          <a:p>
            <a:r>
              <a:rPr lang="en-IN" sz="2000">
                <a:latin typeface="Arial"/>
              </a:rPr>
              <a:t>RTP normally uses UDP though it is specified over TCP also.</a:t>
            </a:r>
            <a:endParaRPr/>
          </a:p>
        </p:txBody>
      </p:sp>
      <p:sp>
        <p:nvSpPr>
          <p:cNvPr id="221" name="CustomShape 2"/>
          <p:cNvSpPr/>
          <p:nvPr/>
        </p:nvSpPr>
        <p:spPr>
          <a:xfrm>
            <a:off x="3884760" y="8685360"/>
            <a:ext cx="2971080" cy="456480"/>
          </a:xfrm>
          <a:prstGeom prst="rect">
            <a:avLst/>
          </a:prstGeom>
          <a:noFill/>
          <a:ln>
            <a:noFill/>
          </a:ln>
        </p:spPr>
        <p:txBody>
          <a:bodyPr lIns="90000" rIns="90000" tIns="45000" bIns="45000" anchor="b"/>
          <a:p>
            <a:pPr algn="r">
              <a:lnSpc>
                <a:spcPct val="100000"/>
              </a:lnSpc>
            </a:pPr>
            <a:fld id="{6AECB718-ED28-49D2-858A-A3F6566017BC}" type="slidenum">
              <a:rPr lang="en-IN" sz="1200">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4" name="" descr=""/>
          <p:cNvPicPr/>
          <p:nvPr/>
        </p:nvPicPr>
        <p:blipFill>
          <a:blip r:embed="rId2"/>
          <a:stretch>
            <a:fillRect/>
          </a:stretch>
        </p:blipFill>
        <p:spPr>
          <a:xfrm>
            <a:off x="2079000" y="1604520"/>
            <a:ext cx="4984920" cy="3977280"/>
          </a:xfrm>
          <a:prstGeom prst="rect">
            <a:avLst/>
          </a:prstGeom>
          <a:ln>
            <a:noFill/>
          </a:ln>
        </p:spPr>
      </p:pic>
      <p:pic>
        <p:nvPicPr>
          <p:cNvPr id="35"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9"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4"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9"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0"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4"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8"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1"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66"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69"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0" name="" descr=""/>
          <p:cNvPicPr/>
          <p:nvPr/>
        </p:nvPicPr>
        <p:blipFill>
          <a:blip r:embed="rId2"/>
          <a:stretch>
            <a:fillRect/>
          </a:stretch>
        </p:blipFill>
        <p:spPr>
          <a:xfrm>
            <a:off x="2079000" y="1604520"/>
            <a:ext cx="4984920" cy="3977280"/>
          </a:xfrm>
          <a:prstGeom prst="rect">
            <a:avLst/>
          </a:prstGeom>
          <a:ln>
            <a:noFill/>
          </a:ln>
        </p:spPr>
      </p:pic>
      <p:pic>
        <p:nvPicPr>
          <p:cNvPr id="71"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5"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0"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8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86"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9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0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4"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05"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06" name="" descr=""/>
          <p:cNvPicPr/>
          <p:nvPr/>
        </p:nvPicPr>
        <p:blipFill>
          <a:blip r:embed="rId2"/>
          <a:stretch>
            <a:fillRect/>
          </a:stretch>
        </p:blipFill>
        <p:spPr>
          <a:xfrm>
            <a:off x="2079000" y="1604520"/>
            <a:ext cx="4984920" cy="3977280"/>
          </a:xfrm>
          <a:prstGeom prst="rect">
            <a:avLst/>
          </a:prstGeom>
          <a:ln>
            <a:noFill/>
          </a:ln>
        </p:spPr>
      </p:pic>
      <p:pic>
        <p:nvPicPr>
          <p:cNvPr id="107"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640"/>
          </a:xfrm>
          <a:prstGeom prst="rect">
            <a:avLst/>
          </a:prstGeom>
        </p:spPr>
        <p:txBody>
          <a:bodyPr lIns="0" rIns="0" tIns="0" bIns="0" anchor="ctr"/>
          <a:p>
            <a:r>
              <a:rPr lang="en-IN">
                <a:latin typeface="Arial"/>
              </a:rPr>
              <a:t>Click to edit the title text format</a:t>
            </a:r>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73"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0.wmf"/><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13.xml"/><Relationship Id="rId6"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slideLayout" Target="../slideLayouts/slideLayout13.xml"/><Relationship Id="rId8"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9.wmf"/><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13.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37.png"/><Relationship Id="rId7" Type="http://schemas.openxmlformats.org/officeDocument/2006/relationships/image" Target="../media/image38.png"/><Relationship Id="rId8" Type="http://schemas.openxmlformats.org/officeDocument/2006/relationships/image" Target="../media/image39.png"/><Relationship Id="rId9" Type="http://schemas.openxmlformats.org/officeDocument/2006/relationships/slideLayout" Target="../slideLayouts/slideLayout13.xml"/><Relationship Id="rId10"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image" Target="../media/image42.png"/><Relationship Id="rId4" Type="http://schemas.openxmlformats.org/officeDocument/2006/relationships/slideLayout" Target="../slideLayouts/slideLayout13.xml"/><Relationship Id="rId5"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13.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13.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slideLayout" Target="../slideLayouts/slideLayout13.xml"/><Relationship Id="rId5"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13.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CustomShape 1"/>
          <p:cNvSpPr/>
          <p:nvPr/>
        </p:nvSpPr>
        <p:spPr>
          <a:xfrm>
            <a:off x="685800" y="2130480"/>
            <a:ext cx="7771680" cy="146916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Principles of multimedia</a:t>
            </a:r>
            <a:endParaRPr/>
          </a:p>
        </p:txBody>
      </p:sp>
      <p:sp>
        <p:nvSpPr>
          <p:cNvPr id="114" name="CustomShape 2"/>
          <p:cNvSpPr/>
          <p:nvPr/>
        </p:nvSpPr>
        <p:spPr>
          <a:xfrm>
            <a:off x="304920" y="3124080"/>
            <a:ext cx="8609760" cy="1751760"/>
          </a:xfrm>
          <a:prstGeom prst="rect">
            <a:avLst/>
          </a:prstGeom>
          <a:noFill/>
          <a:ln>
            <a:noFill/>
          </a:ln>
        </p:spPr>
        <p:txBody>
          <a:bodyPr lIns="90000" rIns="90000" tIns="45000" bIns="45000"/>
          <a:p>
            <a:pPr algn="ctr">
              <a:lnSpc>
                <a:spcPct val="100000"/>
              </a:lnSpc>
            </a:pPr>
            <a:r>
              <a:rPr lang="en-IN" sz="2800">
                <a:solidFill>
                  <a:srgbClr val="8b8b8b"/>
                </a:solidFill>
                <a:latin typeface="Calibri"/>
              </a:rPr>
              <a:t>Week 12</a:t>
            </a:r>
            <a:endParaRPr/>
          </a:p>
          <a:p>
            <a:pPr algn="ctr">
              <a:lnSpc>
                <a:spcPct val="100000"/>
              </a:lnSpc>
            </a:pPr>
            <a:r>
              <a:rPr lang="en-IN" sz="2800">
                <a:solidFill>
                  <a:srgbClr val="8b8b8b"/>
                </a:solidFill>
                <a:latin typeface="Calibri"/>
              </a:rPr>
              <a:t>Video</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CustomShape 1"/>
          <p:cNvSpPr/>
          <p:nvPr/>
        </p:nvSpPr>
        <p:spPr>
          <a:xfrm>
            <a:off x="457200" y="274680"/>
            <a:ext cx="8228880" cy="114228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Containers &amp; Codecs</a:t>
            </a:r>
            <a:endParaRPr/>
          </a:p>
        </p:txBody>
      </p:sp>
      <p:sp>
        <p:nvSpPr>
          <p:cNvPr id="140" name="CustomShape 2"/>
          <p:cNvSpPr/>
          <p:nvPr/>
        </p:nvSpPr>
        <p:spPr>
          <a:xfrm>
            <a:off x="457200" y="6356520"/>
            <a:ext cx="2133000" cy="364320"/>
          </a:xfrm>
          <a:prstGeom prst="rect">
            <a:avLst/>
          </a:prstGeom>
          <a:noFill/>
          <a:ln>
            <a:noFill/>
          </a:ln>
        </p:spPr>
        <p:txBody>
          <a:bodyPr lIns="90000" rIns="90000" tIns="45000" bIns="45000" anchor="ctr"/>
          <a:p>
            <a:pPr>
              <a:lnSpc>
                <a:spcPct val="100000"/>
              </a:lnSpc>
            </a:pPr>
            <a:r>
              <a:rPr lang="en-IN" sz="1200">
                <a:solidFill>
                  <a:srgbClr val="8b8b8b"/>
                </a:solidFill>
                <a:latin typeface="Calibri"/>
              </a:rPr>
              <a:t>03/11/15</a:t>
            </a:r>
            <a:endParaRPr/>
          </a:p>
        </p:txBody>
      </p:sp>
      <p:pic>
        <p:nvPicPr>
          <p:cNvPr id="141" name="" descr=""/>
          <p:cNvPicPr/>
          <p:nvPr/>
        </p:nvPicPr>
        <p:blipFill>
          <a:blip r:embed="rId1"/>
          <a:stretch>
            <a:fillRect/>
          </a:stretch>
        </p:blipFill>
        <p:spPr>
          <a:xfrm>
            <a:off x="380880" y="1447920"/>
            <a:ext cx="8191080" cy="548604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CustomShape 1"/>
          <p:cNvSpPr/>
          <p:nvPr/>
        </p:nvSpPr>
        <p:spPr>
          <a:xfrm>
            <a:off x="703440" y="536400"/>
            <a:ext cx="7738920" cy="1142280"/>
          </a:xfrm>
          <a:prstGeom prst="rect">
            <a:avLst/>
          </a:prstGeom>
          <a:noFill/>
          <a:ln>
            <a:noFill/>
          </a:ln>
        </p:spPr>
        <p:txBody>
          <a:bodyPr lIns="90000" rIns="90000" tIns="45000" bIns="45000"/>
          <a:p>
            <a:pPr algn="ctr">
              <a:lnSpc>
                <a:spcPct val="100000"/>
              </a:lnSpc>
            </a:pPr>
            <a:r>
              <a:rPr lang="en-IN" sz="3600">
                <a:solidFill>
                  <a:srgbClr val="000000"/>
                </a:solidFill>
                <a:latin typeface="Tahoma"/>
              </a:rPr>
              <a:t>What Do the Standards Specify?</a:t>
            </a:r>
            <a:r>
              <a:rPr b="1" lang="en-IN" sz="3600">
                <a:solidFill>
                  <a:srgbClr val="000000"/>
                </a:solidFill>
                <a:latin typeface="Arial"/>
              </a:rPr>
              <a:t> </a:t>
            </a:r>
            <a:endParaRPr/>
          </a:p>
        </p:txBody>
      </p:sp>
      <p:sp>
        <p:nvSpPr>
          <p:cNvPr id="143" name="CustomShape 2"/>
          <p:cNvSpPr/>
          <p:nvPr/>
        </p:nvSpPr>
        <p:spPr>
          <a:xfrm>
            <a:off x="634680" y="1793880"/>
            <a:ext cx="7771320" cy="3550680"/>
          </a:xfrm>
          <a:prstGeom prst="rect">
            <a:avLst/>
          </a:prstGeom>
          <a:noFill/>
          <a:ln>
            <a:noFill/>
          </a:ln>
        </p:spPr>
        <p:txBody>
          <a:bodyPr lIns="90000" rIns="90000" tIns="45000" bIns="45000"/>
          <a:p>
            <a:pPr>
              <a:lnSpc>
                <a:spcPct val="100000"/>
              </a:lnSpc>
              <a:buBlip>
                <a:blip r:embed="rId1"/>
              </a:buBlip>
            </a:pPr>
            <a:r>
              <a:rPr lang="en-IN" sz="2800">
                <a:solidFill>
                  <a:srgbClr val="000000"/>
                </a:solidFill>
                <a:latin typeface="Calibri"/>
              </a:rPr>
              <a:t>A video compression system consists of the following: </a:t>
            </a:r>
            <a:endParaRPr/>
          </a:p>
          <a:p>
            <a:pPr lvl="1">
              <a:lnSpc>
                <a:spcPct val="100000"/>
              </a:lnSpc>
              <a:buBlip>
                <a:blip r:embed="rId2"/>
              </a:buBlip>
            </a:pPr>
            <a:r>
              <a:rPr lang="en-IN" sz="2400">
                <a:solidFill>
                  <a:srgbClr val="000000"/>
                </a:solidFill>
                <a:latin typeface="Calibri"/>
              </a:rPr>
              <a:t>An encoder </a:t>
            </a:r>
            <a:endParaRPr/>
          </a:p>
          <a:p>
            <a:pPr lvl="1">
              <a:lnSpc>
                <a:spcPct val="100000"/>
              </a:lnSpc>
              <a:buBlip>
                <a:blip r:embed="rId3"/>
              </a:buBlip>
            </a:pPr>
            <a:r>
              <a:rPr lang="en-IN" sz="2400">
                <a:solidFill>
                  <a:srgbClr val="000000"/>
                </a:solidFill>
                <a:latin typeface="Calibri"/>
              </a:rPr>
              <a:t>Compressed bit-streams </a:t>
            </a:r>
            <a:endParaRPr/>
          </a:p>
          <a:p>
            <a:pPr lvl="1">
              <a:lnSpc>
                <a:spcPct val="100000"/>
              </a:lnSpc>
              <a:buBlip>
                <a:blip r:embed="rId4"/>
              </a:buBlip>
            </a:pPr>
            <a:r>
              <a:rPr lang="en-IN" sz="2400">
                <a:solidFill>
                  <a:srgbClr val="000000"/>
                </a:solidFill>
                <a:latin typeface="Calibri"/>
              </a:rPr>
              <a:t>A decoder </a:t>
            </a:r>
            <a:endParaRPr/>
          </a:p>
          <a:p>
            <a:pPr>
              <a:lnSpc>
                <a:spcPct val="100000"/>
              </a:lnSpc>
            </a:pPr>
            <a:r>
              <a:rPr lang="en-IN" sz="2800">
                <a:solidFill>
                  <a:srgbClr val="000000"/>
                </a:solidFill>
                <a:latin typeface="Calibri"/>
              </a:rPr>
              <a:t> </a:t>
            </a:r>
            <a:endParaRPr/>
          </a:p>
        </p:txBody>
      </p:sp>
      <p:sp>
        <p:nvSpPr>
          <p:cNvPr id="144" name="CustomShape 3"/>
          <p:cNvSpPr/>
          <p:nvPr/>
        </p:nvSpPr>
        <p:spPr>
          <a:xfrm>
            <a:off x="457200" y="6356520"/>
            <a:ext cx="2133000" cy="364320"/>
          </a:xfrm>
          <a:prstGeom prst="rect">
            <a:avLst/>
          </a:prstGeom>
          <a:noFill/>
          <a:ln>
            <a:noFill/>
          </a:ln>
        </p:spPr>
        <p:txBody>
          <a:bodyPr lIns="90000" rIns="90000" tIns="45000" bIns="45000" anchor="ctr"/>
          <a:p>
            <a:pPr>
              <a:lnSpc>
                <a:spcPct val="100000"/>
              </a:lnSpc>
            </a:pPr>
            <a:r>
              <a:rPr lang="en-IN" sz="1200">
                <a:solidFill>
                  <a:srgbClr val="8b8b8b"/>
                </a:solidFill>
                <a:latin typeface="Calibri"/>
              </a:rPr>
              <a:t>03/11/15</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CustomShape 1"/>
          <p:cNvSpPr/>
          <p:nvPr/>
        </p:nvSpPr>
        <p:spPr>
          <a:xfrm>
            <a:off x="718200" y="552600"/>
            <a:ext cx="7738920" cy="1142280"/>
          </a:xfrm>
          <a:prstGeom prst="rect">
            <a:avLst/>
          </a:prstGeom>
          <a:noFill/>
          <a:ln>
            <a:noFill/>
          </a:ln>
        </p:spPr>
        <p:txBody>
          <a:bodyPr lIns="90000" rIns="90000" tIns="45000" bIns="45000"/>
          <a:p>
            <a:r>
              <a:rPr lang="en-IN" sz="3600">
                <a:solidFill>
                  <a:srgbClr val="000000"/>
                </a:solidFill>
                <a:latin typeface="Tahoma"/>
              </a:rPr>
              <a:t>What the Standards Specify</a:t>
            </a:r>
            <a:endParaRPr/>
          </a:p>
          <a:p>
            <a:pPr algn="ctr">
              <a:lnSpc>
                <a:spcPct val="100000"/>
              </a:lnSpc>
            </a:pPr>
            <a:endParaRPr/>
          </a:p>
        </p:txBody>
      </p:sp>
      <p:sp>
        <p:nvSpPr>
          <p:cNvPr id="146" name="CustomShape 2"/>
          <p:cNvSpPr/>
          <p:nvPr/>
        </p:nvSpPr>
        <p:spPr>
          <a:xfrm>
            <a:off x="672840" y="1290600"/>
            <a:ext cx="7771320" cy="2666160"/>
          </a:xfrm>
          <a:prstGeom prst="rect">
            <a:avLst/>
          </a:prstGeom>
          <a:noFill/>
          <a:ln>
            <a:noFill/>
          </a:ln>
        </p:spPr>
        <p:txBody>
          <a:bodyPr lIns="90000" rIns="90000" tIns="45000" bIns="45000"/>
          <a:p>
            <a:pPr>
              <a:lnSpc>
                <a:spcPct val="100000"/>
              </a:lnSpc>
            </a:pPr>
            <a:endParaRPr/>
          </a:p>
          <a:p>
            <a:pPr>
              <a:lnSpc>
                <a:spcPct val="100000"/>
              </a:lnSpc>
              <a:buBlip>
                <a:blip r:embed="rId1"/>
              </a:buBlip>
            </a:pPr>
            <a:r>
              <a:rPr lang="en-IN" sz="2800">
                <a:solidFill>
                  <a:srgbClr val="000000"/>
                </a:solidFill>
                <a:latin typeface="Calibri"/>
              </a:rPr>
              <a:t> </a:t>
            </a:r>
            <a:r>
              <a:rPr lang="en-IN" sz="2800">
                <a:solidFill>
                  <a:srgbClr val="000000"/>
                </a:solidFill>
                <a:latin typeface="Calibri"/>
              </a:rPr>
              <a:t>Not the encoder, not the decoder. </a:t>
            </a:r>
            <a:endParaRPr/>
          </a:p>
          <a:p>
            <a:pPr>
              <a:lnSpc>
                <a:spcPct val="100000"/>
              </a:lnSpc>
            </a:pPr>
            <a:endParaRPr/>
          </a:p>
        </p:txBody>
      </p:sp>
      <p:pic>
        <p:nvPicPr>
          <p:cNvPr id="147" name="Picture 4" descr=""/>
          <p:cNvPicPr/>
          <p:nvPr/>
        </p:nvPicPr>
        <p:blipFill>
          <a:blip r:embed="rId2"/>
          <a:stretch>
            <a:fillRect/>
          </a:stretch>
        </p:blipFill>
        <p:spPr>
          <a:xfrm>
            <a:off x="1339920" y="2814480"/>
            <a:ext cx="5805360" cy="2123280"/>
          </a:xfrm>
          <a:prstGeom prst="rect">
            <a:avLst/>
          </a:prstGeom>
          <a:ln w="9360">
            <a:noFill/>
          </a:ln>
        </p:spPr>
      </p:pic>
      <p:sp>
        <p:nvSpPr>
          <p:cNvPr id="148" name="CustomShape 3"/>
          <p:cNvSpPr/>
          <p:nvPr/>
        </p:nvSpPr>
        <p:spPr>
          <a:xfrm>
            <a:off x="457200" y="6356520"/>
            <a:ext cx="2133000" cy="364320"/>
          </a:xfrm>
          <a:prstGeom prst="rect">
            <a:avLst/>
          </a:prstGeom>
          <a:noFill/>
          <a:ln>
            <a:noFill/>
          </a:ln>
        </p:spPr>
        <p:txBody>
          <a:bodyPr lIns="90000" rIns="90000" tIns="45000" bIns="45000" anchor="ctr"/>
          <a:p>
            <a:pPr>
              <a:lnSpc>
                <a:spcPct val="100000"/>
              </a:lnSpc>
            </a:pPr>
            <a:r>
              <a:rPr lang="en-IN" sz="1200">
                <a:solidFill>
                  <a:srgbClr val="8b8b8b"/>
                </a:solidFill>
                <a:latin typeface="Calibri"/>
              </a:rPr>
              <a:t>03/11/15</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CustomShape 1"/>
          <p:cNvSpPr/>
          <p:nvPr/>
        </p:nvSpPr>
        <p:spPr>
          <a:xfrm>
            <a:off x="677160" y="504720"/>
            <a:ext cx="7738920" cy="1142280"/>
          </a:xfrm>
          <a:prstGeom prst="rect">
            <a:avLst/>
          </a:prstGeom>
          <a:noFill/>
          <a:ln>
            <a:noFill/>
          </a:ln>
        </p:spPr>
        <p:txBody>
          <a:bodyPr lIns="90000" rIns="90000" tIns="45000" bIns="45000"/>
          <a:p>
            <a:r>
              <a:rPr lang="en-IN" sz="3600">
                <a:solidFill>
                  <a:srgbClr val="000000"/>
                </a:solidFill>
                <a:latin typeface="Tahoma"/>
              </a:rPr>
              <a:t>…</a:t>
            </a:r>
            <a:r>
              <a:rPr lang="en-IN" sz="3600">
                <a:solidFill>
                  <a:srgbClr val="000000"/>
                </a:solidFill>
                <a:latin typeface="Tahoma"/>
              </a:rPr>
              <a:t>what the Standards Specify?</a:t>
            </a:r>
            <a:r>
              <a:rPr b="1" lang="en-IN" sz="3600">
                <a:solidFill>
                  <a:srgbClr val="000000"/>
                </a:solidFill>
                <a:latin typeface="Arial"/>
              </a:rPr>
              <a:t> </a:t>
            </a:r>
            <a:endParaRPr/>
          </a:p>
          <a:p>
            <a:pPr algn="ctr">
              <a:lnSpc>
                <a:spcPct val="100000"/>
              </a:lnSpc>
            </a:pPr>
            <a:endParaRPr/>
          </a:p>
        </p:txBody>
      </p:sp>
      <p:sp>
        <p:nvSpPr>
          <p:cNvPr id="150" name="CustomShape 2"/>
          <p:cNvSpPr/>
          <p:nvPr/>
        </p:nvSpPr>
        <p:spPr>
          <a:xfrm>
            <a:off x="537840" y="1724040"/>
            <a:ext cx="7758000" cy="3174120"/>
          </a:xfrm>
          <a:prstGeom prst="rect">
            <a:avLst/>
          </a:prstGeom>
          <a:noFill/>
          <a:ln>
            <a:noFill/>
          </a:ln>
        </p:spPr>
        <p:txBody>
          <a:bodyPr lIns="90000" rIns="90000" tIns="45000" bIns="45000"/>
          <a:p>
            <a:pPr>
              <a:lnSpc>
                <a:spcPct val="100000"/>
              </a:lnSpc>
              <a:buBlip>
                <a:blip r:embed="rId1"/>
              </a:buBlip>
            </a:pPr>
            <a:r>
              <a:rPr lang="en-IN" sz="2800">
                <a:solidFill>
                  <a:srgbClr val="000000"/>
                </a:solidFill>
                <a:latin typeface="Calibri"/>
              </a:rPr>
              <a:t>Just the bit-stream syntax and the decoding process, for example it tells to use IDCT, but not how to implement the IDCT. </a:t>
            </a:r>
            <a:endParaRPr/>
          </a:p>
          <a:p>
            <a:pPr>
              <a:lnSpc>
                <a:spcPct val="100000"/>
              </a:lnSpc>
            </a:pPr>
            <a:endParaRPr/>
          </a:p>
          <a:p>
            <a:pPr>
              <a:lnSpc>
                <a:spcPct val="100000"/>
              </a:lnSpc>
              <a:buBlip>
                <a:blip r:embed="rId2"/>
              </a:buBlip>
            </a:pPr>
            <a:r>
              <a:rPr lang="en-IN" sz="2800">
                <a:solidFill>
                  <a:srgbClr val="000000"/>
                </a:solidFill>
                <a:latin typeface="Calibri"/>
              </a:rPr>
              <a:t>Enables improved encoding and decoding strategies to be employed in a standard-compatible manner.</a:t>
            </a:r>
            <a:endParaRPr/>
          </a:p>
        </p:txBody>
      </p:sp>
      <p:sp>
        <p:nvSpPr>
          <p:cNvPr id="151" name="CustomShape 3"/>
          <p:cNvSpPr/>
          <p:nvPr/>
        </p:nvSpPr>
        <p:spPr>
          <a:xfrm>
            <a:off x="457200" y="6356520"/>
            <a:ext cx="2133000" cy="364320"/>
          </a:xfrm>
          <a:prstGeom prst="rect">
            <a:avLst/>
          </a:prstGeom>
          <a:noFill/>
          <a:ln>
            <a:noFill/>
          </a:ln>
        </p:spPr>
        <p:txBody>
          <a:bodyPr lIns="90000" rIns="90000" tIns="45000" bIns="45000" anchor="ctr"/>
          <a:p>
            <a:pPr>
              <a:lnSpc>
                <a:spcPct val="100000"/>
              </a:lnSpc>
            </a:pPr>
            <a:r>
              <a:rPr lang="en-IN" sz="1200">
                <a:solidFill>
                  <a:srgbClr val="8b8b8b"/>
                </a:solidFill>
                <a:latin typeface="Calibri"/>
              </a:rPr>
              <a:t>03/11/15</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CustomShape 1"/>
          <p:cNvSpPr/>
          <p:nvPr/>
        </p:nvSpPr>
        <p:spPr>
          <a:xfrm>
            <a:off x="457200" y="274680"/>
            <a:ext cx="8228880" cy="114228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A conceptual look at video compression.</a:t>
            </a:r>
            <a:endParaRPr/>
          </a:p>
        </p:txBody>
      </p:sp>
      <p:sp>
        <p:nvSpPr>
          <p:cNvPr id="153" name="CustomShape 2"/>
          <p:cNvSpPr/>
          <p:nvPr/>
        </p:nvSpPr>
        <p:spPr>
          <a:xfrm>
            <a:off x="457200" y="1600200"/>
            <a:ext cx="8228880" cy="4525200"/>
          </a:xfrm>
          <a:prstGeom prst="rect">
            <a:avLst/>
          </a:prstGeom>
          <a:noFill/>
          <a:ln>
            <a:noFill/>
          </a:ln>
        </p:spPr>
        <p:txBody>
          <a:bodyPr lIns="90000" rIns="90000" tIns="45000" bIns="45000"/>
          <a:p>
            <a:pPr>
              <a:lnSpc>
                <a:spcPct val="100000"/>
              </a:lnSpc>
              <a:buFont typeface="Arial"/>
              <a:buChar char="•"/>
            </a:pPr>
            <a:r>
              <a:rPr lang="en-IN" sz="2400">
                <a:solidFill>
                  <a:srgbClr val="000000"/>
                </a:solidFill>
                <a:latin typeface="Calibri"/>
              </a:rPr>
              <a:t>Spatial compression</a:t>
            </a:r>
            <a:endParaRPr/>
          </a:p>
          <a:p>
            <a:pPr lvl="2">
              <a:lnSpc>
                <a:spcPct val="100000"/>
              </a:lnSpc>
              <a:buFont typeface="Arial"/>
              <a:buChar char="•"/>
            </a:pPr>
            <a:r>
              <a:rPr lang="en-IN" sz="2400">
                <a:solidFill>
                  <a:srgbClr val="000000"/>
                </a:solidFill>
                <a:latin typeface="Calibri"/>
              </a:rPr>
              <a:t>Many regions of the image are similar.</a:t>
            </a:r>
            <a:endParaRPr/>
          </a:p>
          <a:p>
            <a:pPr>
              <a:lnSpc>
                <a:spcPct val="100000"/>
              </a:lnSpc>
              <a:buFont typeface="Arial"/>
              <a:buChar char="•"/>
            </a:pPr>
            <a:r>
              <a:rPr lang="en-IN" sz="2400">
                <a:solidFill>
                  <a:srgbClr val="000000"/>
                </a:solidFill>
                <a:latin typeface="Calibri"/>
              </a:rPr>
              <a:t>Temporal compression</a:t>
            </a:r>
            <a:endParaRPr/>
          </a:p>
          <a:p>
            <a:pPr lvl="2">
              <a:lnSpc>
                <a:spcPct val="100000"/>
              </a:lnSpc>
              <a:buFont typeface="Arial"/>
              <a:buChar char="•"/>
            </a:pPr>
            <a:r>
              <a:rPr lang="en-IN" sz="2400">
                <a:solidFill>
                  <a:srgbClr val="000000"/>
                </a:solidFill>
                <a:latin typeface="Calibri"/>
              </a:rPr>
              <a:t>The image in a frame is very similar to preceding frame.</a:t>
            </a:r>
            <a:endParaRPr/>
          </a:p>
          <a:p>
            <a:pPr>
              <a:lnSpc>
                <a:spcPct val="100000"/>
              </a:lnSpc>
              <a:buFont typeface="Arial"/>
              <a:buChar char="•"/>
            </a:pPr>
            <a:r>
              <a:rPr lang="en-IN" sz="2400">
                <a:solidFill>
                  <a:srgbClr val="000000"/>
                </a:solidFill>
                <a:latin typeface="Calibri"/>
              </a:rPr>
              <a:t>Psychosomatic</a:t>
            </a:r>
            <a:endParaRPr/>
          </a:p>
          <a:p>
            <a:pPr lvl="2">
              <a:lnSpc>
                <a:spcPct val="100000"/>
              </a:lnSpc>
              <a:buFont typeface="Arial"/>
              <a:buChar char="•"/>
            </a:pPr>
            <a:r>
              <a:rPr lang="en-IN" sz="2400">
                <a:solidFill>
                  <a:srgbClr val="000000"/>
                </a:solidFill>
                <a:latin typeface="Calibri"/>
              </a:rPr>
              <a:t>The eye is more sensitive to certain information.</a:t>
            </a:r>
            <a:endParaRPr/>
          </a:p>
          <a:p>
            <a:pPr>
              <a:lnSpc>
                <a:spcPct val="100000"/>
              </a:lnSpc>
              <a:buFont typeface="Arial"/>
              <a:buChar char="•"/>
            </a:pPr>
            <a:r>
              <a:rPr lang="en-IN" sz="2400">
                <a:solidFill>
                  <a:srgbClr val="000000"/>
                </a:solidFill>
                <a:latin typeface="Calibri"/>
              </a:rPr>
              <a:t>Entropy coding</a:t>
            </a:r>
            <a:endParaRPr/>
          </a:p>
          <a:p>
            <a:pPr lvl="2">
              <a:lnSpc>
                <a:spcPct val="100000"/>
              </a:lnSpc>
              <a:buFont typeface="Arial"/>
              <a:buChar char="•"/>
            </a:pPr>
            <a:r>
              <a:rPr lang="en-IN" sz="2400">
                <a:solidFill>
                  <a:srgbClr val="000000"/>
                </a:solidFill>
                <a:latin typeface="Calibri"/>
              </a:rPr>
              <a:t>Run length encoding.</a:t>
            </a:r>
            <a:endParaRPr/>
          </a:p>
          <a:p>
            <a:pPr lvl="2">
              <a:lnSpc>
                <a:spcPct val="100000"/>
              </a:lnSpc>
              <a:buFont typeface="Arial"/>
              <a:buChar char="•"/>
            </a:pPr>
            <a:r>
              <a:rPr lang="en-IN" sz="2400">
                <a:solidFill>
                  <a:srgbClr val="000000"/>
                </a:solidFill>
                <a:latin typeface="Calibri"/>
              </a:rPr>
              <a:t>Variable length codes</a:t>
            </a:r>
            <a:endParaRPr/>
          </a:p>
          <a:p>
            <a:pPr>
              <a:lnSpc>
                <a:spcPct val="100000"/>
              </a:lnSpc>
            </a:pPr>
            <a:endParaRPr/>
          </a:p>
        </p:txBody>
      </p:sp>
      <p:sp>
        <p:nvSpPr>
          <p:cNvPr id="154" name="CustomShape 3"/>
          <p:cNvSpPr/>
          <p:nvPr/>
        </p:nvSpPr>
        <p:spPr>
          <a:xfrm>
            <a:off x="457200" y="6356520"/>
            <a:ext cx="2133000" cy="364320"/>
          </a:xfrm>
          <a:prstGeom prst="rect">
            <a:avLst/>
          </a:prstGeom>
          <a:noFill/>
          <a:ln>
            <a:noFill/>
          </a:ln>
        </p:spPr>
        <p:txBody>
          <a:bodyPr lIns="90000" rIns="90000" tIns="45000" bIns="45000" anchor="ctr"/>
          <a:p>
            <a:pPr>
              <a:lnSpc>
                <a:spcPct val="100000"/>
              </a:lnSpc>
            </a:pPr>
            <a:r>
              <a:rPr lang="en-IN" sz="1200">
                <a:solidFill>
                  <a:srgbClr val="8b8b8b"/>
                </a:solidFill>
                <a:latin typeface="Calibri"/>
              </a:rPr>
              <a:t>03/11/15</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CustomShape 1"/>
          <p:cNvSpPr/>
          <p:nvPr/>
        </p:nvSpPr>
        <p:spPr>
          <a:xfrm>
            <a:off x="530640" y="519120"/>
            <a:ext cx="8079120" cy="1142280"/>
          </a:xfrm>
          <a:prstGeom prst="rect">
            <a:avLst/>
          </a:prstGeom>
          <a:noFill/>
          <a:ln>
            <a:noFill/>
          </a:ln>
        </p:spPr>
        <p:txBody>
          <a:bodyPr lIns="90000" rIns="90000" tIns="45000" bIns="45000"/>
          <a:p>
            <a:r>
              <a:rPr lang="en-IN" sz="3600">
                <a:solidFill>
                  <a:srgbClr val="000000"/>
                </a:solidFill>
                <a:latin typeface="Tahoma"/>
              </a:rPr>
              <a:t>Fundamental video compression techniques</a:t>
            </a:r>
            <a:endParaRPr/>
          </a:p>
          <a:p>
            <a:pPr algn="ctr">
              <a:lnSpc>
                <a:spcPct val="100000"/>
              </a:lnSpc>
            </a:pPr>
            <a:endParaRPr/>
          </a:p>
        </p:txBody>
      </p:sp>
      <p:sp>
        <p:nvSpPr>
          <p:cNvPr id="156" name="CustomShape 2"/>
          <p:cNvSpPr/>
          <p:nvPr/>
        </p:nvSpPr>
        <p:spPr>
          <a:xfrm>
            <a:off x="914400" y="1600200"/>
            <a:ext cx="7771680" cy="4571280"/>
          </a:xfrm>
          <a:prstGeom prst="rect">
            <a:avLst/>
          </a:prstGeom>
          <a:noFill/>
          <a:ln>
            <a:noFill/>
          </a:ln>
        </p:spPr>
        <p:txBody>
          <a:bodyPr lIns="90000" rIns="90000" tIns="45000" bIns="45000"/>
          <a:p>
            <a:pPr>
              <a:lnSpc>
                <a:spcPct val="100000"/>
              </a:lnSpc>
              <a:buBlip>
                <a:blip r:embed="rId1"/>
              </a:buBlip>
            </a:pPr>
            <a:r>
              <a:rPr lang="en-IN" sz="2800">
                <a:solidFill>
                  <a:srgbClr val="000000"/>
                </a:solidFill>
                <a:latin typeface="Calibri"/>
              </a:rPr>
              <a:t>Exploiting the redundancies</a:t>
            </a:r>
            <a:endParaRPr/>
          </a:p>
          <a:p>
            <a:pPr lvl="1">
              <a:lnSpc>
                <a:spcPct val="100000"/>
              </a:lnSpc>
              <a:buBlip>
                <a:blip r:embed="rId2"/>
              </a:buBlip>
            </a:pPr>
            <a:r>
              <a:rPr lang="en-IN" sz="2000">
                <a:solidFill>
                  <a:srgbClr val="000000"/>
                </a:solidFill>
                <a:latin typeface="Calibri"/>
              </a:rPr>
              <a:t>Temporal – MC-prediction and MC-interpolation</a:t>
            </a:r>
            <a:endParaRPr/>
          </a:p>
          <a:p>
            <a:pPr lvl="1">
              <a:lnSpc>
                <a:spcPct val="100000"/>
              </a:lnSpc>
              <a:buBlip>
                <a:blip r:embed="rId3"/>
              </a:buBlip>
            </a:pPr>
            <a:r>
              <a:rPr lang="en-IN" sz="2000">
                <a:solidFill>
                  <a:srgbClr val="000000"/>
                </a:solidFill>
                <a:latin typeface="Calibri"/>
              </a:rPr>
              <a:t>Spatial – Block DCT</a:t>
            </a:r>
            <a:endParaRPr/>
          </a:p>
          <a:p>
            <a:pPr lvl="1">
              <a:lnSpc>
                <a:spcPct val="100000"/>
              </a:lnSpc>
              <a:buBlip>
                <a:blip r:embed="rId4"/>
              </a:buBlip>
            </a:pPr>
            <a:r>
              <a:rPr lang="en-IN" sz="2000">
                <a:solidFill>
                  <a:srgbClr val="000000"/>
                </a:solidFill>
                <a:latin typeface="Calibri"/>
              </a:rPr>
              <a:t>Color – Color space conversion</a:t>
            </a:r>
            <a:endParaRPr/>
          </a:p>
          <a:p>
            <a:pPr>
              <a:lnSpc>
                <a:spcPct val="100000"/>
              </a:lnSpc>
              <a:buBlip>
                <a:blip r:embed="rId5"/>
              </a:buBlip>
            </a:pPr>
            <a:r>
              <a:rPr lang="en-IN" sz="2800">
                <a:solidFill>
                  <a:srgbClr val="000000"/>
                </a:solidFill>
                <a:latin typeface="Calibri"/>
              </a:rPr>
              <a:t>Scalar quantization of DCT coefficients</a:t>
            </a:r>
            <a:endParaRPr/>
          </a:p>
          <a:p>
            <a:pPr>
              <a:lnSpc>
                <a:spcPct val="100000"/>
              </a:lnSpc>
              <a:buBlip>
                <a:blip r:embed="rId6"/>
              </a:buBlip>
            </a:pPr>
            <a:r>
              <a:rPr lang="en-IN" sz="2800">
                <a:solidFill>
                  <a:srgbClr val="000000"/>
                </a:solidFill>
                <a:latin typeface="Calibri"/>
              </a:rPr>
              <a:t>Run-length and Huffman coding of the non-zero quantized DCT coefficients</a:t>
            </a:r>
            <a:endParaRPr/>
          </a:p>
        </p:txBody>
      </p:sp>
      <p:sp>
        <p:nvSpPr>
          <p:cNvPr id="157" name="CustomShape 3"/>
          <p:cNvSpPr/>
          <p:nvPr/>
        </p:nvSpPr>
        <p:spPr>
          <a:xfrm>
            <a:off x="457200" y="6356520"/>
            <a:ext cx="2133000" cy="364320"/>
          </a:xfrm>
          <a:prstGeom prst="rect">
            <a:avLst/>
          </a:prstGeom>
          <a:noFill/>
          <a:ln>
            <a:noFill/>
          </a:ln>
        </p:spPr>
        <p:txBody>
          <a:bodyPr lIns="90000" rIns="90000" tIns="45000" bIns="45000" anchor="ctr"/>
          <a:p>
            <a:pPr>
              <a:lnSpc>
                <a:spcPct val="100000"/>
              </a:lnSpc>
            </a:pPr>
            <a:r>
              <a:rPr lang="en-IN" sz="1200">
                <a:solidFill>
                  <a:srgbClr val="8b8b8b"/>
                </a:solidFill>
                <a:latin typeface="Calibri"/>
              </a:rPr>
              <a:t>03/11/15</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CustomShape 1"/>
          <p:cNvSpPr/>
          <p:nvPr/>
        </p:nvSpPr>
        <p:spPr>
          <a:xfrm>
            <a:off x="457200" y="274680"/>
            <a:ext cx="8228880" cy="114228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DCT based Image compression</a:t>
            </a:r>
            <a:endParaRPr/>
          </a:p>
        </p:txBody>
      </p:sp>
      <p:pic>
        <p:nvPicPr>
          <p:cNvPr id="159" name="Picture 2" descr=""/>
          <p:cNvPicPr/>
          <p:nvPr/>
        </p:nvPicPr>
        <p:blipFill>
          <a:blip r:embed="rId1"/>
          <a:stretch>
            <a:fillRect/>
          </a:stretch>
        </p:blipFill>
        <p:spPr>
          <a:xfrm>
            <a:off x="1066680" y="1905120"/>
            <a:ext cx="7286040" cy="3771360"/>
          </a:xfrm>
          <a:prstGeom prst="rect">
            <a:avLst/>
          </a:prstGeom>
          <a:ln w="9360">
            <a:noFill/>
          </a:ln>
        </p:spPr>
      </p:pic>
      <p:sp>
        <p:nvSpPr>
          <p:cNvPr id="160" name="CustomShape 2"/>
          <p:cNvSpPr/>
          <p:nvPr/>
        </p:nvSpPr>
        <p:spPr>
          <a:xfrm>
            <a:off x="457200" y="6356520"/>
            <a:ext cx="2133000" cy="364320"/>
          </a:xfrm>
          <a:prstGeom prst="rect">
            <a:avLst/>
          </a:prstGeom>
          <a:noFill/>
          <a:ln>
            <a:noFill/>
          </a:ln>
        </p:spPr>
        <p:txBody>
          <a:bodyPr lIns="90000" rIns="90000" tIns="45000" bIns="45000" anchor="ctr"/>
          <a:p>
            <a:pPr>
              <a:lnSpc>
                <a:spcPct val="100000"/>
              </a:lnSpc>
            </a:pPr>
            <a:r>
              <a:rPr lang="en-IN" sz="1200">
                <a:solidFill>
                  <a:srgbClr val="8b8b8b"/>
                </a:solidFill>
                <a:latin typeface="Calibri"/>
              </a:rPr>
              <a:t>03/11/15</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CustomShape 1"/>
          <p:cNvSpPr/>
          <p:nvPr/>
        </p:nvSpPr>
        <p:spPr>
          <a:xfrm>
            <a:off x="457200" y="274680"/>
            <a:ext cx="8228880" cy="114228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Video encoder</a:t>
            </a:r>
            <a:endParaRPr/>
          </a:p>
        </p:txBody>
      </p:sp>
      <p:pic>
        <p:nvPicPr>
          <p:cNvPr id="162" name="Picture 2" descr=""/>
          <p:cNvPicPr/>
          <p:nvPr/>
        </p:nvPicPr>
        <p:blipFill>
          <a:blip r:embed="rId1"/>
          <a:stretch>
            <a:fillRect/>
          </a:stretch>
        </p:blipFill>
        <p:spPr>
          <a:xfrm>
            <a:off x="1143000" y="1752480"/>
            <a:ext cx="7305120" cy="4447440"/>
          </a:xfrm>
          <a:prstGeom prst="rect">
            <a:avLst/>
          </a:prstGeom>
          <a:ln w="9360">
            <a:noFill/>
          </a:ln>
        </p:spPr>
      </p:pic>
      <p:sp>
        <p:nvSpPr>
          <p:cNvPr id="163" name="CustomShape 2"/>
          <p:cNvSpPr/>
          <p:nvPr/>
        </p:nvSpPr>
        <p:spPr>
          <a:xfrm>
            <a:off x="457200" y="6356520"/>
            <a:ext cx="2133000" cy="364320"/>
          </a:xfrm>
          <a:prstGeom prst="rect">
            <a:avLst/>
          </a:prstGeom>
          <a:noFill/>
          <a:ln>
            <a:noFill/>
          </a:ln>
        </p:spPr>
        <p:txBody>
          <a:bodyPr lIns="90000" rIns="90000" tIns="45000" bIns="45000" anchor="ctr"/>
          <a:p>
            <a:pPr>
              <a:lnSpc>
                <a:spcPct val="100000"/>
              </a:lnSpc>
            </a:pPr>
            <a:r>
              <a:rPr lang="en-IN" sz="1200">
                <a:solidFill>
                  <a:srgbClr val="8b8b8b"/>
                </a:solidFill>
                <a:latin typeface="Calibri"/>
              </a:rPr>
              <a:t>03/11/15</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CustomShape 1"/>
          <p:cNvSpPr/>
          <p:nvPr/>
        </p:nvSpPr>
        <p:spPr>
          <a:xfrm>
            <a:off x="457200" y="274680"/>
            <a:ext cx="8228880" cy="114228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Video data hierarchy</a:t>
            </a:r>
            <a:endParaRPr/>
          </a:p>
        </p:txBody>
      </p:sp>
      <p:pic>
        <p:nvPicPr>
          <p:cNvPr id="165" name="Picture 6" descr=""/>
          <p:cNvPicPr/>
          <p:nvPr/>
        </p:nvPicPr>
        <p:blipFill>
          <a:blip r:embed="rId1"/>
          <a:stretch>
            <a:fillRect/>
          </a:stretch>
        </p:blipFill>
        <p:spPr>
          <a:xfrm>
            <a:off x="228600" y="2276640"/>
            <a:ext cx="5866560" cy="3056760"/>
          </a:xfrm>
          <a:prstGeom prst="rect">
            <a:avLst/>
          </a:prstGeom>
          <a:ln>
            <a:noFill/>
          </a:ln>
        </p:spPr>
      </p:pic>
      <p:sp>
        <p:nvSpPr>
          <p:cNvPr id="166" name="CustomShape 2"/>
          <p:cNvSpPr/>
          <p:nvPr/>
        </p:nvSpPr>
        <p:spPr>
          <a:xfrm>
            <a:off x="6692760" y="2971800"/>
            <a:ext cx="2285280" cy="1735920"/>
          </a:xfrm>
          <a:prstGeom prst="rect">
            <a:avLst/>
          </a:prstGeom>
          <a:noFill/>
          <a:ln w="12600">
            <a:noFill/>
          </a:ln>
        </p:spPr>
        <p:txBody>
          <a:bodyPr lIns="90000" rIns="90000" tIns="45000" bIns="45000"/>
          <a:p>
            <a:pPr>
              <a:lnSpc>
                <a:spcPct val="100000"/>
              </a:lnSpc>
              <a:buFont typeface="StarSymbol"/>
              <a:buChar char="l"/>
            </a:pPr>
            <a:r>
              <a:rPr lang="en-IN">
                <a:solidFill>
                  <a:srgbClr val="000000"/>
                </a:solidFill>
                <a:latin typeface="Times New Roman"/>
              </a:rPr>
              <a:t> </a:t>
            </a:r>
            <a:r>
              <a:rPr lang="en-IN">
                <a:solidFill>
                  <a:srgbClr val="000000"/>
                </a:solidFill>
                <a:latin typeface="Times New Roman"/>
              </a:rPr>
              <a:t>Sequence layer</a:t>
            </a:r>
            <a:endParaRPr/>
          </a:p>
          <a:p>
            <a:pPr>
              <a:lnSpc>
                <a:spcPct val="100000"/>
              </a:lnSpc>
              <a:buFont typeface="StarSymbol"/>
              <a:buChar char="l"/>
            </a:pPr>
            <a:r>
              <a:rPr lang="en-IN">
                <a:solidFill>
                  <a:srgbClr val="000000"/>
                </a:solidFill>
                <a:latin typeface="Times New Roman"/>
              </a:rPr>
              <a:t> </a:t>
            </a:r>
            <a:r>
              <a:rPr lang="en-IN">
                <a:solidFill>
                  <a:srgbClr val="000000"/>
                </a:solidFill>
                <a:latin typeface="Times New Roman"/>
              </a:rPr>
              <a:t>GOP layer</a:t>
            </a:r>
            <a:endParaRPr/>
          </a:p>
          <a:p>
            <a:pPr>
              <a:lnSpc>
                <a:spcPct val="100000"/>
              </a:lnSpc>
              <a:buFont typeface="StarSymbol"/>
              <a:buChar char="l"/>
            </a:pPr>
            <a:r>
              <a:rPr lang="en-IN">
                <a:solidFill>
                  <a:srgbClr val="000000"/>
                </a:solidFill>
                <a:latin typeface="Times New Roman"/>
              </a:rPr>
              <a:t> </a:t>
            </a:r>
            <a:r>
              <a:rPr lang="en-IN">
                <a:solidFill>
                  <a:srgbClr val="000000"/>
                </a:solidFill>
                <a:latin typeface="Times New Roman"/>
              </a:rPr>
              <a:t>Picture layer</a:t>
            </a:r>
            <a:endParaRPr/>
          </a:p>
          <a:p>
            <a:pPr>
              <a:lnSpc>
                <a:spcPct val="100000"/>
              </a:lnSpc>
              <a:buFont typeface="StarSymbol"/>
              <a:buChar char="l"/>
            </a:pPr>
            <a:r>
              <a:rPr lang="en-IN">
                <a:solidFill>
                  <a:srgbClr val="000000"/>
                </a:solidFill>
                <a:latin typeface="Times New Roman"/>
              </a:rPr>
              <a:t> </a:t>
            </a:r>
            <a:r>
              <a:rPr lang="en-IN">
                <a:solidFill>
                  <a:srgbClr val="000000"/>
                </a:solidFill>
                <a:latin typeface="Times New Roman"/>
              </a:rPr>
              <a:t>Slices</a:t>
            </a:r>
            <a:endParaRPr/>
          </a:p>
          <a:p>
            <a:pPr>
              <a:lnSpc>
                <a:spcPct val="100000"/>
              </a:lnSpc>
              <a:buFont typeface="StarSymbol"/>
              <a:buChar char="l"/>
            </a:pPr>
            <a:r>
              <a:rPr lang="en-IN">
                <a:solidFill>
                  <a:srgbClr val="000000"/>
                </a:solidFill>
                <a:latin typeface="Times New Roman"/>
              </a:rPr>
              <a:t> </a:t>
            </a:r>
            <a:r>
              <a:rPr lang="en-IN">
                <a:solidFill>
                  <a:srgbClr val="000000"/>
                </a:solidFill>
                <a:latin typeface="Times New Roman"/>
              </a:rPr>
              <a:t>Macroblock</a:t>
            </a:r>
            <a:endParaRPr/>
          </a:p>
          <a:p>
            <a:pPr>
              <a:lnSpc>
                <a:spcPct val="100000"/>
              </a:lnSpc>
              <a:buFont typeface="StarSymbol"/>
              <a:buChar char="l"/>
            </a:pPr>
            <a:r>
              <a:rPr lang="en-IN">
                <a:solidFill>
                  <a:srgbClr val="000000"/>
                </a:solidFill>
                <a:latin typeface="Times New Roman"/>
              </a:rPr>
              <a:t> </a:t>
            </a:r>
            <a:r>
              <a:rPr lang="en-IN">
                <a:solidFill>
                  <a:srgbClr val="000000"/>
                </a:solidFill>
                <a:latin typeface="Times New Roman"/>
              </a:rPr>
              <a:t>Block (8x8 pixels)</a:t>
            </a:r>
            <a:endParaRPr/>
          </a:p>
        </p:txBody>
      </p:sp>
      <p:sp>
        <p:nvSpPr>
          <p:cNvPr id="167" name="CustomShape 3"/>
          <p:cNvSpPr/>
          <p:nvPr/>
        </p:nvSpPr>
        <p:spPr>
          <a:xfrm>
            <a:off x="3124080" y="4791240"/>
            <a:ext cx="1158120" cy="272520"/>
          </a:xfrm>
          <a:prstGeom prst="rect">
            <a:avLst/>
          </a:prstGeom>
          <a:noFill/>
          <a:ln w="12600">
            <a:noFill/>
          </a:ln>
        </p:spPr>
        <p:txBody>
          <a:bodyPr lIns="90000" rIns="90000" tIns="45000" bIns="45000"/>
          <a:p>
            <a:pPr>
              <a:lnSpc>
                <a:spcPct val="100000"/>
              </a:lnSpc>
            </a:pPr>
            <a:r>
              <a:rPr b="1" lang="en-IN" sz="1200">
                <a:solidFill>
                  <a:srgbClr val="000000"/>
                </a:solidFill>
                <a:latin typeface="Times New Roman"/>
              </a:rPr>
              <a:t>16 x 16 pixels</a:t>
            </a:r>
            <a:endParaRPr/>
          </a:p>
        </p:txBody>
      </p:sp>
      <p:pic>
        <p:nvPicPr>
          <p:cNvPr id="168" name="Picture 36" descr=""/>
          <p:cNvPicPr/>
          <p:nvPr/>
        </p:nvPicPr>
        <p:blipFill>
          <a:blip r:embed="rId2"/>
          <a:stretch>
            <a:fillRect/>
          </a:stretch>
        </p:blipFill>
        <p:spPr>
          <a:xfrm>
            <a:off x="228600" y="1905120"/>
            <a:ext cx="6579720" cy="3428280"/>
          </a:xfrm>
          <a:prstGeom prst="rect">
            <a:avLst/>
          </a:prstGeom>
          <a:ln>
            <a:noFill/>
          </a:ln>
        </p:spPr>
      </p:pic>
      <p:sp>
        <p:nvSpPr>
          <p:cNvPr id="169" name="CustomShape 4"/>
          <p:cNvSpPr/>
          <p:nvPr/>
        </p:nvSpPr>
        <p:spPr>
          <a:xfrm>
            <a:off x="3124080" y="4791240"/>
            <a:ext cx="1158120" cy="272520"/>
          </a:xfrm>
          <a:prstGeom prst="rect">
            <a:avLst/>
          </a:prstGeom>
          <a:noFill/>
          <a:ln w="12600">
            <a:noFill/>
          </a:ln>
        </p:spPr>
        <p:txBody>
          <a:bodyPr lIns="90000" rIns="90000" tIns="45000" bIns="45000"/>
          <a:p>
            <a:pPr>
              <a:lnSpc>
                <a:spcPct val="100000"/>
              </a:lnSpc>
            </a:pPr>
            <a:r>
              <a:rPr b="1" lang="en-IN" sz="1200">
                <a:solidFill>
                  <a:srgbClr val="000000"/>
                </a:solidFill>
                <a:latin typeface="Times New Roman"/>
              </a:rPr>
              <a:t>16 x 16 pixels</a:t>
            </a:r>
            <a:endParaRPr/>
          </a:p>
        </p:txBody>
      </p:sp>
      <p:sp>
        <p:nvSpPr>
          <p:cNvPr id="170" name="CustomShape 5"/>
          <p:cNvSpPr/>
          <p:nvPr/>
        </p:nvSpPr>
        <p:spPr>
          <a:xfrm>
            <a:off x="990720" y="4638600"/>
            <a:ext cx="1218600" cy="272520"/>
          </a:xfrm>
          <a:prstGeom prst="rect">
            <a:avLst/>
          </a:prstGeom>
          <a:noFill/>
          <a:ln w="12600">
            <a:noFill/>
          </a:ln>
        </p:spPr>
        <p:txBody>
          <a:bodyPr lIns="90000" rIns="90000" tIns="45000" bIns="45000"/>
          <a:p>
            <a:pPr>
              <a:lnSpc>
                <a:spcPct val="100000"/>
              </a:lnSpc>
            </a:pPr>
            <a:r>
              <a:rPr b="1" lang="en-IN" sz="1200">
                <a:solidFill>
                  <a:srgbClr val="000000"/>
                </a:solidFill>
                <a:latin typeface="Times New Roman"/>
              </a:rPr>
              <a:t>I-, P-, or B-type</a:t>
            </a:r>
            <a:endParaRPr/>
          </a:p>
        </p:txBody>
      </p:sp>
      <p:sp>
        <p:nvSpPr>
          <p:cNvPr id="171" name="CustomShape 6"/>
          <p:cNvSpPr/>
          <p:nvPr/>
        </p:nvSpPr>
        <p:spPr>
          <a:xfrm>
            <a:off x="6464160" y="2362320"/>
            <a:ext cx="3060000" cy="608760"/>
          </a:xfrm>
          <a:prstGeom prst="rect">
            <a:avLst/>
          </a:prstGeom>
          <a:noFill/>
          <a:ln>
            <a:noFill/>
          </a:ln>
        </p:spPr>
        <p:txBody>
          <a:bodyPr lIns="90000" rIns="90000" tIns="45000" bIns="91440" anchor="b"/>
          <a:p>
            <a:pPr>
              <a:lnSpc>
                <a:spcPct val="100000"/>
              </a:lnSpc>
            </a:pPr>
            <a:r>
              <a:rPr lang="en-IN" sz="3200">
                <a:solidFill>
                  <a:srgbClr val="1f497d"/>
                </a:solidFill>
                <a:latin typeface="Calibri"/>
              </a:rPr>
              <a:t>Hierarchy</a:t>
            </a:r>
            <a:endParaRPr/>
          </a:p>
        </p:txBody>
      </p:sp>
      <p:sp>
        <p:nvSpPr>
          <p:cNvPr id="172" name="CustomShape 7"/>
          <p:cNvSpPr/>
          <p:nvPr/>
        </p:nvSpPr>
        <p:spPr>
          <a:xfrm>
            <a:off x="457200" y="6356520"/>
            <a:ext cx="2133000" cy="364320"/>
          </a:xfrm>
          <a:prstGeom prst="rect">
            <a:avLst/>
          </a:prstGeom>
          <a:noFill/>
          <a:ln>
            <a:noFill/>
          </a:ln>
        </p:spPr>
        <p:txBody>
          <a:bodyPr lIns="90000" rIns="90000" tIns="45000" bIns="45000" anchor="ctr"/>
          <a:p>
            <a:pPr>
              <a:lnSpc>
                <a:spcPct val="100000"/>
              </a:lnSpc>
            </a:pPr>
            <a:r>
              <a:rPr lang="en-IN" sz="1200">
                <a:solidFill>
                  <a:srgbClr val="8b8b8b"/>
                </a:solidFill>
                <a:latin typeface="Calibri"/>
              </a:rPr>
              <a:t>03/11/15</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CustomShape 1"/>
          <p:cNvSpPr/>
          <p:nvPr/>
        </p:nvSpPr>
        <p:spPr>
          <a:xfrm>
            <a:off x="914400" y="274680"/>
            <a:ext cx="7771680" cy="79128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Video Stream Data Hierarchy</a:t>
            </a:r>
            <a:endParaRPr/>
          </a:p>
        </p:txBody>
      </p:sp>
      <p:sp>
        <p:nvSpPr>
          <p:cNvPr id="174" name="CustomShape 2"/>
          <p:cNvSpPr/>
          <p:nvPr/>
        </p:nvSpPr>
        <p:spPr>
          <a:xfrm>
            <a:off x="457200" y="6356520"/>
            <a:ext cx="2133000" cy="364320"/>
          </a:xfrm>
          <a:prstGeom prst="rect">
            <a:avLst/>
          </a:prstGeom>
          <a:noFill/>
          <a:ln>
            <a:noFill/>
          </a:ln>
        </p:spPr>
        <p:txBody>
          <a:bodyPr lIns="90000" rIns="90000" tIns="45000" bIns="45000" anchor="ctr"/>
          <a:p>
            <a:pPr>
              <a:lnSpc>
                <a:spcPct val="100000"/>
              </a:lnSpc>
            </a:pPr>
            <a:r>
              <a:rPr lang="en-IN" sz="1200">
                <a:solidFill>
                  <a:srgbClr val="8b8b8b"/>
                </a:solidFill>
                <a:latin typeface="Calibri"/>
              </a:rPr>
              <a:t>03/11/15</a:t>
            </a:r>
            <a:endParaRPr/>
          </a:p>
        </p:txBody>
      </p:sp>
      <p:pic>
        <p:nvPicPr>
          <p:cNvPr id="175" name="" descr=""/>
          <p:cNvPicPr/>
          <p:nvPr/>
        </p:nvPicPr>
        <p:blipFill>
          <a:blip r:embed="rId1"/>
          <a:stretch>
            <a:fillRect/>
          </a:stretch>
        </p:blipFill>
        <p:spPr>
          <a:xfrm>
            <a:off x="762120" y="1104840"/>
            <a:ext cx="8000640" cy="554940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703440" y="463680"/>
            <a:ext cx="7738920" cy="1142280"/>
          </a:xfrm>
          <a:prstGeom prst="rect">
            <a:avLst/>
          </a:prstGeom>
          <a:noFill/>
          <a:ln>
            <a:noFill/>
          </a:ln>
        </p:spPr>
        <p:txBody>
          <a:bodyPr lIns="90000" rIns="90000" tIns="45000" bIns="45000"/>
          <a:p>
            <a:r>
              <a:rPr lang="en-IN" sz="3600">
                <a:solidFill>
                  <a:srgbClr val="000000"/>
                </a:solidFill>
                <a:latin typeface="Tahoma"/>
              </a:rPr>
              <a:t>Crunching a few numbers</a:t>
            </a:r>
            <a:r>
              <a:rPr b="1" lang="en-IN" sz="3600">
                <a:solidFill>
                  <a:srgbClr val="000000"/>
                </a:solidFill>
                <a:latin typeface="Arial"/>
              </a:rPr>
              <a:t> </a:t>
            </a:r>
            <a:endParaRPr/>
          </a:p>
          <a:p>
            <a:pPr algn="ctr">
              <a:lnSpc>
                <a:spcPct val="100000"/>
              </a:lnSpc>
            </a:pPr>
            <a:endParaRPr/>
          </a:p>
        </p:txBody>
      </p:sp>
      <p:sp>
        <p:nvSpPr>
          <p:cNvPr id="116" name="CustomShape 2"/>
          <p:cNvSpPr/>
          <p:nvPr/>
        </p:nvSpPr>
        <p:spPr>
          <a:xfrm>
            <a:off x="457200" y="1447920"/>
            <a:ext cx="8228880" cy="4571280"/>
          </a:xfrm>
          <a:prstGeom prst="rect">
            <a:avLst/>
          </a:prstGeom>
          <a:noFill/>
          <a:ln>
            <a:noFill/>
          </a:ln>
        </p:spPr>
        <p:txBody>
          <a:bodyPr lIns="90000" rIns="90000" tIns="45000" bIns="45000"/>
          <a:p>
            <a:pPr>
              <a:lnSpc>
                <a:spcPct val="90000"/>
              </a:lnSpc>
            </a:pPr>
            <a:r>
              <a:rPr lang="en-IN" sz="2400">
                <a:solidFill>
                  <a:srgbClr val="000000"/>
                </a:solidFill>
                <a:latin typeface="Calibri"/>
              </a:rPr>
              <a:t>	</a:t>
            </a:r>
            <a:r>
              <a:rPr lang="en-IN" sz="2400">
                <a:solidFill>
                  <a:srgbClr val="000000"/>
                </a:solidFill>
                <a:latin typeface="Calibri"/>
              </a:rPr>
              <a:t>Data you need to view a YouTube video</a:t>
            </a:r>
            <a:endParaRPr/>
          </a:p>
          <a:p>
            <a:pPr lvl="1">
              <a:lnSpc>
                <a:spcPct val="90000"/>
              </a:lnSpc>
              <a:buFont typeface="Wingdings" charset="2"/>
              <a:buChar char=""/>
            </a:pPr>
            <a:r>
              <a:rPr lang="en-IN" sz="2200">
                <a:solidFill>
                  <a:srgbClr val="000000"/>
                </a:solidFill>
                <a:latin typeface="Calibri"/>
              </a:rPr>
              <a:t>Size:</a:t>
            </a:r>
            <a:r>
              <a:rPr lang="en-IN" sz="2200">
                <a:solidFill>
                  <a:srgbClr val="000000"/>
                </a:solidFill>
                <a:latin typeface="Calibri"/>
              </a:rPr>
              <a:t>	</a:t>
            </a:r>
            <a:r>
              <a:rPr lang="en-IN" sz="2200">
                <a:solidFill>
                  <a:srgbClr val="000000"/>
                </a:solidFill>
                <a:latin typeface="Calibri"/>
              </a:rPr>
              <a:t>360 x 640</a:t>
            </a:r>
            <a:endParaRPr/>
          </a:p>
          <a:p>
            <a:pPr lvl="1">
              <a:lnSpc>
                <a:spcPct val="90000"/>
              </a:lnSpc>
              <a:buFont typeface="Wingdings" charset="2"/>
              <a:buChar char=""/>
            </a:pPr>
            <a:r>
              <a:rPr lang="en-IN" sz="2200">
                <a:solidFill>
                  <a:srgbClr val="000000"/>
                </a:solidFill>
                <a:latin typeface="Calibri"/>
              </a:rPr>
              <a:t>Frame rate: </a:t>
            </a:r>
            <a:r>
              <a:rPr lang="en-IN" sz="2200">
                <a:solidFill>
                  <a:srgbClr val="000000"/>
                </a:solidFill>
                <a:latin typeface="Calibri"/>
              </a:rPr>
              <a:t>	</a:t>
            </a:r>
            <a:r>
              <a:rPr lang="en-IN" sz="2200">
                <a:solidFill>
                  <a:srgbClr val="000000"/>
                </a:solidFill>
                <a:latin typeface="Calibri"/>
              </a:rPr>
              <a:t>30fps</a:t>
            </a:r>
            <a:endParaRPr/>
          </a:p>
          <a:p>
            <a:pPr lvl="1">
              <a:lnSpc>
                <a:spcPct val="90000"/>
              </a:lnSpc>
              <a:buFont typeface="Wingdings" charset="2"/>
              <a:buChar char=""/>
            </a:pPr>
            <a:r>
              <a:rPr lang="en-IN" sz="2200">
                <a:solidFill>
                  <a:srgbClr val="000000"/>
                </a:solidFill>
                <a:latin typeface="Calibri"/>
              </a:rPr>
              <a:t>Bit rate = H x W x fps x num of colors x bits per color</a:t>
            </a:r>
            <a:endParaRPr/>
          </a:p>
          <a:p>
            <a:pPr>
              <a:lnSpc>
                <a:spcPct val="90000"/>
              </a:lnSpc>
            </a:pPr>
            <a:r>
              <a:rPr lang="en-IN" sz="2000">
                <a:solidFill>
                  <a:srgbClr val="000000"/>
                </a:solidFill>
                <a:latin typeface="Calibri"/>
              </a:rPr>
              <a:t>= 360 x 640 x 30 x 3 x 8 bps</a:t>
            </a:r>
            <a:endParaRPr/>
          </a:p>
          <a:p>
            <a:pPr>
              <a:lnSpc>
                <a:spcPct val="90000"/>
              </a:lnSpc>
            </a:pPr>
            <a:r>
              <a:rPr lang="en-IN" sz="2000">
                <a:solidFill>
                  <a:srgbClr val="000000"/>
                </a:solidFill>
                <a:latin typeface="Calibri"/>
              </a:rPr>
              <a:t>= 165,888,000 bps</a:t>
            </a:r>
            <a:endParaRPr/>
          </a:p>
          <a:p>
            <a:pPr>
              <a:lnSpc>
                <a:spcPct val="90000"/>
              </a:lnSpc>
            </a:pPr>
            <a:r>
              <a:rPr lang="en-IN" sz="2000">
                <a:solidFill>
                  <a:srgbClr val="000000"/>
                </a:solidFill>
                <a:latin typeface="Calibri"/>
              </a:rPr>
              <a:t>= 170 Mbps (approx)</a:t>
            </a:r>
            <a:endParaRPr/>
          </a:p>
          <a:p>
            <a:pPr>
              <a:lnSpc>
                <a:spcPct val="90000"/>
              </a:lnSpc>
            </a:pPr>
            <a:endParaRPr/>
          </a:p>
          <a:p>
            <a:pPr>
              <a:lnSpc>
                <a:spcPct val="90000"/>
              </a:lnSpc>
            </a:pPr>
            <a:r>
              <a:rPr lang="en-IN" sz="2400">
                <a:solidFill>
                  <a:srgbClr val="000000"/>
                </a:solidFill>
                <a:latin typeface="Calibri"/>
              </a:rPr>
              <a:t>So, viewing this over a typical 2Mbps connection would require a compression by a factor of about 85.</a:t>
            </a:r>
            <a:endParaRPr/>
          </a:p>
          <a:p>
            <a:pPr>
              <a:lnSpc>
                <a:spcPct val="90000"/>
              </a:lnSpc>
            </a:pPr>
            <a:endParaRPr/>
          </a:p>
          <a:p>
            <a:pPr>
              <a:lnSpc>
                <a:spcPct val="90000"/>
              </a:lnSpc>
            </a:pPr>
            <a:r>
              <a:rPr lang="en-IN" sz="2400">
                <a:solidFill>
                  <a:srgbClr val="000000"/>
                </a:solidFill>
                <a:latin typeface="Calibri"/>
              </a:rPr>
              <a:t>Similarly, a 1 GB storage device would be able to hold less than one minute long video content</a:t>
            </a:r>
            <a:endParaRPr/>
          </a:p>
          <a:p>
            <a:pPr>
              <a:lnSpc>
                <a:spcPct val="90000"/>
              </a:lnSpc>
            </a:pPr>
            <a:endParaRPr/>
          </a:p>
          <a:p>
            <a:pPr>
              <a:lnSpc>
                <a:spcPct val="90000"/>
              </a:lnSpc>
            </a:pPr>
            <a:endParaRPr/>
          </a:p>
          <a:p>
            <a:pPr>
              <a:lnSpc>
                <a:spcPct val="90000"/>
              </a:lnSpc>
            </a:pPr>
            <a:endParaRPr/>
          </a:p>
        </p:txBody>
      </p:sp>
      <p:sp>
        <p:nvSpPr>
          <p:cNvPr id="117" name="Line 3"/>
          <p:cNvSpPr/>
          <p:nvPr/>
        </p:nvSpPr>
        <p:spPr>
          <a:xfrm>
            <a:off x="0" y="1277640"/>
            <a:ext cx="9144000" cy="0"/>
          </a:xfrm>
          <a:prstGeom prst="line">
            <a:avLst/>
          </a:prstGeom>
          <a:ln w="57240">
            <a:solidFill>
              <a:srgbClr val="000000"/>
            </a:solidFill>
            <a:round/>
          </a:ln>
        </p:spPr>
      </p:sp>
      <p:sp>
        <p:nvSpPr>
          <p:cNvPr id="118" name="CustomShape 4"/>
          <p:cNvSpPr/>
          <p:nvPr/>
        </p:nvSpPr>
        <p:spPr>
          <a:xfrm>
            <a:off x="457200" y="6356520"/>
            <a:ext cx="2133000" cy="364320"/>
          </a:xfrm>
          <a:prstGeom prst="rect">
            <a:avLst/>
          </a:prstGeom>
          <a:noFill/>
          <a:ln>
            <a:noFill/>
          </a:ln>
        </p:spPr>
        <p:txBody>
          <a:bodyPr lIns="90000" rIns="90000" tIns="45000" bIns="45000" anchor="ctr"/>
          <a:p>
            <a:pPr>
              <a:lnSpc>
                <a:spcPct val="100000"/>
              </a:lnSpc>
            </a:pPr>
            <a:r>
              <a:rPr lang="en-IN" sz="1200">
                <a:solidFill>
                  <a:srgbClr val="8b8b8b"/>
                </a:solidFill>
                <a:latin typeface="Calibri"/>
              </a:rPr>
              <a:t>03/11/15</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CustomShape 1"/>
          <p:cNvSpPr/>
          <p:nvPr/>
        </p:nvSpPr>
        <p:spPr>
          <a:xfrm>
            <a:off x="703440" y="552600"/>
            <a:ext cx="7738920" cy="1142280"/>
          </a:xfrm>
          <a:prstGeom prst="rect">
            <a:avLst/>
          </a:prstGeom>
          <a:noFill/>
          <a:ln>
            <a:noFill/>
          </a:ln>
        </p:spPr>
        <p:txBody>
          <a:bodyPr lIns="90000" rIns="90000" tIns="45000" bIns="45000"/>
          <a:p>
            <a:r>
              <a:rPr lang="en-IN" sz="3600">
                <a:solidFill>
                  <a:srgbClr val="000000"/>
                </a:solidFill>
                <a:latin typeface="Tahoma"/>
              </a:rPr>
              <a:t>Video Structure </a:t>
            </a:r>
            <a:endParaRPr/>
          </a:p>
          <a:p>
            <a:pPr algn="ctr">
              <a:lnSpc>
                <a:spcPct val="100000"/>
              </a:lnSpc>
            </a:pPr>
            <a:endParaRPr/>
          </a:p>
        </p:txBody>
      </p:sp>
      <p:sp>
        <p:nvSpPr>
          <p:cNvPr id="177" name="CustomShape 2"/>
          <p:cNvSpPr/>
          <p:nvPr/>
        </p:nvSpPr>
        <p:spPr>
          <a:xfrm>
            <a:off x="457200" y="1600200"/>
            <a:ext cx="8228880" cy="4525200"/>
          </a:xfrm>
          <a:prstGeom prst="rect">
            <a:avLst/>
          </a:prstGeom>
          <a:noFill/>
          <a:ln>
            <a:noFill/>
          </a:ln>
        </p:spPr>
        <p:txBody>
          <a:bodyPr lIns="90000" rIns="90000" tIns="45000" bIns="45000"/>
          <a:p>
            <a:pPr>
              <a:lnSpc>
                <a:spcPct val="90000"/>
              </a:lnSpc>
              <a:buBlip>
                <a:blip r:embed="rId1"/>
              </a:buBlip>
            </a:pPr>
            <a:r>
              <a:rPr lang="en-IN" sz="2400">
                <a:solidFill>
                  <a:srgbClr val="000000"/>
                </a:solidFill>
                <a:latin typeface="Arial"/>
              </a:rPr>
              <a:t>MPEG Structure </a:t>
            </a:r>
            <a:endParaRPr/>
          </a:p>
          <a:p>
            <a:pPr>
              <a:lnSpc>
                <a:spcPct val="90000"/>
              </a:lnSpc>
            </a:pPr>
            <a:endParaRPr/>
          </a:p>
        </p:txBody>
      </p:sp>
      <p:pic>
        <p:nvPicPr>
          <p:cNvPr id="178" name="Picture 4" descr=""/>
          <p:cNvPicPr/>
          <p:nvPr/>
        </p:nvPicPr>
        <p:blipFill>
          <a:blip r:embed="rId2"/>
          <a:stretch>
            <a:fillRect/>
          </a:stretch>
        </p:blipFill>
        <p:spPr>
          <a:xfrm>
            <a:off x="1301760" y="2332080"/>
            <a:ext cx="6100200" cy="3037680"/>
          </a:xfrm>
          <a:prstGeom prst="rect">
            <a:avLst/>
          </a:prstGeom>
          <a:ln w="9360">
            <a:noFill/>
          </a:ln>
        </p:spPr>
      </p:pic>
      <p:sp>
        <p:nvSpPr>
          <p:cNvPr id="179" name="CustomShape 3"/>
          <p:cNvSpPr/>
          <p:nvPr/>
        </p:nvSpPr>
        <p:spPr>
          <a:xfrm>
            <a:off x="457200" y="6356520"/>
            <a:ext cx="2133000" cy="364320"/>
          </a:xfrm>
          <a:prstGeom prst="rect">
            <a:avLst/>
          </a:prstGeom>
          <a:noFill/>
          <a:ln>
            <a:noFill/>
          </a:ln>
        </p:spPr>
        <p:txBody>
          <a:bodyPr lIns="90000" rIns="90000" tIns="45000" bIns="45000" anchor="ctr"/>
          <a:p>
            <a:pPr>
              <a:lnSpc>
                <a:spcPct val="100000"/>
              </a:lnSpc>
            </a:pPr>
            <a:r>
              <a:rPr lang="en-IN" sz="1200">
                <a:solidFill>
                  <a:srgbClr val="8b8b8b"/>
                </a:solidFill>
                <a:latin typeface="Calibri"/>
              </a:rPr>
              <a:t>03/11/15</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CustomShape 1"/>
          <p:cNvSpPr/>
          <p:nvPr/>
        </p:nvSpPr>
        <p:spPr>
          <a:xfrm>
            <a:off x="703440" y="609480"/>
            <a:ext cx="7738920" cy="1142280"/>
          </a:xfrm>
          <a:prstGeom prst="rect">
            <a:avLst/>
          </a:prstGeom>
          <a:noFill/>
          <a:ln>
            <a:noFill/>
          </a:ln>
        </p:spPr>
        <p:txBody>
          <a:bodyPr lIns="90000" rIns="90000" tIns="45000" bIns="45000"/>
          <a:p>
            <a:pPr algn="ctr">
              <a:lnSpc>
                <a:spcPct val="100000"/>
              </a:lnSpc>
            </a:pPr>
            <a:r>
              <a:rPr lang="en-IN" sz="3600">
                <a:solidFill>
                  <a:srgbClr val="000000"/>
                </a:solidFill>
                <a:latin typeface="Tahoma"/>
              </a:rPr>
              <a:t>Video Compression</a:t>
            </a:r>
            <a:r>
              <a:rPr b="1" lang="en-IN" sz="3600">
                <a:solidFill>
                  <a:srgbClr val="000000"/>
                </a:solidFill>
                <a:latin typeface="Arial"/>
              </a:rPr>
              <a:t> </a:t>
            </a:r>
            <a:endParaRPr/>
          </a:p>
        </p:txBody>
      </p:sp>
      <p:sp>
        <p:nvSpPr>
          <p:cNvPr id="181" name="CustomShape 2"/>
          <p:cNvSpPr/>
          <p:nvPr/>
        </p:nvSpPr>
        <p:spPr>
          <a:xfrm>
            <a:off x="699120" y="1465200"/>
            <a:ext cx="7771320" cy="4114080"/>
          </a:xfrm>
          <a:prstGeom prst="rect">
            <a:avLst/>
          </a:prstGeom>
          <a:noFill/>
          <a:ln>
            <a:noFill/>
          </a:ln>
        </p:spPr>
        <p:txBody>
          <a:bodyPr lIns="90000" rIns="90000" tIns="45000" bIns="45000"/>
          <a:p>
            <a:pPr>
              <a:lnSpc>
                <a:spcPct val="100000"/>
              </a:lnSpc>
              <a:buBlip>
                <a:blip r:embed="rId1"/>
              </a:buBlip>
            </a:pPr>
            <a:r>
              <a:rPr lang="en-IN" sz="2400">
                <a:solidFill>
                  <a:srgbClr val="000000"/>
                </a:solidFill>
                <a:latin typeface="Calibri"/>
              </a:rPr>
              <a:t>Main addition over image compression</a:t>
            </a:r>
            <a:endParaRPr/>
          </a:p>
          <a:p>
            <a:pPr lvl="1">
              <a:lnSpc>
                <a:spcPct val="100000"/>
              </a:lnSpc>
              <a:buBlip>
                <a:blip r:embed="rId2"/>
              </a:buBlip>
            </a:pPr>
            <a:r>
              <a:rPr lang="en-IN" sz="2000">
                <a:solidFill>
                  <a:srgbClr val="000000"/>
                </a:solidFill>
                <a:latin typeface="Calibri"/>
              </a:rPr>
              <a:t>Exploit the temporal redundancy</a:t>
            </a:r>
            <a:endParaRPr/>
          </a:p>
          <a:p>
            <a:pPr>
              <a:lnSpc>
                <a:spcPct val="100000"/>
              </a:lnSpc>
              <a:buBlip>
                <a:blip r:embed="rId3"/>
              </a:buBlip>
            </a:pPr>
            <a:r>
              <a:rPr lang="en-IN" sz="2400">
                <a:solidFill>
                  <a:srgbClr val="000000"/>
                </a:solidFill>
                <a:latin typeface="Calibri"/>
              </a:rPr>
              <a:t>Predict current frame based on previously coded frames</a:t>
            </a:r>
            <a:endParaRPr/>
          </a:p>
          <a:p>
            <a:pPr>
              <a:lnSpc>
                <a:spcPct val="100000"/>
              </a:lnSpc>
              <a:buBlip>
                <a:blip r:embed="rId4"/>
              </a:buBlip>
            </a:pPr>
            <a:r>
              <a:rPr lang="en-IN" sz="2400">
                <a:solidFill>
                  <a:srgbClr val="000000"/>
                </a:solidFill>
                <a:latin typeface="Calibri"/>
              </a:rPr>
              <a:t>Types of coded frames:</a:t>
            </a:r>
            <a:endParaRPr/>
          </a:p>
          <a:p>
            <a:pPr lvl="1">
              <a:lnSpc>
                <a:spcPct val="100000"/>
              </a:lnSpc>
              <a:buBlip>
                <a:blip r:embed="rId5"/>
              </a:buBlip>
            </a:pPr>
            <a:r>
              <a:rPr lang="en-IN" sz="2000">
                <a:solidFill>
                  <a:srgbClr val="000000"/>
                </a:solidFill>
                <a:latin typeface="Calibri"/>
              </a:rPr>
              <a:t>I-frame – Intra-coded frame, coded independently of all other frames</a:t>
            </a:r>
            <a:endParaRPr/>
          </a:p>
          <a:p>
            <a:pPr lvl="1">
              <a:lnSpc>
                <a:spcPct val="100000"/>
              </a:lnSpc>
              <a:buBlip>
                <a:blip r:embed="rId6"/>
              </a:buBlip>
            </a:pPr>
            <a:r>
              <a:rPr lang="en-IN" sz="2000">
                <a:solidFill>
                  <a:srgbClr val="000000"/>
                </a:solidFill>
                <a:latin typeface="Calibri"/>
              </a:rPr>
              <a:t>P-frame – Predictively coded frame, coded based on previously coded frame</a:t>
            </a:r>
            <a:endParaRPr/>
          </a:p>
          <a:p>
            <a:pPr lvl="1">
              <a:lnSpc>
                <a:spcPct val="100000"/>
              </a:lnSpc>
              <a:buBlip>
                <a:blip r:embed="rId7"/>
              </a:buBlip>
            </a:pPr>
            <a:r>
              <a:rPr lang="en-IN" sz="2000">
                <a:solidFill>
                  <a:srgbClr val="000000"/>
                </a:solidFill>
                <a:latin typeface="Calibri"/>
              </a:rPr>
              <a:t>B-frame – Bi-directionally predicted frame, coded based on both previous and future coded frames</a:t>
            </a:r>
            <a:endParaRPr/>
          </a:p>
        </p:txBody>
      </p:sp>
      <p:pic>
        <p:nvPicPr>
          <p:cNvPr id="182" name="Picture 4" descr=""/>
          <p:cNvPicPr/>
          <p:nvPr/>
        </p:nvPicPr>
        <p:blipFill>
          <a:blip r:embed="rId8"/>
          <a:stretch>
            <a:fillRect/>
          </a:stretch>
        </p:blipFill>
        <p:spPr>
          <a:xfrm>
            <a:off x="3200400" y="5486400"/>
            <a:ext cx="3344400" cy="1177200"/>
          </a:xfrm>
          <a:prstGeom prst="rect">
            <a:avLst/>
          </a:prstGeom>
          <a:ln w="9360">
            <a:noFill/>
          </a:ln>
        </p:spPr>
      </p:pic>
      <p:sp>
        <p:nvSpPr>
          <p:cNvPr id="183" name="CustomShape 3"/>
          <p:cNvSpPr/>
          <p:nvPr/>
        </p:nvSpPr>
        <p:spPr>
          <a:xfrm>
            <a:off x="457200" y="6356520"/>
            <a:ext cx="2133000" cy="364320"/>
          </a:xfrm>
          <a:prstGeom prst="rect">
            <a:avLst/>
          </a:prstGeom>
          <a:noFill/>
          <a:ln>
            <a:noFill/>
          </a:ln>
        </p:spPr>
        <p:txBody>
          <a:bodyPr lIns="90000" rIns="90000" tIns="45000" bIns="45000" anchor="ctr"/>
          <a:p>
            <a:pPr>
              <a:lnSpc>
                <a:spcPct val="100000"/>
              </a:lnSpc>
            </a:pPr>
            <a:r>
              <a:rPr lang="en-IN" sz="1200">
                <a:solidFill>
                  <a:srgbClr val="8b8b8b"/>
                </a:solidFill>
                <a:latin typeface="Calibri"/>
              </a:rPr>
              <a:t>03/11/15</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CustomShape 1"/>
          <p:cNvSpPr/>
          <p:nvPr/>
        </p:nvSpPr>
        <p:spPr>
          <a:xfrm>
            <a:off x="488160" y="0"/>
            <a:ext cx="7738920" cy="1142280"/>
          </a:xfrm>
          <a:prstGeom prst="rect">
            <a:avLst/>
          </a:prstGeom>
          <a:noFill/>
          <a:ln>
            <a:noFill/>
          </a:ln>
        </p:spPr>
        <p:txBody>
          <a:bodyPr lIns="90000" rIns="90000" tIns="45000" bIns="45000"/>
          <a:p>
            <a:r>
              <a:rPr lang="en-IN" sz="3600">
                <a:solidFill>
                  <a:srgbClr val="000000"/>
                </a:solidFill>
                <a:latin typeface="Tahoma"/>
              </a:rPr>
              <a:t>Motion Compensated Prediction </a:t>
            </a:r>
            <a:endParaRPr/>
          </a:p>
          <a:p>
            <a:r>
              <a:rPr lang="en-IN" sz="3600">
                <a:solidFill>
                  <a:srgbClr val="000000"/>
                </a:solidFill>
                <a:latin typeface="Tahoma"/>
              </a:rPr>
              <a:t>(P and B Frames) </a:t>
            </a:r>
            <a:endParaRPr/>
          </a:p>
          <a:p>
            <a:pPr algn="ctr">
              <a:lnSpc>
                <a:spcPct val="100000"/>
              </a:lnSpc>
            </a:pPr>
            <a:endParaRPr/>
          </a:p>
        </p:txBody>
      </p:sp>
      <p:sp>
        <p:nvSpPr>
          <p:cNvPr id="185" name="CustomShape 2"/>
          <p:cNvSpPr/>
          <p:nvPr/>
        </p:nvSpPr>
        <p:spPr>
          <a:xfrm>
            <a:off x="725760" y="1600200"/>
            <a:ext cx="7771320" cy="4114080"/>
          </a:xfrm>
          <a:prstGeom prst="rect">
            <a:avLst/>
          </a:prstGeom>
          <a:noFill/>
          <a:ln>
            <a:noFill/>
          </a:ln>
        </p:spPr>
        <p:txBody>
          <a:bodyPr lIns="90000" rIns="90000" tIns="45000" bIns="45000"/>
          <a:p>
            <a:pPr>
              <a:lnSpc>
                <a:spcPct val="100000"/>
              </a:lnSpc>
              <a:buBlip>
                <a:blip r:embed="rId1"/>
              </a:buBlip>
            </a:pPr>
            <a:r>
              <a:rPr lang="en-IN" sz="2400">
                <a:solidFill>
                  <a:srgbClr val="000000"/>
                </a:solidFill>
                <a:latin typeface="Calibri"/>
              </a:rPr>
              <a:t>Motion compensated prediction – predict the current frame based on a reference frame while compensating for the motion</a:t>
            </a:r>
            <a:endParaRPr/>
          </a:p>
          <a:p>
            <a:pPr>
              <a:lnSpc>
                <a:spcPct val="100000"/>
              </a:lnSpc>
            </a:pPr>
            <a:endParaRPr/>
          </a:p>
          <a:p>
            <a:pPr>
              <a:lnSpc>
                <a:spcPct val="100000"/>
              </a:lnSpc>
            </a:pPr>
            <a:r>
              <a:rPr lang="en-IN" sz="2400">
                <a:solidFill>
                  <a:srgbClr val="000000"/>
                </a:solidFill>
                <a:latin typeface="Calibri"/>
              </a:rPr>
              <a:t>Examples of block-based motion-compensated prediction for P-frames and B-frames.</a:t>
            </a:r>
            <a:endParaRPr/>
          </a:p>
          <a:p>
            <a:pPr>
              <a:lnSpc>
                <a:spcPct val="100000"/>
              </a:lnSpc>
              <a:buBlip>
                <a:blip r:embed="rId2"/>
              </a:buBlip>
            </a:pPr>
            <a:endParaRPr/>
          </a:p>
          <a:p>
            <a:pPr>
              <a:lnSpc>
                <a:spcPct val="100000"/>
              </a:lnSpc>
            </a:pPr>
            <a:endParaRPr/>
          </a:p>
        </p:txBody>
      </p:sp>
      <p:pic>
        <p:nvPicPr>
          <p:cNvPr id="186" name="Picture 4" descr=""/>
          <p:cNvPicPr/>
          <p:nvPr/>
        </p:nvPicPr>
        <p:blipFill>
          <a:blip r:embed="rId3"/>
          <a:stretch>
            <a:fillRect/>
          </a:stretch>
        </p:blipFill>
        <p:spPr>
          <a:xfrm>
            <a:off x="518760" y="3643200"/>
            <a:ext cx="8323920" cy="2545560"/>
          </a:xfrm>
          <a:prstGeom prst="rect">
            <a:avLst/>
          </a:prstGeom>
          <a:ln w="9360">
            <a:noFill/>
          </a:ln>
        </p:spPr>
      </p:pic>
      <p:sp>
        <p:nvSpPr>
          <p:cNvPr id="187" name="CustomShape 3"/>
          <p:cNvSpPr/>
          <p:nvPr/>
        </p:nvSpPr>
        <p:spPr>
          <a:xfrm>
            <a:off x="457200" y="6356520"/>
            <a:ext cx="2133000" cy="364320"/>
          </a:xfrm>
          <a:prstGeom prst="rect">
            <a:avLst/>
          </a:prstGeom>
          <a:noFill/>
          <a:ln>
            <a:noFill/>
          </a:ln>
        </p:spPr>
        <p:txBody>
          <a:bodyPr lIns="90000" rIns="90000" tIns="45000" bIns="45000" anchor="ctr"/>
          <a:p>
            <a:pPr>
              <a:lnSpc>
                <a:spcPct val="100000"/>
              </a:lnSpc>
            </a:pPr>
            <a:r>
              <a:rPr lang="en-IN" sz="1200">
                <a:solidFill>
                  <a:srgbClr val="8b8b8b"/>
                </a:solidFill>
                <a:latin typeface="Calibri"/>
              </a:rPr>
              <a:t>03/11/15</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CustomShape 1"/>
          <p:cNvSpPr/>
          <p:nvPr/>
        </p:nvSpPr>
        <p:spPr>
          <a:xfrm>
            <a:off x="457200" y="274680"/>
            <a:ext cx="8228520" cy="1172520"/>
          </a:xfrm>
          <a:prstGeom prst="rect">
            <a:avLst/>
          </a:prstGeom>
          <a:noFill/>
          <a:ln>
            <a:noFill/>
          </a:ln>
        </p:spPr>
        <p:txBody>
          <a:bodyPr lIns="90000" rIns="90000" tIns="45000" bIns="45000"/>
          <a:p>
            <a:pPr algn="ctr">
              <a:lnSpc>
                <a:spcPct val="100000"/>
              </a:lnSpc>
            </a:pPr>
            <a:r>
              <a:rPr lang="en-IN" sz="4400">
                <a:solidFill>
                  <a:srgbClr val="000000"/>
                </a:solidFill>
                <a:latin typeface="Calibri"/>
              </a:rPr>
              <a:t>Check out how similar consecutive frames are</a:t>
            </a:r>
            <a:endParaRPr/>
          </a:p>
        </p:txBody>
      </p:sp>
      <p:pic>
        <p:nvPicPr>
          <p:cNvPr id="189" name="Picture 4" descr=""/>
          <p:cNvPicPr/>
          <p:nvPr/>
        </p:nvPicPr>
        <p:blipFill>
          <a:blip r:embed="rId1"/>
          <a:stretch>
            <a:fillRect/>
          </a:stretch>
        </p:blipFill>
        <p:spPr>
          <a:xfrm>
            <a:off x="685800" y="1981080"/>
            <a:ext cx="8000280" cy="3733200"/>
          </a:xfrm>
          <a:prstGeom prst="rect">
            <a:avLst/>
          </a:prstGeom>
          <a:ln w="9360">
            <a:noFill/>
          </a:ln>
        </p:spPr>
      </p:pic>
      <p:sp>
        <p:nvSpPr>
          <p:cNvPr id="190" name="CustomShape 2"/>
          <p:cNvSpPr/>
          <p:nvPr/>
        </p:nvSpPr>
        <p:spPr>
          <a:xfrm>
            <a:off x="914400" y="6019920"/>
            <a:ext cx="3276000" cy="364320"/>
          </a:xfrm>
          <a:prstGeom prst="rect">
            <a:avLst/>
          </a:prstGeom>
          <a:noFill/>
          <a:ln>
            <a:noFill/>
          </a:ln>
        </p:spPr>
        <p:txBody>
          <a:bodyPr lIns="90000" rIns="90000" tIns="45000" bIns="45000"/>
          <a:p>
            <a:pPr>
              <a:lnSpc>
                <a:spcPct val="100000"/>
              </a:lnSpc>
            </a:pPr>
            <a:r>
              <a:rPr lang="en-IN">
                <a:solidFill>
                  <a:srgbClr val="000000"/>
                </a:solidFill>
                <a:latin typeface="Calibri"/>
              </a:rPr>
              <a:t>Frame 1</a:t>
            </a:r>
            <a:endParaRPr/>
          </a:p>
        </p:txBody>
      </p:sp>
      <p:sp>
        <p:nvSpPr>
          <p:cNvPr id="191" name="CustomShape 3"/>
          <p:cNvSpPr/>
          <p:nvPr/>
        </p:nvSpPr>
        <p:spPr>
          <a:xfrm>
            <a:off x="4952880" y="6019920"/>
            <a:ext cx="3276000" cy="364320"/>
          </a:xfrm>
          <a:prstGeom prst="rect">
            <a:avLst/>
          </a:prstGeom>
          <a:noFill/>
          <a:ln>
            <a:noFill/>
          </a:ln>
        </p:spPr>
        <p:txBody>
          <a:bodyPr lIns="90000" rIns="90000" tIns="45000" bIns="45000"/>
          <a:p>
            <a:pPr>
              <a:lnSpc>
                <a:spcPct val="100000"/>
              </a:lnSpc>
            </a:pPr>
            <a:r>
              <a:rPr lang="en-IN">
                <a:solidFill>
                  <a:srgbClr val="000000"/>
                </a:solidFill>
                <a:latin typeface="Calibri"/>
              </a:rPr>
              <a:t>Frame 2</a:t>
            </a:r>
            <a:endParaRPr/>
          </a:p>
        </p:txBody>
      </p:sp>
      <p:sp>
        <p:nvSpPr>
          <p:cNvPr id="192" name="CustomShape 4"/>
          <p:cNvSpPr/>
          <p:nvPr/>
        </p:nvSpPr>
        <p:spPr>
          <a:xfrm>
            <a:off x="457200" y="6356520"/>
            <a:ext cx="2133000" cy="364320"/>
          </a:xfrm>
          <a:prstGeom prst="rect">
            <a:avLst/>
          </a:prstGeom>
          <a:noFill/>
          <a:ln>
            <a:noFill/>
          </a:ln>
        </p:spPr>
        <p:txBody>
          <a:bodyPr lIns="90000" rIns="90000" tIns="45000" bIns="45000" anchor="ctr"/>
          <a:p>
            <a:pPr>
              <a:lnSpc>
                <a:spcPct val="100000"/>
              </a:lnSpc>
            </a:pPr>
            <a:r>
              <a:rPr lang="en-IN" sz="1200">
                <a:solidFill>
                  <a:srgbClr val="8b8b8b"/>
                </a:solidFill>
                <a:latin typeface="Calibri"/>
              </a:rPr>
              <a:t>03/11/15</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CustomShape 1"/>
          <p:cNvSpPr/>
          <p:nvPr/>
        </p:nvSpPr>
        <p:spPr>
          <a:xfrm>
            <a:off x="1103760" y="287280"/>
            <a:ext cx="6328800" cy="637560"/>
          </a:xfrm>
          <a:prstGeom prst="rect">
            <a:avLst/>
          </a:prstGeom>
          <a:noFill/>
          <a:ln>
            <a:noFill/>
          </a:ln>
        </p:spPr>
        <p:txBody>
          <a:bodyPr lIns="90000" rIns="90000" tIns="45000" bIns="45000"/>
          <a:p>
            <a:pPr algn="ctr">
              <a:lnSpc>
                <a:spcPct val="100000"/>
              </a:lnSpc>
            </a:pPr>
            <a:r>
              <a:rPr lang="en-IN" sz="4400">
                <a:solidFill>
                  <a:srgbClr val="000000"/>
                </a:solidFill>
                <a:latin typeface="Calibri"/>
              </a:rPr>
              <a:t>Residual Coding</a:t>
            </a:r>
            <a:endParaRPr/>
          </a:p>
        </p:txBody>
      </p:sp>
      <p:pic>
        <p:nvPicPr>
          <p:cNvPr id="194" name="Picture 4" descr=""/>
          <p:cNvPicPr/>
          <p:nvPr/>
        </p:nvPicPr>
        <p:blipFill>
          <a:blip r:embed="rId1"/>
          <a:stretch>
            <a:fillRect/>
          </a:stretch>
        </p:blipFill>
        <p:spPr>
          <a:xfrm>
            <a:off x="1295280" y="1066680"/>
            <a:ext cx="5409360" cy="4019760"/>
          </a:xfrm>
          <a:prstGeom prst="rect">
            <a:avLst/>
          </a:prstGeom>
          <a:ln w="9360">
            <a:noFill/>
          </a:ln>
        </p:spPr>
      </p:pic>
      <p:sp>
        <p:nvSpPr>
          <p:cNvPr id="195" name="CustomShape 2"/>
          <p:cNvSpPr/>
          <p:nvPr/>
        </p:nvSpPr>
        <p:spPr>
          <a:xfrm>
            <a:off x="1143000" y="5562720"/>
            <a:ext cx="7162200" cy="455760"/>
          </a:xfrm>
          <a:prstGeom prst="rect">
            <a:avLst/>
          </a:prstGeom>
          <a:noFill/>
          <a:ln>
            <a:noFill/>
          </a:ln>
        </p:spPr>
        <p:txBody>
          <a:bodyPr lIns="90000" rIns="90000" tIns="45000" bIns="45000"/>
          <a:p>
            <a:pPr>
              <a:lnSpc>
                <a:spcPct val="100000"/>
              </a:lnSpc>
            </a:pPr>
            <a:r>
              <a:rPr lang="en-IN" sz="2400">
                <a:solidFill>
                  <a:srgbClr val="000000"/>
                </a:solidFill>
                <a:latin typeface="Calibri"/>
              </a:rPr>
              <a:t>Residual after motion compensation coded.</a:t>
            </a:r>
            <a:endParaRPr/>
          </a:p>
        </p:txBody>
      </p:sp>
      <p:sp>
        <p:nvSpPr>
          <p:cNvPr id="196" name="CustomShape 3"/>
          <p:cNvSpPr/>
          <p:nvPr/>
        </p:nvSpPr>
        <p:spPr>
          <a:xfrm>
            <a:off x="457200" y="6356520"/>
            <a:ext cx="2133000" cy="364320"/>
          </a:xfrm>
          <a:prstGeom prst="rect">
            <a:avLst/>
          </a:prstGeom>
          <a:noFill/>
          <a:ln>
            <a:noFill/>
          </a:ln>
        </p:spPr>
        <p:txBody>
          <a:bodyPr lIns="90000" rIns="90000" tIns="45000" bIns="45000" anchor="ctr"/>
          <a:p>
            <a:pPr>
              <a:lnSpc>
                <a:spcPct val="100000"/>
              </a:lnSpc>
            </a:pPr>
            <a:r>
              <a:rPr lang="en-IN" sz="1200">
                <a:solidFill>
                  <a:srgbClr val="8b8b8b"/>
                </a:solidFill>
                <a:latin typeface="Calibri"/>
              </a:rPr>
              <a:t>03/11/15</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CustomShape 1"/>
          <p:cNvSpPr/>
          <p:nvPr/>
        </p:nvSpPr>
        <p:spPr>
          <a:xfrm>
            <a:off x="703440" y="446040"/>
            <a:ext cx="7738920" cy="1142280"/>
          </a:xfrm>
          <a:prstGeom prst="rect">
            <a:avLst/>
          </a:prstGeom>
          <a:noFill/>
          <a:ln>
            <a:noFill/>
          </a:ln>
        </p:spPr>
        <p:txBody>
          <a:bodyPr lIns="90000" rIns="90000" tIns="45000" bIns="45000"/>
          <a:p>
            <a:r>
              <a:rPr lang="en-IN" sz="3600">
                <a:solidFill>
                  <a:srgbClr val="000000"/>
                </a:solidFill>
                <a:latin typeface="Tahoma"/>
              </a:rPr>
              <a:t>Example Video Encoder</a:t>
            </a:r>
            <a:r>
              <a:rPr b="1" lang="en-IN" sz="3600">
                <a:solidFill>
                  <a:srgbClr val="000000"/>
                </a:solidFill>
                <a:latin typeface="Arial"/>
              </a:rPr>
              <a:t> </a:t>
            </a:r>
            <a:endParaRPr/>
          </a:p>
          <a:p>
            <a:pPr algn="ctr">
              <a:lnSpc>
                <a:spcPct val="100000"/>
              </a:lnSpc>
            </a:pPr>
            <a:endParaRPr/>
          </a:p>
        </p:txBody>
      </p:sp>
      <p:pic>
        <p:nvPicPr>
          <p:cNvPr id="198" name="Picture 4" descr=""/>
          <p:cNvPicPr/>
          <p:nvPr/>
        </p:nvPicPr>
        <p:blipFill>
          <a:blip r:embed="rId1"/>
          <a:stretch>
            <a:fillRect/>
          </a:stretch>
        </p:blipFill>
        <p:spPr>
          <a:xfrm>
            <a:off x="1304640" y="1611360"/>
            <a:ext cx="6217560" cy="4764960"/>
          </a:xfrm>
          <a:prstGeom prst="rect">
            <a:avLst/>
          </a:prstGeom>
          <a:ln w="9360">
            <a:noFill/>
          </a:ln>
        </p:spPr>
      </p:pic>
      <p:sp>
        <p:nvSpPr>
          <p:cNvPr id="199" name="CustomShape 2"/>
          <p:cNvSpPr/>
          <p:nvPr/>
        </p:nvSpPr>
        <p:spPr>
          <a:xfrm>
            <a:off x="457200" y="6356520"/>
            <a:ext cx="2133000" cy="364320"/>
          </a:xfrm>
          <a:prstGeom prst="rect">
            <a:avLst/>
          </a:prstGeom>
          <a:noFill/>
          <a:ln>
            <a:noFill/>
          </a:ln>
        </p:spPr>
        <p:txBody>
          <a:bodyPr lIns="90000" rIns="90000" tIns="45000" bIns="45000" anchor="ctr"/>
          <a:p>
            <a:pPr>
              <a:lnSpc>
                <a:spcPct val="100000"/>
              </a:lnSpc>
            </a:pPr>
            <a:r>
              <a:rPr lang="en-IN" sz="1200">
                <a:solidFill>
                  <a:srgbClr val="8b8b8b"/>
                </a:solidFill>
                <a:latin typeface="Calibri"/>
              </a:rPr>
              <a:t>03/11/15</a:t>
            </a: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CustomShape 1"/>
          <p:cNvSpPr/>
          <p:nvPr/>
        </p:nvSpPr>
        <p:spPr>
          <a:xfrm>
            <a:off x="703440" y="509760"/>
            <a:ext cx="7738920" cy="1142280"/>
          </a:xfrm>
          <a:prstGeom prst="rect">
            <a:avLst/>
          </a:prstGeom>
          <a:noFill/>
          <a:ln>
            <a:noFill/>
          </a:ln>
        </p:spPr>
        <p:txBody>
          <a:bodyPr lIns="90000" rIns="90000" tIns="45000" bIns="45000"/>
          <a:p>
            <a:pPr algn="ctr">
              <a:lnSpc>
                <a:spcPct val="100000"/>
              </a:lnSpc>
            </a:pPr>
            <a:r>
              <a:rPr lang="en-IN" sz="3600">
                <a:solidFill>
                  <a:srgbClr val="000000"/>
                </a:solidFill>
                <a:latin typeface="Tahoma"/>
              </a:rPr>
              <a:t>Example Video Decoder</a:t>
            </a:r>
            <a:endParaRPr/>
          </a:p>
        </p:txBody>
      </p:sp>
      <p:pic>
        <p:nvPicPr>
          <p:cNvPr id="201" name="Picture 4" descr=""/>
          <p:cNvPicPr/>
          <p:nvPr/>
        </p:nvPicPr>
        <p:blipFill>
          <a:blip r:embed="rId1"/>
          <a:stretch>
            <a:fillRect/>
          </a:stretch>
        </p:blipFill>
        <p:spPr>
          <a:xfrm>
            <a:off x="105480" y="1846440"/>
            <a:ext cx="8543880" cy="3328200"/>
          </a:xfrm>
          <a:prstGeom prst="rect">
            <a:avLst/>
          </a:prstGeom>
          <a:ln w="9360">
            <a:noFill/>
          </a:ln>
        </p:spPr>
      </p:pic>
      <p:sp>
        <p:nvSpPr>
          <p:cNvPr id="202" name="CustomShape 2"/>
          <p:cNvSpPr/>
          <p:nvPr/>
        </p:nvSpPr>
        <p:spPr>
          <a:xfrm>
            <a:off x="457200" y="6356520"/>
            <a:ext cx="2133000" cy="364320"/>
          </a:xfrm>
          <a:prstGeom prst="rect">
            <a:avLst/>
          </a:prstGeom>
          <a:noFill/>
          <a:ln>
            <a:noFill/>
          </a:ln>
        </p:spPr>
        <p:txBody>
          <a:bodyPr lIns="90000" rIns="90000" tIns="45000" bIns="45000" anchor="ctr"/>
          <a:p>
            <a:pPr>
              <a:lnSpc>
                <a:spcPct val="100000"/>
              </a:lnSpc>
            </a:pPr>
            <a:r>
              <a:rPr lang="en-IN" sz="1200">
                <a:solidFill>
                  <a:srgbClr val="8b8b8b"/>
                </a:solidFill>
                <a:latin typeface="Calibri"/>
              </a:rPr>
              <a:t>03/11/15</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CustomShape 1"/>
          <p:cNvSpPr/>
          <p:nvPr/>
        </p:nvSpPr>
        <p:spPr>
          <a:xfrm>
            <a:off x="623160" y="503280"/>
            <a:ext cx="7738920" cy="1142280"/>
          </a:xfrm>
          <a:prstGeom prst="rect">
            <a:avLst/>
          </a:prstGeom>
          <a:noFill/>
          <a:ln>
            <a:noFill/>
          </a:ln>
        </p:spPr>
        <p:txBody>
          <a:bodyPr lIns="90000" rIns="90000" tIns="45000" bIns="45000"/>
          <a:p>
            <a:r>
              <a:rPr lang="en-IN" sz="3600">
                <a:solidFill>
                  <a:srgbClr val="000000"/>
                </a:solidFill>
                <a:latin typeface="Tahoma"/>
              </a:rPr>
              <a:t>Group of Pictures (GOP) Structure</a:t>
            </a:r>
            <a:r>
              <a:rPr b="1" lang="en-IN" sz="3600">
                <a:solidFill>
                  <a:srgbClr val="000000"/>
                </a:solidFill>
                <a:latin typeface="Arial"/>
              </a:rPr>
              <a:t> </a:t>
            </a:r>
            <a:endParaRPr/>
          </a:p>
          <a:p>
            <a:pPr algn="ctr">
              <a:lnSpc>
                <a:spcPct val="100000"/>
              </a:lnSpc>
            </a:pPr>
            <a:endParaRPr/>
          </a:p>
        </p:txBody>
      </p:sp>
      <p:sp>
        <p:nvSpPr>
          <p:cNvPr id="204" name="CustomShape 2"/>
          <p:cNvSpPr/>
          <p:nvPr/>
        </p:nvSpPr>
        <p:spPr>
          <a:xfrm>
            <a:off x="725760" y="1560600"/>
            <a:ext cx="7771320" cy="4473000"/>
          </a:xfrm>
          <a:prstGeom prst="rect">
            <a:avLst/>
          </a:prstGeom>
          <a:noFill/>
          <a:ln>
            <a:noFill/>
          </a:ln>
        </p:spPr>
        <p:txBody>
          <a:bodyPr lIns="90000" rIns="90000" tIns="45000" bIns="45000"/>
          <a:p>
            <a:pPr>
              <a:lnSpc>
                <a:spcPct val="90000"/>
              </a:lnSpc>
              <a:buBlip>
                <a:blip r:embed="rId1"/>
              </a:buBlip>
            </a:pPr>
            <a:r>
              <a:rPr lang="en-IN" sz="2400">
                <a:solidFill>
                  <a:srgbClr val="000000"/>
                </a:solidFill>
                <a:latin typeface="Arial"/>
              </a:rPr>
              <a:t>Enables random access into the coded bit-stream. </a:t>
            </a:r>
            <a:endParaRPr/>
          </a:p>
          <a:p>
            <a:pPr>
              <a:lnSpc>
                <a:spcPct val="90000"/>
              </a:lnSpc>
              <a:buBlip>
                <a:blip r:embed="rId2"/>
              </a:buBlip>
            </a:pPr>
            <a:r>
              <a:rPr lang="en-IN" sz="2400">
                <a:solidFill>
                  <a:srgbClr val="000000"/>
                </a:solidFill>
                <a:latin typeface="Arial"/>
              </a:rPr>
              <a:t>Number of B frames and impact on search range.</a:t>
            </a:r>
            <a:endParaRPr/>
          </a:p>
          <a:p>
            <a:pPr>
              <a:lnSpc>
                <a:spcPct val="90000"/>
              </a:lnSpc>
            </a:pPr>
            <a:endParaRPr/>
          </a:p>
        </p:txBody>
      </p:sp>
      <p:pic>
        <p:nvPicPr>
          <p:cNvPr id="205" name="Picture 4" descr=""/>
          <p:cNvPicPr/>
          <p:nvPr/>
        </p:nvPicPr>
        <p:blipFill>
          <a:blip r:embed="rId3"/>
          <a:stretch>
            <a:fillRect/>
          </a:stretch>
        </p:blipFill>
        <p:spPr>
          <a:xfrm>
            <a:off x="1470240" y="2817720"/>
            <a:ext cx="5487480" cy="3249000"/>
          </a:xfrm>
          <a:prstGeom prst="rect">
            <a:avLst/>
          </a:prstGeom>
          <a:ln w="9360">
            <a:noFill/>
          </a:ln>
        </p:spPr>
      </p:pic>
      <p:sp>
        <p:nvSpPr>
          <p:cNvPr id="206" name="CustomShape 3"/>
          <p:cNvSpPr/>
          <p:nvPr/>
        </p:nvSpPr>
        <p:spPr>
          <a:xfrm>
            <a:off x="457200" y="6356520"/>
            <a:ext cx="2133000" cy="364320"/>
          </a:xfrm>
          <a:prstGeom prst="rect">
            <a:avLst/>
          </a:prstGeom>
          <a:noFill/>
          <a:ln>
            <a:noFill/>
          </a:ln>
        </p:spPr>
        <p:txBody>
          <a:bodyPr lIns="90000" rIns="90000" tIns="45000" bIns="45000" anchor="ctr"/>
          <a:p>
            <a:pPr>
              <a:lnSpc>
                <a:spcPct val="100000"/>
              </a:lnSpc>
            </a:pPr>
            <a:r>
              <a:rPr lang="en-IN" sz="1200">
                <a:solidFill>
                  <a:srgbClr val="8b8b8b"/>
                </a:solidFill>
                <a:latin typeface="Calibri"/>
              </a:rPr>
              <a:t>03/11/15</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CustomShape 1"/>
          <p:cNvSpPr/>
          <p:nvPr/>
        </p:nvSpPr>
        <p:spPr>
          <a:xfrm>
            <a:off x="1055520" y="274680"/>
            <a:ext cx="6948720" cy="767520"/>
          </a:xfrm>
          <a:prstGeom prst="rect">
            <a:avLst/>
          </a:prstGeom>
          <a:noFill/>
          <a:ln>
            <a:noFill/>
          </a:ln>
        </p:spPr>
        <p:txBody>
          <a:bodyPr lIns="90000" rIns="90000" tIns="45000" bIns="45000"/>
          <a:p>
            <a:pPr algn="ctr">
              <a:lnSpc>
                <a:spcPct val="100000"/>
              </a:lnSpc>
            </a:pPr>
            <a:r>
              <a:rPr lang="en-IN" sz="4400">
                <a:solidFill>
                  <a:srgbClr val="000000"/>
                </a:solidFill>
                <a:latin typeface="Calibri"/>
              </a:rPr>
              <a:t>H.264/AVC Profiles</a:t>
            </a:r>
            <a:endParaRPr/>
          </a:p>
        </p:txBody>
      </p:sp>
      <p:pic>
        <p:nvPicPr>
          <p:cNvPr id="208" name="Picture 6" descr=""/>
          <p:cNvPicPr/>
          <p:nvPr/>
        </p:nvPicPr>
        <p:blipFill>
          <a:blip r:embed="rId1"/>
          <a:stretch>
            <a:fillRect/>
          </a:stretch>
        </p:blipFill>
        <p:spPr>
          <a:xfrm>
            <a:off x="991080" y="1563840"/>
            <a:ext cx="7162920" cy="3734640"/>
          </a:xfrm>
          <a:prstGeom prst="rect">
            <a:avLst/>
          </a:prstGeom>
          <a:ln w="9360">
            <a:noFill/>
          </a:ln>
        </p:spPr>
      </p:pic>
      <p:sp>
        <p:nvSpPr>
          <p:cNvPr id="209" name="CustomShape 2"/>
          <p:cNvSpPr/>
          <p:nvPr/>
        </p:nvSpPr>
        <p:spPr>
          <a:xfrm>
            <a:off x="457200" y="6356520"/>
            <a:ext cx="2133000" cy="364320"/>
          </a:xfrm>
          <a:prstGeom prst="rect">
            <a:avLst/>
          </a:prstGeom>
          <a:noFill/>
          <a:ln>
            <a:noFill/>
          </a:ln>
        </p:spPr>
        <p:txBody>
          <a:bodyPr lIns="90000" rIns="90000" tIns="45000" bIns="45000" anchor="ctr"/>
          <a:p>
            <a:pPr>
              <a:lnSpc>
                <a:spcPct val="100000"/>
              </a:lnSpc>
            </a:pPr>
            <a:r>
              <a:rPr lang="en-IN" sz="1200">
                <a:solidFill>
                  <a:srgbClr val="8b8b8b"/>
                </a:solidFill>
                <a:latin typeface="Calibri"/>
              </a:rPr>
              <a:t>03/11/15</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0" name="CustomShape 1"/>
          <p:cNvSpPr/>
          <p:nvPr/>
        </p:nvSpPr>
        <p:spPr>
          <a:xfrm>
            <a:off x="457200" y="274680"/>
            <a:ext cx="8228520" cy="875520"/>
          </a:xfrm>
          <a:prstGeom prst="rect">
            <a:avLst/>
          </a:prstGeom>
          <a:noFill/>
          <a:ln>
            <a:noFill/>
          </a:ln>
        </p:spPr>
        <p:txBody>
          <a:bodyPr lIns="90000" rIns="90000" tIns="45000" bIns="45000"/>
          <a:p>
            <a:pPr algn="ctr">
              <a:lnSpc>
                <a:spcPct val="100000"/>
              </a:lnSpc>
            </a:pPr>
            <a:r>
              <a:rPr lang="en-IN" sz="4400">
                <a:solidFill>
                  <a:srgbClr val="000000"/>
                </a:solidFill>
                <a:latin typeface="Calibri"/>
              </a:rPr>
              <a:t>A look at different standards</a:t>
            </a:r>
            <a:endParaRPr/>
          </a:p>
        </p:txBody>
      </p:sp>
      <p:graphicFrame>
        <p:nvGraphicFramePr>
          <p:cNvPr id="211" name="Table 2"/>
          <p:cNvGraphicFramePr/>
          <p:nvPr/>
        </p:nvGraphicFramePr>
        <p:xfrm>
          <a:off x="1477440" y="1600200"/>
          <a:ext cx="6907680" cy="4490640"/>
        </p:xfrm>
        <a:graphic>
          <a:graphicData uri="http://schemas.openxmlformats.org/drawingml/2006/table">
            <a:tbl>
              <a:tblPr/>
              <a:tblGrid>
                <a:gridCol w="1582920"/>
                <a:gridCol w="1654920"/>
                <a:gridCol w="1800000"/>
                <a:gridCol w="1870200"/>
              </a:tblGrid>
              <a:tr h="696960">
                <a:tc>
                  <a:txBody>
                    <a:bodyPr/>
                    <a:p>
                      <a:pPr>
                        <a:lnSpc>
                          <a:spcPct val="100000"/>
                        </a:lnSpc>
                      </a:pPr>
                      <a:r>
                        <a:rPr lang="en-IN" sz="2800">
                          <a:solidFill>
                            <a:srgbClr val="000000"/>
                          </a:solidFill>
                          <a:latin typeface="Times New Roman"/>
                        </a:rPr>
                        <a:t>Feature</a:t>
                      </a:r>
                      <a:endParaRPr/>
                    </a:p>
                  </a:txBody>
                  <a:tcPr/>
                </a:tc>
                <a:tc>
                  <a:txBody>
                    <a:bodyPr/>
                    <a:p>
                      <a:pPr>
                        <a:lnSpc>
                          <a:spcPct val="100000"/>
                        </a:lnSpc>
                      </a:pPr>
                      <a:r>
                        <a:rPr lang="en-IN" sz="2800">
                          <a:solidFill>
                            <a:srgbClr val="000000"/>
                          </a:solidFill>
                          <a:latin typeface="Times New Roman"/>
                        </a:rPr>
                        <a:t>MPEG4</a:t>
                      </a:r>
                      <a:endParaRPr/>
                    </a:p>
                  </a:txBody>
                  <a:tcPr/>
                </a:tc>
                <a:tc>
                  <a:txBody>
                    <a:bodyPr/>
                    <a:p>
                      <a:pPr>
                        <a:lnSpc>
                          <a:spcPct val="100000"/>
                        </a:lnSpc>
                      </a:pPr>
                      <a:r>
                        <a:rPr lang="en-IN" sz="2800">
                          <a:solidFill>
                            <a:srgbClr val="000000"/>
                          </a:solidFill>
                          <a:latin typeface="Times New Roman"/>
                        </a:rPr>
                        <a:t>WMV9</a:t>
                      </a:r>
                      <a:endParaRPr/>
                    </a:p>
                  </a:txBody>
                  <a:tcPr/>
                </a:tc>
                <a:tc>
                  <a:txBody>
                    <a:bodyPr/>
                    <a:p>
                      <a:pPr>
                        <a:lnSpc>
                          <a:spcPct val="100000"/>
                        </a:lnSpc>
                      </a:pPr>
                      <a:r>
                        <a:rPr lang="en-IN" sz="2800">
                          <a:solidFill>
                            <a:srgbClr val="000000"/>
                          </a:solidFill>
                          <a:latin typeface="Times New Roman"/>
                        </a:rPr>
                        <a:t>H.264</a:t>
                      </a:r>
                      <a:endParaRPr/>
                    </a:p>
                  </a:txBody>
                  <a:tcPr/>
                </a:tc>
              </a:tr>
              <a:tr h="635400">
                <a:tc>
                  <a:txBody>
                    <a:bodyPr/>
                    <a:p>
                      <a:pPr>
                        <a:lnSpc>
                          <a:spcPct val="100000"/>
                        </a:lnSpc>
                      </a:pPr>
                      <a:r>
                        <a:rPr b="1" lang="en-IN" sz="1200">
                          <a:solidFill>
                            <a:srgbClr val="000000"/>
                          </a:solidFill>
                          <a:latin typeface="Times New Roman"/>
                        </a:rPr>
                        <a:t>Prediction Block size</a:t>
                      </a:r>
                      <a:endParaRPr/>
                    </a:p>
                  </a:txBody>
                  <a:tcPr/>
                </a:tc>
                <a:tc>
                  <a:txBody>
                    <a:bodyPr/>
                    <a:p>
                      <a:pPr>
                        <a:lnSpc>
                          <a:spcPct val="100000"/>
                        </a:lnSpc>
                      </a:pPr>
                      <a:r>
                        <a:rPr b="1" lang="en-IN" sz="1200">
                          <a:solidFill>
                            <a:srgbClr val="000000"/>
                          </a:solidFill>
                          <a:latin typeface="Times New Roman"/>
                        </a:rPr>
                        <a:t>16*16, 8*8</a:t>
                      </a:r>
                      <a:endParaRPr/>
                    </a:p>
                  </a:txBody>
                  <a:tcPr/>
                </a:tc>
                <a:tc>
                  <a:txBody>
                    <a:bodyPr/>
                    <a:p>
                      <a:pPr>
                        <a:lnSpc>
                          <a:spcPct val="100000"/>
                        </a:lnSpc>
                      </a:pPr>
                      <a:r>
                        <a:rPr b="1" lang="en-IN" sz="1200">
                          <a:solidFill>
                            <a:srgbClr val="000000"/>
                          </a:solidFill>
                          <a:latin typeface="Times New Roman"/>
                        </a:rPr>
                        <a:t>16*16, 16*8, 8*8 , 4*4</a:t>
                      </a:r>
                      <a:endParaRPr/>
                    </a:p>
                  </a:txBody>
                  <a:tcPr/>
                </a:tc>
                <a:tc>
                  <a:txBody>
                    <a:bodyPr/>
                    <a:p>
                      <a:pPr>
                        <a:lnSpc>
                          <a:spcPct val="100000"/>
                        </a:lnSpc>
                      </a:pPr>
                      <a:r>
                        <a:rPr b="1" lang="en-IN" sz="1200">
                          <a:solidFill>
                            <a:srgbClr val="000000"/>
                          </a:solidFill>
                          <a:latin typeface="Times New Roman"/>
                        </a:rPr>
                        <a:t>4*4,4*8,8*4,8*8, 8*16,16*8,16*16</a:t>
                      </a:r>
                      <a:endParaRPr/>
                    </a:p>
                  </a:txBody>
                  <a:tcPr/>
                </a:tc>
              </a:tr>
              <a:tr h="675720">
                <a:tc>
                  <a:txBody>
                    <a:bodyPr/>
                    <a:p>
                      <a:pPr>
                        <a:lnSpc>
                          <a:spcPct val="100000"/>
                        </a:lnSpc>
                      </a:pPr>
                      <a:r>
                        <a:rPr b="1" lang="en-IN" sz="1200">
                          <a:solidFill>
                            <a:srgbClr val="000000"/>
                          </a:solidFill>
                          <a:latin typeface="Times New Roman"/>
                        </a:rPr>
                        <a:t>Intra Prediction</a:t>
                      </a:r>
                      <a:endParaRPr/>
                    </a:p>
                  </a:txBody>
                  <a:tcPr/>
                </a:tc>
                <a:tc>
                  <a:txBody>
                    <a:bodyPr/>
                    <a:p>
                      <a:pPr>
                        <a:lnSpc>
                          <a:spcPct val="100000"/>
                        </a:lnSpc>
                      </a:pPr>
                      <a:r>
                        <a:rPr b="1" lang="en-IN" sz="1200">
                          <a:solidFill>
                            <a:srgbClr val="000000"/>
                          </a:solidFill>
                          <a:latin typeface="Times New Roman"/>
                        </a:rPr>
                        <a:t>Ac Prediction (Transform Domain)</a:t>
                      </a:r>
                      <a:endParaRPr/>
                    </a:p>
                  </a:txBody>
                  <a:tcPr/>
                </a:tc>
                <a:tc>
                  <a:txBody>
                    <a:bodyPr/>
                    <a:p>
                      <a:pPr>
                        <a:lnSpc>
                          <a:spcPct val="100000"/>
                        </a:lnSpc>
                      </a:pPr>
                      <a:r>
                        <a:rPr b="1" lang="en-IN" sz="1200">
                          <a:solidFill>
                            <a:srgbClr val="000000"/>
                          </a:solidFill>
                          <a:latin typeface="Times New Roman"/>
                        </a:rPr>
                        <a:t>Ac Prediction </a:t>
                      </a:r>
                      <a:endParaRPr/>
                    </a:p>
                    <a:p>
                      <a:pPr>
                        <a:lnSpc>
                          <a:spcPct val="100000"/>
                        </a:lnSpc>
                      </a:pPr>
                      <a:r>
                        <a:rPr b="1" lang="en-IN" sz="1200">
                          <a:solidFill>
                            <a:srgbClr val="000000"/>
                          </a:solidFill>
                          <a:latin typeface="Times New Roman"/>
                        </a:rPr>
                        <a:t>(Transform Domain)</a:t>
                      </a:r>
                      <a:endParaRPr/>
                    </a:p>
                    <a:p>
                      <a:pPr>
                        <a:lnSpc>
                          <a:spcPct val="100000"/>
                        </a:lnSpc>
                      </a:pPr>
                      <a:endParaRPr/>
                    </a:p>
                  </a:txBody>
                  <a:tcPr/>
                </a:tc>
                <a:tc>
                  <a:txBody>
                    <a:bodyPr/>
                    <a:p>
                      <a:pPr>
                        <a:lnSpc>
                          <a:spcPct val="100000"/>
                        </a:lnSpc>
                      </a:pPr>
                      <a:r>
                        <a:rPr b="1" lang="en-IN" sz="1200">
                          <a:solidFill>
                            <a:srgbClr val="000000"/>
                          </a:solidFill>
                          <a:latin typeface="Times New Roman"/>
                        </a:rPr>
                        <a:t>Intra Prediction </a:t>
                      </a:r>
                      <a:endParaRPr/>
                    </a:p>
                    <a:p>
                      <a:pPr>
                        <a:lnSpc>
                          <a:spcPct val="100000"/>
                        </a:lnSpc>
                      </a:pPr>
                      <a:r>
                        <a:rPr b="1" lang="en-IN" sz="1200">
                          <a:solidFill>
                            <a:srgbClr val="000000"/>
                          </a:solidFill>
                          <a:latin typeface="Times New Roman"/>
                        </a:rPr>
                        <a:t>(Spatial Domain)</a:t>
                      </a:r>
                      <a:endParaRPr/>
                    </a:p>
                  </a:txBody>
                  <a:tcPr/>
                </a:tc>
              </a:tr>
              <a:tr h="464400">
                <a:tc>
                  <a:txBody>
                    <a:bodyPr/>
                    <a:p>
                      <a:pPr>
                        <a:lnSpc>
                          <a:spcPct val="100000"/>
                        </a:lnSpc>
                      </a:pPr>
                      <a:r>
                        <a:rPr b="1" lang="en-IN" sz="1200">
                          <a:solidFill>
                            <a:srgbClr val="000000"/>
                          </a:solidFill>
                          <a:latin typeface="Times New Roman"/>
                        </a:rPr>
                        <a:t>Entropy coding</a:t>
                      </a:r>
                      <a:endParaRPr/>
                    </a:p>
                  </a:txBody>
                  <a:tcPr/>
                </a:tc>
                <a:tc>
                  <a:txBody>
                    <a:bodyPr/>
                    <a:p>
                      <a:pPr>
                        <a:lnSpc>
                          <a:spcPct val="100000"/>
                        </a:lnSpc>
                      </a:pPr>
                      <a:r>
                        <a:rPr b="1" lang="en-IN" sz="1200">
                          <a:solidFill>
                            <a:srgbClr val="000000"/>
                          </a:solidFill>
                          <a:latin typeface="Times New Roman"/>
                        </a:rPr>
                        <a:t>VLC</a:t>
                      </a:r>
                      <a:endParaRPr/>
                    </a:p>
                  </a:txBody>
                  <a:tcPr/>
                </a:tc>
                <a:tc>
                  <a:txBody>
                    <a:bodyPr/>
                    <a:p>
                      <a:pPr>
                        <a:lnSpc>
                          <a:spcPct val="100000"/>
                        </a:lnSpc>
                      </a:pPr>
                      <a:r>
                        <a:rPr b="1" lang="en-IN" sz="1200">
                          <a:solidFill>
                            <a:srgbClr val="000000"/>
                          </a:solidFill>
                          <a:latin typeface="Times New Roman"/>
                        </a:rPr>
                        <a:t>VLC</a:t>
                      </a:r>
                      <a:endParaRPr/>
                    </a:p>
                  </a:txBody>
                  <a:tcPr/>
                </a:tc>
                <a:tc>
                  <a:txBody>
                    <a:bodyPr/>
                    <a:p>
                      <a:pPr>
                        <a:lnSpc>
                          <a:spcPct val="100000"/>
                        </a:lnSpc>
                      </a:pPr>
                      <a:r>
                        <a:rPr b="1" lang="en-IN" sz="1200">
                          <a:solidFill>
                            <a:srgbClr val="000000"/>
                          </a:solidFill>
                          <a:latin typeface="Times New Roman"/>
                        </a:rPr>
                        <a:t>CAVLC,CABAC</a:t>
                      </a:r>
                      <a:endParaRPr/>
                    </a:p>
                  </a:txBody>
                  <a:tcPr/>
                </a:tc>
              </a:tr>
              <a:tr h="525600">
                <a:tc>
                  <a:txBody>
                    <a:bodyPr/>
                    <a:p>
                      <a:pPr>
                        <a:lnSpc>
                          <a:spcPct val="100000"/>
                        </a:lnSpc>
                      </a:pPr>
                      <a:r>
                        <a:rPr b="1" lang="en-IN" sz="1200">
                          <a:solidFill>
                            <a:srgbClr val="000000"/>
                          </a:solidFill>
                          <a:latin typeface="Times New Roman"/>
                        </a:rPr>
                        <a:t>Reference frame</a:t>
                      </a:r>
                      <a:endParaRPr/>
                    </a:p>
                  </a:txBody>
                  <a:tcPr/>
                </a:tc>
                <a:tc>
                  <a:txBody>
                    <a:bodyPr/>
                    <a:p>
                      <a:pPr>
                        <a:lnSpc>
                          <a:spcPct val="100000"/>
                        </a:lnSpc>
                      </a:pPr>
                      <a:r>
                        <a:rPr b="1" lang="en-IN" sz="1200">
                          <a:solidFill>
                            <a:srgbClr val="000000"/>
                          </a:solidFill>
                          <a:latin typeface="Times New Roman"/>
                        </a:rPr>
                        <a:t>One picture</a:t>
                      </a:r>
                      <a:endParaRPr/>
                    </a:p>
                  </a:txBody>
                  <a:tcPr/>
                </a:tc>
                <a:tc>
                  <a:txBody>
                    <a:bodyPr/>
                    <a:p>
                      <a:pPr>
                        <a:lnSpc>
                          <a:spcPct val="100000"/>
                        </a:lnSpc>
                      </a:pPr>
                      <a:r>
                        <a:rPr b="1" lang="en-IN" sz="1200">
                          <a:solidFill>
                            <a:srgbClr val="000000"/>
                          </a:solidFill>
                          <a:latin typeface="Times New Roman"/>
                        </a:rPr>
                        <a:t>Two (Interlace)</a:t>
                      </a:r>
                      <a:endParaRPr/>
                    </a:p>
                  </a:txBody>
                  <a:tcPr/>
                </a:tc>
                <a:tc>
                  <a:txBody>
                    <a:bodyPr/>
                    <a:p>
                      <a:pPr>
                        <a:lnSpc>
                          <a:spcPct val="100000"/>
                        </a:lnSpc>
                      </a:pPr>
                      <a:r>
                        <a:rPr b="1" lang="en-IN" sz="1200">
                          <a:solidFill>
                            <a:srgbClr val="000000"/>
                          </a:solidFill>
                          <a:latin typeface="Times New Roman"/>
                        </a:rPr>
                        <a:t>Multiple pictures</a:t>
                      </a:r>
                      <a:endParaRPr/>
                    </a:p>
                  </a:txBody>
                  <a:tcPr/>
                </a:tc>
              </a:tr>
              <a:tr h="525600">
                <a:tc>
                  <a:txBody>
                    <a:bodyPr/>
                    <a:p>
                      <a:pPr>
                        <a:lnSpc>
                          <a:spcPct val="100000"/>
                        </a:lnSpc>
                      </a:pPr>
                      <a:r>
                        <a:rPr b="1" lang="en-IN" sz="1200">
                          <a:solidFill>
                            <a:srgbClr val="000000"/>
                          </a:solidFill>
                          <a:latin typeface="Times New Roman"/>
                        </a:rPr>
                        <a:t>Weighted Prediction</a:t>
                      </a:r>
                      <a:endParaRPr/>
                    </a:p>
                  </a:txBody>
                  <a:tcPr/>
                </a:tc>
                <a:tc>
                  <a:txBody>
                    <a:bodyPr/>
                    <a:p>
                      <a:pPr>
                        <a:lnSpc>
                          <a:spcPct val="100000"/>
                        </a:lnSpc>
                      </a:pPr>
                      <a:r>
                        <a:rPr b="1" lang="en-IN" sz="1200">
                          <a:solidFill>
                            <a:srgbClr val="000000"/>
                          </a:solidFill>
                          <a:latin typeface="Times New Roman"/>
                        </a:rPr>
                        <a:t>No</a:t>
                      </a:r>
                      <a:endParaRPr/>
                    </a:p>
                  </a:txBody>
                  <a:tcPr/>
                </a:tc>
                <a:tc>
                  <a:txBody>
                    <a:bodyPr/>
                    <a:p>
                      <a:pPr>
                        <a:lnSpc>
                          <a:spcPct val="100000"/>
                        </a:lnSpc>
                      </a:pPr>
                      <a:r>
                        <a:rPr b="1" lang="en-IN" sz="1200">
                          <a:solidFill>
                            <a:srgbClr val="000000"/>
                          </a:solidFill>
                          <a:latin typeface="Times New Roman"/>
                        </a:rPr>
                        <a:t>No</a:t>
                      </a:r>
                      <a:endParaRPr/>
                    </a:p>
                  </a:txBody>
                  <a:tcPr/>
                </a:tc>
                <a:tc>
                  <a:txBody>
                    <a:bodyPr/>
                    <a:p>
                      <a:pPr>
                        <a:lnSpc>
                          <a:spcPct val="100000"/>
                        </a:lnSpc>
                      </a:pPr>
                      <a:r>
                        <a:rPr b="1" lang="en-IN" sz="1200">
                          <a:solidFill>
                            <a:srgbClr val="000000"/>
                          </a:solidFill>
                          <a:latin typeface="Times New Roman"/>
                        </a:rPr>
                        <a:t>Yes</a:t>
                      </a:r>
                      <a:endParaRPr/>
                    </a:p>
                  </a:txBody>
                  <a:tcPr/>
                </a:tc>
              </a:tr>
              <a:tr h="525600">
                <a:tc>
                  <a:txBody>
                    <a:bodyPr/>
                    <a:p>
                      <a:pPr>
                        <a:lnSpc>
                          <a:spcPct val="100000"/>
                        </a:lnSpc>
                      </a:pPr>
                      <a:r>
                        <a:rPr b="1" lang="en-IN" sz="1200">
                          <a:solidFill>
                            <a:srgbClr val="000000"/>
                          </a:solidFill>
                          <a:latin typeface="Times New Roman"/>
                        </a:rPr>
                        <a:t>De-blocking Filter</a:t>
                      </a:r>
                      <a:endParaRPr/>
                    </a:p>
                  </a:txBody>
                  <a:tcPr/>
                </a:tc>
                <a:tc>
                  <a:txBody>
                    <a:bodyPr/>
                    <a:p>
                      <a:pPr>
                        <a:lnSpc>
                          <a:spcPct val="100000"/>
                        </a:lnSpc>
                      </a:pPr>
                      <a:r>
                        <a:rPr b="1" lang="en-IN" sz="1200">
                          <a:solidFill>
                            <a:srgbClr val="000000"/>
                          </a:solidFill>
                          <a:latin typeface="Times New Roman"/>
                        </a:rPr>
                        <a:t>No (Optional)</a:t>
                      </a:r>
                      <a:endParaRPr/>
                    </a:p>
                  </a:txBody>
                  <a:tcPr/>
                </a:tc>
                <a:tc>
                  <a:txBody>
                    <a:bodyPr/>
                    <a:p>
                      <a:pPr>
                        <a:lnSpc>
                          <a:spcPct val="100000"/>
                        </a:lnSpc>
                      </a:pPr>
                      <a:r>
                        <a:rPr b="1" lang="en-IN" sz="1200">
                          <a:solidFill>
                            <a:srgbClr val="000000"/>
                          </a:solidFill>
                          <a:latin typeface="Times New Roman"/>
                        </a:rPr>
                        <a:t>Yes</a:t>
                      </a:r>
                      <a:endParaRPr/>
                    </a:p>
                  </a:txBody>
                  <a:tcPr/>
                </a:tc>
                <a:tc>
                  <a:txBody>
                    <a:bodyPr/>
                    <a:p>
                      <a:pPr>
                        <a:lnSpc>
                          <a:spcPct val="100000"/>
                        </a:lnSpc>
                      </a:pPr>
                      <a:r>
                        <a:rPr b="1" lang="en-IN" sz="1200">
                          <a:solidFill>
                            <a:srgbClr val="000000"/>
                          </a:solidFill>
                          <a:latin typeface="Times New Roman"/>
                        </a:rPr>
                        <a:t>Yes</a:t>
                      </a:r>
                      <a:endParaRPr/>
                    </a:p>
                  </a:txBody>
                  <a:tcPr/>
                </a:tc>
              </a:tr>
              <a:tr h="441720">
                <a:tc>
                  <a:txBody>
                    <a:bodyPr/>
                    <a:p>
                      <a:pPr>
                        <a:lnSpc>
                          <a:spcPct val="100000"/>
                        </a:lnSpc>
                      </a:pPr>
                      <a:r>
                        <a:rPr b="1" lang="en-IN" sz="1200">
                          <a:solidFill>
                            <a:srgbClr val="000000"/>
                          </a:solidFill>
                          <a:latin typeface="Times New Roman"/>
                        </a:rPr>
                        <a:t>Transform</a:t>
                      </a:r>
                      <a:endParaRPr/>
                    </a:p>
                  </a:txBody>
                  <a:tcPr/>
                </a:tc>
                <a:tc>
                  <a:txBody>
                    <a:bodyPr/>
                    <a:p>
                      <a:pPr>
                        <a:lnSpc>
                          <a:spcPct val="100000"/>
                        </a:lnSpc>
                      </a:pPr>
                      <a:r>
                        <a:rPr b="1" lang="en-IN" sz="1200">
                          <a:solidFill>
                            <a:srgbClr val="000000"/>
                          </a:solidFill>
                          <a:latin typeface="Times New Roman"/>
                        </a:rPr>
                        <a:t>8*8 DCT</a:t>
                      </a:r>
                      <a:endParaRPr/>
                    </a:p>
                  </a:txBody>
                  <a:tcPr/>
                </a:tc>
                <a:tc>
                  <a:txBody>
                    <a:bodyPr/>
                    <a:p>
                      <a:pPr>
                        <a:lnSpc>
                          <a:spcPct val="100000"/>
                        </a:lnSpc>
                      </a:pPr>
                      <a:r>
                        <a:rPr b="1" lang="en-IN" sz="1200">
                          <a:solidFill>
                            <a:srgbClr val="000000"/>
                          </a:solidFill>
                          <a:latin typeface="Times New Roman"/>
                        </a:rPr>
                        <a:t>4*4,4*8,8*4,8*8</a:t>
                      </a:r>
                      <a:endParaRPr/>
                    </a:p>
                  </a:txBody>
                  <a:tcPr/>
                </a:tc>
                <a:tc>
                  <a:txBody>
                    <a:bodyPr/>
                    <a:p>
                      <a:pPr>
                        <a:lnSpc>
                          <a:spcPct val="100000"/>
                        </a:lnSpc>
                      </a:pPr>
                      <a:r>
                        <a:rPr b="1" lang="en-IN" sz="1200">
                          <a:solidFill>
                            <a:srgbClr val="000000"/>
                          </a:solidFill>
                          <a:latin typeface="Times New Roman"/>
                        </a:rPr>
                        <a:t>4*4,8*8(High Profile) Integer DCT</a:t>
                      </a:r>
                      <a:endParaRPr/>
                    </a:p>
                  </a:txBody>
                  <a:tcPr/>
                </a:tc>
              </a:tr>
            </a:tbl>
          </a:graphicData>
        </a:graphic>
      </p:graphicFrame>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CustomShape 1"/>
          <p:cNvSpPr/>
          <p:nvPr/>
        </p:nvSpPr>
        <p:spPr>
          <a:xfrm>
            <a:off x="457200" y="274680"/>
            <a:ext cx="8228880" cy="114228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Different applications and indicative bit-rates </a:t>
            </a:r>
            <a:endParaRPr/>
          </a:p>
        </p:txBody>
      </p:sp>
      <p:sp>
        <p:nvSpPr>
          <p:cNvPr id="120" name="CustomShape 2"/>
          <p:cNvSpPr/>
          <p:nvPr/>
        </p:nvSpPr>
        <p:spPr>
          <a:xfrm>
            <a:off x="457200" y="1600200"/>
            <a:ext cx="8228880" cy="4525200"/>
          </a:xfrm>
          <a:prstGeom prst="rect">
            <a:avLst/>
          </a:prstGeom>
          <a:noFill/>
          <a:ln>
            <a:noFill/>
          </a:ln>
        </p:spPr>
        <p:txBody>
          <a:bodyPr lIns="90000" rIns="90000" tIns="45000" bIns="45000"/>
          <a:p>
            <a:pPr>
              <a:lnSpc>
                <a:spcPct val="100000"/>
              </a:lnSpc>
            </a:pPr>
            <a:endParaRPr/>
          </a:p>
          <a:p>
            <a:pPr>
              <a:lnSpc>
                <a:spcPct val="100000"/>
              </a:lnSpc>
              <a:buFont typeface="Arial"/>
              <a:buChar char="•"/>
            </a:pPr>
            <a:r>
              <a:rPr lang="en-IN" sz="2400">
                <a:solidFill>
                  <a:srgbClr val="000000"/>
                </a:solidFill>
                <a:latin typeface="Calibri"/>
              </a:rPr>
              <a:t>16 kbit/s </a:t>
            </a:r>
            <a:r>
              <a:rPr lang="en-IN" sz="2400">
                <a:solidFill>
                  <a:srgbClr val="000000"/>
                </a:solidFill>
                <a:latin typeface="Calibri"/>
              </a:rPr>
              <a:t>	</a:t>
            </a:r>
            <a:r>
              <a:rPr lang="en-IN" sz="2400">
                <a:solidFill>
                  <a:srgbClr val="000000"/>
                </a:solidFill>
                <a:latin typeface="Calibri"/>
              </a:rPr>
              <a:t>	</a:t>
            </a:r>
            <a:r>
              <a:rPr lang="en-IN" sz="2400">
                <a:solidFill>
                  <a:srgbClr val="000000"/>
                </a:solidFill>
                <a:latin typeface="Calibri"/>
              </a:rPr>
              <a:t>	</a:t>
            </a:r>
            <a:r>
              <a:rPr lang="en-IN" sz="2400">
                <a:solidFill>
                  <a:srgbClr val="000000"/>
                </a:solidFill>
                <a:latin typeface="Calibri"/>
              </a:rPr>
              <a:t>Videophone</a:t>
            </a:r>
            <a:endParaRPr/>
          </a:p>
          <a:p>
            <a:pPr>
              <a:lnSpc>
                <a:spcPct val="100000"/>
              </a:lnSpc>
              <a:buFont typeface="Arial"/>
              <a:buChar char="•"/>
            </a:pPr>
            <a:r>
              <a:rPr lang="en-IN" sz="2400">
                <a:solidFill>
                  <a:srgbClr val="000000"/>
                </a:solidFill>
                <a:latin typeface="Calibri"/>
              </a:rPr>
              <a:t>128–384 kbit/s </a:t>
            </a:r>
            <a:r>
              <a:rPr lang="en-IN" sz="2400">
                <a:solidFill>
                  <a:srgbClr val="000000"/>
                </a:solidFill>
                <a:latin typeface="Calibri"/>
              </a:rPr>
              <a:t>	</a:t>
            </a:r>
            <a:r>
              <a:rPr lang="en-IN" sz="2400">
                <a:solidFill>
                  <a:srgbClr val="000000"/>
                </a:solidFill>
                <a:latin typeface="Calibri"/>
              </a:rPr>
              <a:t>	</a:t>
            </a:r>
            <a:r>
              <a:rPr lang="en-IN" sz="2400">
                <a:solidFill>
                  <a:srgbClr val="000000"/>
                </a:solidFill>
                <a:latin typeface="Calibri"/>
              </a:rPr>
              <a:t>video conferencing </a:t>
            </a:r>
            <a:endParaRPr/>
          </a:p>
          <a:p>
            <a:pPr>
              <a:lnSpc>
                <a:spcPct val="100000"/>
              </a:lnSpc>
              <a:buFont typeface="Arial"/>
              <a:buChar char="•"/>
            </a:pPr>
            <a:r>
              <a:rPr lang="en-IN" sz="2400">
                <a:solidFill>
                  <a:srgbClr val="000000"/>
                </a:solidFill>
                <a:latin typeface="Calibri"/>
              </a:rPr>
              <a:t>1.15 Mbit/s  </a:t>
            </a:r>
            <a:r>
              <a:rPr lang="en-IN" sz="2400">
                <a:solidFill>
                  <a:srgbClr val="000000"/>
                </a:solidFill>
                <a:latin typeface="Calibri"/>
              </a:rPr>
              <a:t>	</a:t>
            </a:r>
            <a:r>
              <a:rPr lang="en-IN" sz="2400">
                <a:solidFill>
                  <a:srgbClr val="000000"/>
                </a:solidFill>
                <a:latin typeface="Calibri"/>
              </a:rPr>
              <a:t>	</a:t>
            </a:r>
            <a:r>
              <a:rPr lang="en-IN" sz="2400">
                <a:solidFill>
                  <a:srgbClr val="000000"/>
                </a:solidFill>
                <a:latin typeface="Calibri"/>
              </a:rPr>
              <a:t>VCD</a:t>
            </a:r>
            <a:endParaRPr/>
          </a:p>
          <a:p>
            <a:pPr>
              <a:lnSpc>
                <a:spcPct val="100000"/>
              </a:lnSpc>
              <a:buFont typeface="Arial"/>
              <a:buChar char="•"/>
            </a:pPr>
            <a:r>
              <a:rPr lang="en-IN" sz="2400">
                <a:solidFill>
                  <a:srgbClr val="000000"/>
                </a:solidFill>
                <a:latin typeface="Calibri"/>
              </a:rPr>
              <a:t>3.5 Mbit/s </a:t>
            </a:r>
            <a:r>
              <a:rPr lang="en-IN" sz="2400">
                <a:solidFill>
                  <a:srgbClr val="000000"/>
                </a:solidFill>
                <a:latin typeface="Calibri"/>
              </a:rPr>
              <a:t>	</a:t>
            </a:r>
            <a:r>
              <a:rPr lang="en-IN" sz="2400">
                <a:solidFill>
                  <a:srgbClr val="000000"/>
                </a:solidFill>
                <a:latin typeface="Calibri"/>
              </a:rPr>
              <a:t>	</a:t>
            </a:r>
            <a:r>
              <a:rPr lang="en-IN" sz="2400">
                <a:solidFill>
                  <a:srgbClr val="000000"/>
                </a:solidFill>
                <a:latin typeface="Calibri"/>
              </a:rPr>
              <a:t>	</a:t>
            </a:r>
            <a:r>
              <a:rPr lang="en-IN" sz="2400">
                <a:solidFill>
                  <a:srgbClr val="000000"/>
                </a:solidFill>
                <a:latin typeface="Calibri"/>
              </a:rPr>
              <a:t>SD TV</a:t>
            </a:r>
            <a:endParaRPr/>
          </a:p>
          <a:p>
            <a:pPr>
              <a:lnSpc>
                <a:spcPct val="100000"/>
              </a:lnSpc>
              <a:buFont typeface="Arial"/>
              <a:buChar char="•"/>
            </a:pPr>
            <a:r>
              <a:rPr lang="en-IN" sz="2400">
                <a:solidFill>
                  <a:srgbClr val="000000"/>
                </a:solidFill>
                <a:latin typeface="Calibri"/>
              </a:rPr>
              <a:t>9.8 Mbit/s </a:t>
            </a:r>
            <a:r>
              <a:rPr lang="en-IN" sz="2400">
                <a:solidFill>
                  <a:srgbClr val="000000"/>
                </a:solidFill>
                <a:latin typeface="Calibri"/>
              </a:rPr>
              <a:t>	</a:t>
            </a:r>
            <a:r>
              <a:rPr lang="en-IN" sz="2400">
                <a:solidFill>
                  <a:srgbClr val="000000"/>
                </a:solidFill>
                <a:latin typeface="Calibri"/>
              </a:rPr>
              <a:t> </a:t>
            </a:r>
            <a:r>
              <a:rPr lang="en-IN" sz="2400">
                <a:solidFill>
                  <a:srgbClr val="000000"/>
                </a:solidFill>
                <a:latin typeface="Calibri"/>
              </a:rPr>
              <a:t>	</a:t>
            </a:r>
            <a:r>
              <a:rPr lang="en-IN" sz="2400">
                <a:solidFill>
                  <a:srgbClr val="000000"/>
                </a:solidFill>
                <a:latin typeface="Calibri"/>
              </a:rPr>
              <a:t>	</a:t>
            </a:r>
            <a:r>
              <a:rPr lang="en-IN" sz="2400">
                <a:solidFill>
                  <a:srgbClr val="000000"/>
                </a:solidFill>
                <a:latin typeface="Calibri"/>
              </a:rPr>
              <a:t>DVD </a:t>
            </a:r>
            <a:endParaRPr/>
          </a:p>
          <a:p>
            <a:pPr>
              <a:lnSpc>
                <a:spcPct val="100000"/>
              </a:lnSpc>
              <a:buFont typeface="Arial"/>
              <a:buChar char="•"/>
            </a:pPr>
            <a:r>
              <a:rPr lang="en-IN" sz="2400">
                <a:solidFill>
                  <a:srgbClr val="000000"/>
                </a:solidFill>
                <a:latin typeface="Calibri"/>
              </a:rPr>
              <a:t>10 to 40 Mbit/s </a:t>
            </a:r>
            <a:r>
              <a:rPr lang="en-IN" sz="2400">
                <a:solidFill>
                  <a:srgbClr val="000000"/>
                </a:solidFill>
                <a:latin typeface="Calibri"/>
              </a:rPr>
              <a:t>	</a:t>
            </a:r>
            <a:r>
              <a:rPr lang="en-IN" sz="2400">
                <a:solidFill>
                  <a:srgbClr val="000000"/>
                </a:solidFill>
                <a:latin typeface="Calibri"/>
              </a:rPr>
              <a:t>	</a:t>
            </a:r>
            <a:r>
              <a:rPr lang="en-IN" sz="2400">
                <a:solidFill>
                  <a:srgbClr val="000000"/>
                </a:solidFill>
                <a:latin typeface="Calibri"/>
              </a:rPr>
              <a:t>HD</a:t>
            </a: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121" name="CustomShape 3"/>
          <p:cNvSpPr/>
          <p:nvPr/>
        </p:nvSpPr>
        <p:spPr>
          <a:xfrm>
            <a:off x="457200" y="6356520"/>
            <a:ext cx="2133000" cy="364320"/>
          </a:xfrm>
          <a:prstGeom prst="rect">
            <a:avLst/>
          </a:prstGeom>
          <a:noFill/>
          <a:ln>
            <a:noFill/>
          </a:ln>
        </p:spPr>
        <p:txBody>
          <a:bodyPr lIns="90000" rIns="90000" tIns="45000" bIns="45000" anchor="ctr"/>
          <a:p>
            <a:pPr>
              <a:lnSpc>
                <a:spcPct val="100000"/>
              </a:lnSpc>
            </a:pPr>
            <a:r>
              <a:rPr lang="en-IN" sz="1200">
                <a:solidFill>
                  <a:srgbClr val="8b8b8b"/>
                </a:solidFill>
                <a:latin typeface="Calibri"/>
              </a:rPr>
              <a:t>03/11/15</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CustomShape 1"/>
          <p:cNvSpPr/>
          <p:nvPr/>
        </p:nvSpPr>
        <p:spPr>
          <a:xfrm>
            <a:off x="457200" y="274680"/>
            <a:ext cx="8228880" cy="114228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Exercise</a:t>
            </a:r>
            <a:endParaRPr/>
          </a:p>
        </p:txBody>
      </p:sp>
      <p:sp>
        <p:nvSpPr>
          <p:cNvPr id="213" name="CustomShape 2"/>
          <p:cNvSpPr/>
          <p:nvPr/>
        </p:nvSpPr>
        <p:spPr>
          <a:xfrm>
            <a:off x="457200" y="1600200"/>
            <a:ext cx="8228880" cy="4799880"/>
          </a:xfrm>
          <a:prstGeom prst="rect">
            <a:avLst/>
          </a:prstGeom>
          <a:noFill/>
          <a:ln>
            <a:noFill/>
          </a:ln>
        </p:spPr>
        <p:txBody>
          <a:bodyPr lIns="90000" rIns="90000" tIns="45000" bIns="45000"/>
          <a:p>
            <a:pPr>
              <a:lnSpc>
                <a:spcPct val="100000"/>
              </a:lnSpc>
              <a:buFont typeface="Calibri"/>
              <a:buAutoNum type="arabicPeriod"/>
            </a:pPr>
            <a:r>
              <a:rPr lang="en-IN" sz="2000">
                <a:solidFill>
                  <a:srgbClr val="000000"/>
                </a:solidFill>
                <a:latin typeface="Calibri"/>
              </a:rPr>
              <a:t>Take two pictures in quick succession of the same scene with a human in it. Compute the motion vectors for each 8x8 block in the second picture. Let the search space be all blocks that are offset by 1 and 2 pixels in x, y or both.</a:t>
            </a:r>
            <a:endParaRPr/>
          </a:p>
          <a:p>
            <a:pPr>
              <a:lnSpc>
                <a:spcPct val="100000"/>
              </a:lnSpc>
              <a:buFont typeface="Calibri"/>
              <a:buAutoNum type="arabicPeriod"/>
            </a:pPr>
            <a:r>
              <a:rPr lang="en-IN" sz="2000">
                <a:solidFill>
                  <a:srgbClr val="000000"/>
                </a:solidFill>
                <a:latin typeface="Calibri"/>
              </a:rPr>
              <a:t>Depict the motion vectors computed above using an image showing empty blocks and the vectors superimposed on it. Use two pixels to denote offset by 1.</a:t>
            </a:r>
            <a:endParaRPr/>
          </a:p>
          <a:p>
            <a:pPr>
              <a:lnSpc>
                <a:spcPct val="100000"/>
              </a:lnSpc>
              <a:buFont typeface="Calibri"/>
              <a:buAutoNum type="arabicPeriod"/>
            </a:pPr>
            <a:r>
              <a:rPr lang="en-IN" sz="2000">
                <a:solidFill>
                  <a:srgbClr val="000000"/>
                </a:solidFill>
                <a:latin typeface="Calibri"/>
              </a:rPr>
              <a:t>Use FFmpeg and extract all the frames of foreman video</a:t>
            </a: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457200" y="274680"/>
            <a:ext cx="8228880" cy="114228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Video encoder</a:t>
            </a:r>
            <a:endParaRPr/>
          </a:p>
        </p:txBody>
      </p:sp>
      <p:pic>
        <p:nvPicPr>
          <p:cNvPr id="123" name="Picture 2" descr=""/>
          <p:cNvPicPr/>
          <p:nvPr/>
        </p:nvPicPr>
        <p:blipFill>
          <a:blip r:embed="rId1"/>
          <a:stretch>
            <a:fillRect/>
          </a:stretch>
        </p:blipFill>
        <p:spPr>
          <a:xfrm>
            <a:off x="1143000" y="1752480"/>
            <a:ext cx="7305120" cy="4447440"/>
          </a:xfrm>
          <a:prstGeom prst="rect">
            <a:avLst/>
          </a:prstGeom>
          <a:ln w="9360">
            <a:noFill/>
          </a:ln>
        </p:spPr>
      </p:pic>
      <p:sp>
        <p:nvSpPr>
          <p:cNvPr id="124" name="CustomShape 2"/>
          <p:cNvSpPr/>
          <p:nvPr/>
        </p:nvSpPr>
        <p:spPr>
          <a:xfrm>
            <a:off x="457200" y="6356520"/>
            <a:ext cx="2133000" cy="364320"/>
          </a:xfrm>
          <a:prstGeom prst="rect">
            <a:avLst/>
          </a:prstGeom>
          <a:noFill/>
          <a:ln>
            <a:noFill/>
          </a:ln>
        </p:spPr>
        <p:txBody>
          <a:bodyPr lIns="90000" rIns="90000" tIns="45000" bIns="45000" anchor="ctr"/>
          <a:p>
            <a:pPr>
              <a:lnSpc>
                <a:spcPct val="100000"/>
              </a:lnSpc>
            </a:pPr>
            <a:r>
              <a:rPr lang="en-IN" sz="1200">
                <a:solidFill>
                  <a:srgbClr val="8b8b8b"/>
                </a:solidFill>
                <a:latin typeface="Calibri"/>
              </a:rPr>
              <a:t>03/11/15</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CustomShape 1"/>
          <p:cNvSpPr/>
          <p:nvPr/>
        </p:nvSpPr>
        <p:spPr>
          <a:xfrm>
            <a:off x="457200" y="6356520"/>
            <a:ext cx="2133000" cy="364320"/>
          </a:xfrm>
          <a:prstGeom prst="rect">
            <a:avLst/>
          </a:prstGeom>
          <a:noFill/>
          <a:ln>
            <a:noFill/>
          </a:ln>
        </p:spPr>
        <p:txBody>
          <a:bodyPr lIns="90000" rIns="90000" tIns="45000" bIns="45000" anchor="ctr"/>
          <a:p>
            <a:pPr>
              <a:lnSpc>
                <a:spcPct val="100000"/>
              </a:lnSpc>
            </a:pPr>
            <a:r>
              <a:rPr lang="en-IN" sz="1200">
                <a:solidFill>
                  <a:srgbClr val="8b8b8b"/>
                </a:solidFill>
                <a:latin typeface="Calibri"/>
              </a:rPr>
              <a:t>03/11/15</a:t>
            </a:r>
            <a:endParaRPr/>
          </a:p>
        </p:txBody>
      </p:sp>
      <p:pic>
        <p:nvPicPr>
          <p:cNvPr id="126" name="" descr=""/>
          <p:cNvPicPr/>
          <p:nvPr/>
        </p:nvPicPr>
        <p:blipFill>
          <a:blip r:embed="rId1"/>
          <a:stretch>
            <a:fillRect/>
          </a:stretch>
        </p:blipFill>
        <p:spPr>
          <a:xfrm>
            <a:off x="216000" y="368280"/>
            <a:ext cx="8559360" cy="69847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CustomShape 1"/>
          <p:cNvSpPr/>
          <p:nvPr/>
        </p:nvSpPr>
        <p:spPr>
          <a:xfrm>
            <a:off x="703440" y="538200"/>
            <a:ext cx="7738920" cy="1142280"/>
          </a:xfrm>
          <a:prstGeom prst="rect">
            <a:avLst/>
          </a:prstGeom>
          <a:noFill/>
          <a:ln>
            <a:noFill/>
          </a:ln>
        </p:spPr>
        <p:txBody>
          <a:bodyPr lIns="90000" rIns="90000" tIns="45000" bIns="45000"/>
          <a:p>
            <a:pPr algn="ctr">
              <a:lnSpc>
                <a:spcPct val="100000"/>
              </a:lnSpc>
            </a:pPr>
            <a:r>
              <a:rPr lang="en-IN" sz="3600">
                <a:solidFill>
                  <a:srgbClr val="000000"/>
                </a:solidFill>
                <a:latin typeface="Tahoma"/>
              </a:rPr>
              <a:t>Timeline of the open standards</a:t>
            </a:r>
            <a:endParaRPr/>
          </a:p>
        </p:txBody>
      </p:sp>
      <p:sp>
        <p:nvSpPr>
          <p:cNvPr id="128" name="CustomShape 2"/>
          <p:cNvSpPr/>
          <p:nvPr/>
        </p:nvSpPr>
        <p:spPr>
          <a:xfrm>
            <a:off x="457200" y="6356520"/>
            <a:ext cx="2133000" cy="364320"/>
          </a:xfrm>
          <a:prstGeom prst="rect">
            <a:avLst/>
          </a:prstGeom>
          <a:noFill/>
          <a:ln>
            <a:noFill/>
          </a:ln>
        </p:spPr>
        <p:txBody>
          <a:bodyPr lIns="90000" rIns="90000" tIns="45000" bIns="45000" anchor="ctr"/>
          <a:p>
            <a:pPr>
              <a:lnSpc>
                <a:spcPct val="100000"/>
              </a:lnSpc>
            </a:pPr>
            <a:r>
              <a:rPr lang="en-IN" sz="1200">
                <a:solidFill>
                  <a:srgbClr val="8b8b8b"/>
                </a:solidFill>
                <a:latin typeface="Calibri"/>
              </a:rPr>
              <a:t>03/11/15</a:t>
            </a:r>
            <a:endParaRPr/>
          </a:p>
        </p:txBody>
      </p:sp>
      <p:pic>
        <p:nvPicPr>
          <p:cNvPr id="129" name="" descr=""/>
          <p:cNvPicPr/>
          <p:nvPr/>
        </p:nvPicPr>
        <p:blipFill>
          <a:blip r:embed="rId1"/>
          <a:stretch>
            <a:fillRect/>
          </a:stretch>
        </p:blipFill>
        <p:spPr>
          <a:xfrm>
            <a:off x="685800" y="1803240"/>
            <a:ext cx="7772040" cy="36954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CustomShape 1"/>
          <p:cNvSpPr/>
          <p:nvPr/>
        </p:nvSpPr>
        <p:spPr>
          <a:xfrm>
            <a:off x="703440" y="509760"/>
            <a:ext cx="7738920" cy="1142280"/>
          </a:xfrm>
          <a:prstGeom prst="rect">
            <a:avLst/>
          </a:prstGeom>
          <a:noFill/>
          <a:ln>
            <a:noFill/>
          </a:ln>
        </p:spPr>
        <p:txBody>
          <a:bodyPr lIns="90000" rIns="90000" tIns="45000" bIns="45000"/>
          <a:p>
            <a:pPr algn="ctr">
              <a:lnSpc>
                <a:spcPct val="100000"/>
              </a:lnSpc>
            </a:pPr>
            <a:r>
              <a:rPr lang="en-IN" sz="3600">
                <a:solidFill>
                  <a:srgbClr val="000000"/>
                </a:solidFill>
                <a:latin typeface="Tahoma"/>
              </a:rPr>
              <a:t>Why Standards?</a:t>
            </a:r>
            <a:endParaRPr/>
          </a:p>
        </p:txBody>
      </p:sp>
      <p:sp>
        <p:nvSpPr>
          <p:cNvPr id="131" name="CustomShape 2"/>
          <p:cNvSpPr/>
          <p:nvPr/>
        </p:nvSpPr>
        <p:spPr>
          <a:xfrm>
            <a:off x="914400" y="1752480"/>
            <a:ext cx="7771680" cy="4266360"/>
          </a:xfrm>
          <a:prstGeom prst="rect">
            <a:avLst/>
          </a:prstGeom>
          <a:noFill/>
          <a:ln>
            <a:noFill/>
          </a:ln>
        </p:spPr>
        <p:txBody>
          <a:bodyPr lIns="90000" rIns="90000" tIns="45000" bIns="45000"/>
          <a:p>
            <a:pPr>
              <a:lnSpc>
                <a:spcPct val="100000"/>
              </a:lnSpc>
            </a:pPr>
            <a:r>
              <a:rPr lang="en-IN" sz="4000">
                <a:solidFill>
                  <a:srgbClr val="000000"/>
                </a:solidFill>
                <a:latin typeface="Brush Script MT"/>
              </a:rPr>
              <a:t>Your thoughts….</a:t>
            </a:r>
            <a:endParaRPr/>
          </a:p>
        </p:txBody>
      </p:sp>
      <p:sp>
        <p:nvSpPr>
          <p:cNvPr id="132" name="CustomShape 3"/>
          <p:cNvSpPr/>
          <p:nvPr/>
        </p:nvSpPr>
        <p:spPr>
          <a:xfrm>
            <a:off x="457200" y="6356520"/>
            <a:ext cx="2133000" cy="364320"/>
          </a:xfrm>
          <a:prstGeom prst="rect">
            <a:avLst/>
          </a:prstGeom>
          <a:noFill/>
          <a:ln>
            <a:noFill/>
          </a:ln>
        </p:spPr>
        <p:txBody>
          <a:bodyPr lIns="90000" rIns="90000" tIns="45000" bIns="45000" anchor="ctr"/>
          <a:p>
            <a:pPr>
              <a:lnSpc>
                <a:spcPct val="100000"/>
              </a:lnSpc>
            </a:pPr>
            <a:r>
              <a:rPr lang="en-IN" sz="1200">
                <a:solidFill>
                  <a:srgbClr val="8b8b8b"/>
                </a:solidFill>
                <a:latin typeface="Calibri"/>
              </a:rPr>
              <a:t>03/11/15</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CustomShape 1"/>
          <p:cNvSpPr/>
          <p:nvPr/>
        </p:nvSpPr>
        <p:spPr>
          <a:xfrm>
            <a:off x="457200" y="274680"/>
            <a:ext cx="8228880" cy="114228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Containers &amp; Codecs</a:t>
            </a:r>
            <a:endParaRPr/>
          </a:p>
        </p:txBody>
      </p:sp>
      <p:sp>
        <p:nvSpPr>
          <p:cNvPr id="134" name="CustomShape 2"/>
          <p:cNvSpPr/>
          <p:nvPr/>
        </p:nvSpPr>
        <p:spPr>
          <a:xfrm>
            <a:off x="304920" y="1981080"/>
            <a:ext cx="8609760" cy="4494960"/>
          </a:xfrm>
          <a:prstGeom prst="rect">
            <a:avLst/>
          </a:prstGeom>
          <a:noFill/>
          <a:ln>
            <a:noFill/>
          </a:ln>
        </p:spPr>
        <p:txBody>
          <a:bodyPr lIns="90000" rIns="90000" tIns="45000" bIns="45000"/>
          <a:p>
            <a:pPr>
              <a:lnSpc>
                <a:spcPct val="100000"/>
              </a:lnSpc>
              <a:buFont typeface="Arial"/>
              <a:buChar char="•"/>
            </a:pPr>
            <a:r>
              <a:rPr lang="en-IN" sz="2400">
                <a:solidFill>
                  <a:srgbClr val="000000"/>
                </a:solidFill>
                <a:latin typeface="Calibri"/>
              </a:rPr>
              <a:t>Containers</a:t>
            </a:r>
            <a:endParaRPr/>
          </a:p>
          <a:p>
            <a:pPr lvl="1">
              <a:lnSpc>
                <a:spcPct val="100000"/>
              </a:lnSpc>
              <a:buFont typeface="Arial"/>
              <a:buChar char="–"/>
            </a:pPr>
            <a:r>
              <a:rPr lang="en-IN" sz="2000">
                <a:solidFill>
                  <a:srgbClr val="000000"/>
                </a:solidFill>
                <a:latin typeface="Calibri"/>
              </a:rPr>
              <a:t>Container is a wrapper or a format specification for different data elements to reside together.</a:t>
            </a:r>
            <a:endParaRPr/>
          </a:p>
          <a:p>
            <a:pPr>
              <a:lnSpc>
                <a:spcPct val="100000"/>
              </a:lnSpc>
            </a:pPr>
            <a:endParaRPr/>
          </a:p>
          <a:p>
            <a:pPr>
              <a:lnSpc>
                <a:spcPct val="100000"/>
              </a:lnSpc>
              <a:buFont typeface="Arial"/>
              <a:buChar char="•"/>
            </a:pPr>
            <a:r>
              <a:rPr lang="en-IN" sz="2400">
                <a:solidFill>
                  <a:srgbClr val="000000"/>
                </a:solidFill>
                <a:latin typeface="Calibri"/>
              </a:rPr>
              <a:t>Codecs</a:t>
            </a:r>
            <a:endParaRPr/>
          </a:p>
          <a:p>
            <a:pPr lvl="1">
              <a:lnSpc>
                <a:spcPct val="100000"/>
              </a:lnSpc>
              <a:buFont typeface="Arial"/>
              <a:buChar char="–"/>
            </a:pPr>
            <a:r>
              <a:rPr lang="en-IN" sz="2000">
                <a:solidFill>
                  <a:srgbClr val="000000"/>
                </a:solidFill>
                <a:latin typeface="Calibri"/>
              </a:rPr>
              <a:t>Compressor/decompressor or coder/decoder. Strictly speaking, the codec is the program which does the comp-decomp as per a format or standard. However, codec is also used to refer to the format. Different audio, video and also speech codecs in use.</a:t>
            </a:r>
            <a:endParaRPr/>
          </a:p>
          <a:p>
            <a:pPr>
              <a:lnSpc>
                <a:spcPct val="100000"/>
              </a:lnSpc>
            </a:pPr>
            <a:endParaRPr/>
          </a:p>
          <a:p>
            <a:pPr>
              <a:lnSpc>
                <a:spcPct val="100000"/>
              </a:lnSpc>
            </a:pPr>
            <a:endParaRPr/>
          </a:p>
        </p:txBody>
      </p:sp>
      <p:sp>
        <p:nvSpPr>
          <p:cNvPr id="135" name="CustomShape 3"/>
          <p:cNvSpPr/>
          <p:nvPr/>
        </p:nvSpPr>
        <p:spPr>
          <a:xfrm>
            <a:off x="457200" y="6356520"/>
            <a:ext cx="2133000" cy="364320"/>
          </a:xfrm>
          <a:prstGeom prst="rect">
            <a:avLst/>
          </a:prstGeom>
          <a:noFill/>
          <a:ln>
            <a:noFill/>
          </a:ln>
        </p:spPr>
        <p:txBody>
          <a:bodyPr lIns="90000" rIns="90000" tIns="45000" bIns="45000" anchor="ctr"/>
          <a:p>
            <a:pPr>
              <a:lnSpc>
                <a:spcPct val="100000"/>
              </a:lnSpc>
            </a:pPr>
            <a:r>
              <a:rPr lang="en-IN" sz="1200">
                <a:solidFill>
                  <a:srgbClr val="8b8b8b"/>
                </a:solidFill>
                <a:latin typeface="Calibri"/>
              </a:rPr>
              <a:t>03/11/15</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CustomShape 1"/>
          <p:cNvSpPr/>
          <p:nvPr/>
        </p:nvSpPr>
        <p:spPr>
          <a:xfrm>
            <a:off x="457200" y="274680"/>
            <a:ext cx="8228880" cy="114228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Streaming</a:t>
            </a:r>
            <a:endParaRPr/>
          </a:p>
        </p:txBody>
      </p:sp>
      <p:sp>
        <p:nvSpPr>
          <p:cNvPr id="137" name="CustomShape 2"/>
          <p:cNvSpPr/>
          <p:nvPr/>
        </p:nvSpPr>
        <p:spPr>
          <a:xfrm>
            <a:off x="304920" y="1523880"/>
            <a:ext cx="8609760" cy="4952160"/>
          </a:xfrm>
          <a:prstGeom prst="rect">
            <a:avLst/>
          </a:prstGeom>
          <a:noFill/>
          <a:ln>
            <a:noFill/>
          </a:ln>
        </p:spPr>
        <p:txBody>
          <a:bodyPr lIns="90000" rIns="90000" tIns="45000" bIns="45000"/>
          <a:p>
            <a:pPr lvl="1">
              <a:lnSpc>
                <a:spcPct val="100000"/>
              </a:lnSpc>
              <a:buFont typeface="Arial"/>
              <a:buChar char="–"/>
            </a:pPr>
            <a:r>
              <a:rPr lang="en-IN" sz="2400">
                <a:solidFill>
                  <a:srgbClr val="000000"/>
                </a:solidFill>
                <a:latin typeface="Calibri"/>
              </a:rPr>
              <a:t>RTSP (Real time streaming protocol)</a:t>
            </a:r>
            <a:endParaRPr/>
          </a:p>
          <a:p>
            <a:pPr lvl="2">
              <a:lnSpc>
                <a:spcPct val="100000"/>
              </a:lnSpc>
              <a:buFont typeface="Arial"/>
              <a:buChar char="•"/>
            </a:pPr>
            <a:r>
              <a:rPr lang="en-IN" sz="2000">
                <a:solidFill>
                  <a:srgbClr val="000000"/>
                </a:solidFill>
                <a:latin typeface="Calibri"/>
              </a:rPr>
              <a:t>Uses RTP (Real-time transport protocol) &amp; RTCP (Real time control protocol) for multimedia delivery. RTSP maintains state.</a:t>
            </a:r>
            <a:endParaRPr/>
          </a:p>
          <a:p>
            <a:pPr>
              <a:lnSpc>
                <a:spcPct val="100000"/>
              </a:lnSpc>
            </a:pPr>
            <a:endParaRPr/>
          </a:p>
          <a:p>
            <a:pPr lvl="1">
              <a:lnSpc>
                <a:spcPct val="100000"/>
              </a:lnSpc>
              <a:buFont typeface="Arial"/>
              <a:buChar char="–"/>
            </a:pPr>
            <a:r>
              <a:rPr lang="en-IN" sz="2400">
                <a:solidFill>
                  <a:srgbClr val="000000"/>
                </a:solidFill>
                <a:latin typeface="Calibri"/>
              </a:rPr>
              <a:t>RTMP (Real time messaging protocol)</a:t>
            </a:r>
            <a:endParaRPr/>
          </a:p>
          <a:p>
            <a:pPr lvl="2">
              <a:lnSpc>
                <a:spcPct val="100000"/>
              </a:lnSpc>
              <a:buFont typeface="Arial"/>
              <a:buChar char="•"/>
            </a:pPr>
            <a:r>
              <a:rPr lang="en-IN" sz="2000">
                <a:solidFill>
                  <a:srgbClr val="000000"/>
                </a:solidFill>
                <a:latin typeface="Calibri"/>
              </a:rPr>
              <a:t>Developed by Adobe and available as an open standard.</a:t>
            </a:r>
            <a:endParaRPr/>
          </a:p>
          <a:p>
            <a:pPr lvl="2">
              <a:lnSpc>
                <a:spcPct val="100000"/>
              </a:lnSpc>
              <a:buFont typeface="Arial"/>
              <a:buChar char="•"/>
            </a:pPr>
            <a:r>
              <a:rPr lang="en-IN" sz="2000">
                <a:solidFill>
                  <a:srgbClr val="000000"/>
                </a:solidFill>
                <a:latin typeface="Calibri"/>
              </a:rPr>
              <a:t>FMS (Flash Media Server) uses this.</a:t>
            </a:r>
            <a:endParaRPr/>
          </a:p>
          <a:p>
            <a:pPr>
              <a:lnSpc>
                <a:spcPct val="100000"/>
              </a:lnSpc>
            </a:pPr>
            <a:endParaRPr/>
          </a:p>
          <a:p>
            <a:pPr lvl="1">
              <a:lnSpc>
                <a:spcPct val="100000"/>
              </a:lnSpc>
              <a:buFont typeface="Arial"/>
              <a:buChar char="–"/>
            </a:pPr>
            <a:r>
              <a:rPr lang="en-IN" sz="2400">
                <a:solidFill>
                  <a:srgbClr val="000000"/>
                </a:solidFill>
                <a:latin typeface="Calibri"/>
              </a:rPr>
              <a:t>HTTP Live streaming (HLS)</a:t>
            </a:r>
            <a:endParaRPr/>
          </a:p>
          <a:p>
            <a:pPr lvl="2">
              <a:lnSpc>
                <a:spcPct val="100000"/>
              </a:lnSpc>
              <a:buFont typeface="Arial"/>
              <a:buChar char="•"/>
            </a:pPr>
            <a:r>
              <a:rPr lang="en-IN" sz="2000">
                <a:solidFill>
                  <a:srgbClr val="000000"/>
                </a:solidFill>
                <a:latin typeface="Calibri"/>
              </a:rPr>
              <a:t>Developed by Apple.</a:t>
            </a:r>
            <a:endParaRPr/>
          </a:p>
          <a:p>
            <a:pPr lvl="2">
              <a:lnSpc>
                <a:spcPct val="100000"/>
              </a:lnSpc>
              <a:buFont typeface="Arial"/>
              <a:buChar char="•"/>
            </a:pPr>
            <a:r>
              <a:rPr lang="en-IN" sz="2000">
                <a:solidFill>
                  <a:srgbClr val="000000"/>
                </a:solidFill>
                <a:latin typeface="Calibri"/>
              </a:rPr>
              <a:t>Implements streaming by sending chunks of transport stream data as files over http. Since these are standard http transactions, it is more amenable to working with firewalls and proxies.</a:t>
            </a:r>
            <a:endParaRPr/>
          </a:p>
          <a:p>
            <a:pPr>
              <a:lnSpc>
                <a:spcPct val="100000"/>
              </a:lnSpc>
            </a:pPr>
            <a:endParaRPr/>
          </a:p>
        </p:txBody>
      </p:sp>
      <p:sp>
        <p:nvSpPr>
          <p:cNvPr id="138" name="CustomShape 3"/>
          <p:cNvSpPr/>
          <p:nvPr/>
        </p:nvSpPr>
        <p:spPr>
          <a:xfrm>
            <a:off x="457200" y="6356520"/>
            <a:ext cx="2133000" cy="364320"/>
          </a:xfrm>
          <a:prstGeom prst="rect">
            <a:avLst/>
          </a:prstGeom>
          <a:noFill/>
          <a:ln>
            <a:noFill/>
          </a:ln>
        </p:spPr>
        <p:txBody>
          <a:bodyPr lIns="90000" rIns="90000" tIns="45000" bIns="45000" anchor="ctr"/>
          <a:p>
            <a:pPr>
              <a:lnSpc>
                <a:spcPct val="100000"/>
              </a:lnSpc>
            </a:pPr>
            <a:r>
              <a:rPr lang="en-IN" sz="1200">
                <a:solidFill>
                  <a:srgbClr val="8b8b8b"/>
                </a:solidFill>
                <a:latin typeface="Calibri"/>
              </a:rPr>
              <a:t>03/11/15</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