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0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640"/>
          </a:xfrm>
          <a:prstGeom prst="rect">
            <a:avLst/>
          </a:prstGeom>
        </p:spPr>
        <p:txBody>
          <a:bodyPr lIns="0" rIns="0" tIns="0" bIns="0" anchor="ctr"/>
          <a:p>
            <a:r>
              <a:rPr lang="en-IN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N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IN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N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IN" sz="4400">
                <a:solidFill>
                  <a:srgbClr val="000000"/>
                </a:solidFill>
                <a:latin typeface="Calibri"/>
              </a:rPr>
              <a:t>Principles of multimedia</a:t>
            </a:r>
            <a:endParaRPr/>
          </a:p>
        </p:txBody>
      </p:sp>
      <p:sp>
        <p:nvSpPr>
          <p:cNvPr id="73" name="CustomShape 2"/>
          <p:cNvSpPr/>
          <p:nvPr/>
        </p:nvSpPr>
        <p:spPr>
          <a:xfrm>
            <a:off x="304920" y="3124080"/>
            <a:ext cx="8609760" cy="1751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IN" sz="2800">
                <a:solidFill>
                  <a:srgbClr val="8b8b8b"/>
                </a:solidFill>
                <a:latin typeface="Calibri"/>
              </a:rPr>
              <a:t>Week 8</a:t>
            </a:r>
            <a:endParaRPr/>
          </a:p>
          <a:p>
            <a:pPr algn="ctr">
              <a:lnSpc>
                <a:spcPct val="100000"/>
              </a:lnSpc>
            </a:pPr>
            <a:r>
              <a:rPr lang="en-IN" sz="2800">
                <a:solidFill>
                  <a:srgbClr val="8b8b8b"/>
                </a:solidFill>
                <a:latin typeface="Calibri"/>
              </a:rPr>
              <a:t>Assessment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IN" sz="4400">
                <a:solidFill>
                  <a:srgbClr val="000000"/>
                </a:solidFill>
                <a:latin typeface="Calibri"/>
              </a:rPr>
              <a:t>Exercise</a:t>
            </a:r>
            <a:endParaRPr/>
          </a:p>
        </p:txBody>
      </p:sp>
      <p:sp>
        <p:nvSpPr>
          <p:cNvPr id="75" name="CustomShape 2"/>
          <p:cNvSpPr/>
          <p:nvPr/>
        </p:nvSpPr>
        <p:spPr>
          <a:xfrm>
            <a:off x="457200" y="1600200"/>
            <a:ext cx="8228880" cy="4799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Calibri"/>
              <a:buAutoNum type="arabicPeriod"/>
            </a:pPr>
            <a:r>
              <a:rPr lang="en-IN" sz="3200">
                <a:solidFill>
                  <a:srgbClr val="000000"/>
                </a:solidFill>
                <a:latin typeface="Calibri"/>
              </a:rPr>
              <a:t>Convert a .bmp file having 24 bits per pixel to YUV. Let the YUV file be in the YUVYUV…. form.</a:t>
            </a:r>
            <a:endParaRPr/>
          </a:p>
          <a:p>
            <a:pPr>
              <a:lnSpc>
                <a:spcPct val="100000"/>
              </a:lnSpc>
              <a:buFont typeface="Calibri"/>
              <a:buAutoNum type="arabicPeriod"/>
            </a:pPr>
            <a:r>
              <a:rPr lang="en-IN" sz="3200">
                <a:solidFill>
                  <a:srgbClr val="000000"/>
                </a:solidFill>
                <a:latin typeface="Calibri"/>
              </a:rPr>
              <a:t>Convert the YUV file to its DCT coefficients. Use a block size of 8x8. Store in a file in the following format..</a:t>
            </a:r>
            <a:endParaRPr/>
          </a:p>
          <a:p>
            <a:pPr>
              <a:lnSpc>
                <a:spcPct val="100000"/>
              </a:lnSpc>
            </a:pPr>
            <a:r>
              <a:rPr lang="en-IN" sz="2800">
                <a:solidFill>
                  <a:srgbClr val="000000"/>
                </a:solidFill>
                <a:latin typeface="Calibri"/>
              </a:rPr>
              <a:t>File: Y block 1, U block 1, V Block 1, Y block 2 …..</a:t>
            </a:r>
            <a:endParaRPr/>
          </a:p>
          <a:p>
            <a:pPr>
              <a:lnSpc>
                <a:spcPct val="100000"/>
              </a:lnSpc>
            </a:pPr>
            <a:r>
              <a:rPr lang="en-IN" sz="2800">
                <a:solidFill>
                  <a:srgbClr val="000000"/>
                </a:solidFill>
                <a:latin typeface="Calibri"/>
              </a:rPr>
              <a:t>Block: 1 row of DCT coefficients, 2</a:t>
            </a:r>
            <a:r>
              <a:rPr lang="en-IN" sz="2800" baseline="30000">
                <a:solidFill>
                  <a:srgbClr val="000000"/>
                </a:solidFill>
                <a:latin typeface="Calibri"/>
              </a:rPr>
              <a:t>nd</a:t>
            </a:r>
            <a:r>
              <a:rPr lang="en-IN" sz="2800">
                <a:solidFill>
                  <a:srgbClr val="000000"/>
                </a:solidFill>
                <a:latin typeface="Calibri"/>
              </a:rPr>
              <a:t> row, 3</a:t>
            </a:r>
            <a:r>
              <a:rPr lang="en-IN" sz="2800" baseline="30000">
                <a:solidFill>
                  <a:srgbClr val="000000"/>
                </a:solidFill>
                <a:latin typeface="Calibri"/>
              </a:rPr>
              <a:t>rd</a:t>
            </a:r>
            <a:r>
              <a:rPr lang="en-IN" sz="2800">
                <a:solidFill>
                  <a:srgbClr val="000000"/>
                </a:solidFill>
                <a:latin typeface="Calibri"/>
              </a:rPr>
              <a:t> row ….</a:t>
            </a:r>
            <a:endParaRPr/>
          </a:p>
          <a:p>
            <a:pPr>
              <a:lnSpc>
                <a:spcPct val="100000"/>
              </a:lnSpc>
              <a:buFont typeface="Calibri"/>
              <a:buAutoNum type="arabicPeriod"/>
            </a:pPr>
            <a:r>
              <a:rPr lang="en-IN" sz="3200">
                <a:solidFill>
                  <a:srgbClr val="000000"/>
                </a:solidFill>
                <a:latin typeface="Calibri"/>
              </a:rPr>
              <a:t>Downsample to 4:2:0. Store in a file as follows:</a:t>
            </a:r>
            <a:endParaRPr/>
          </a:p>
          <a:p>
            <a:pPr>
              <a:lnSpc>
                <a:spcPct val="100000"/>
              </a:lnSpc>
            </a:pPr>
            <a:r>
              <a:rPr lang="en-IN" sz="2800">
                <a:solidFill>
                  <a:srgbClr val="000000"/>
                </a:solidFill>
                <a:latin typeface="Calibri"/>
              </a:rPr>
              <a:t>Y(0,0) block, Y(0,1) block, Y(1,0) block, Y(1,1) block, U block, V Block.</a:t>
            </a:r>
            <a:endParaRPr/>
          </a:p>
          <a:p>
            <a:pPr>
              <a:lnSpc>
                <a:spcPct val="100000"/>
              </a:lnSpc>
              <a:buFont typeface="Calibri"/>
              <a:buAutoNum type="arabicPeriod"/>
            </a:pPr>
            <a:r>
              <a:rPr lang="en-IN" sz="3200">
                <a:solidFill>
                  <a:srgbClr val="000000"/>
                </a:solidFill>
                <a:latin typeface="Calibri"/>
              </a:rPr>
              <a:t>Perform DCT on each block. Store in a file with each value in a line. </a:t>
            </a:r>
            <a:endParaRPr/>
          </a:p>
          <a:p>
            <a:pPr>
              <a:lnSpc>
                <a:spcPct val="100000"/>
              </a:lnSpc>
              <a:buFont typeface="Calibri"/>
              <a:buAutoNum type="arabicPeriod"/>
            </a:pPr>
            <a:r>
              <a:rPr lang="en-IN" sz="3200">
                <a:solidFill>
                  <a:srgbClr val="000000"/>
                </a:solidFill>
                <a:latin typeface="Calibri"/>
              </a:rPr>
              <a:t>Quantize the file with DCT coefficients. Store results one value per line.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IN" sz="4400">
                <a:solidFill>
                  <a:srgbClr val="000000"/>
                </a:solidFill>
                <a:latin typeface="Calibri"/>
              </a:rPr>
              <a:t>Exercise</a:t>
            </a:r>
            <a:endParaRPr/>
          </a:p>
        </p:txBody>
      </p:sp>
      <p:sp>
        <p:nvSpPr>
          <p:cNvPr id="77" name="CustomShape 2"/>
          <p:cNvSpPr/>
          <p:nvPr/>
        </p:nvSpPr>
        <p:spPr>
          <a:xfrm>
            <a:off x="457200" y="1600200"/>
            <a:ext cx="8228880" cy="4799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Calibri"/>
              <a:buAutoNum type="arabicPeriod"/>
            </a:pPr>
            <a:r>
              <a:rPr lang="en-IN" sz="2200">
                <a:solidFill>
                  <a:srgbClr val="000000"/>
                </a:solidFill>
                <a:latin typeface="Calibri"/>
              </a:rPr>
              <a:t>Convert each block to zig-zag order. Store in a file with each value in a line.</a:t>
            </a:r>
            <a:endParaRPr/>
          </a:p>
          <a:p>
            <a:pPr>
              <a:lnSpc>
                <a:spcPct val="100000"/>
              </a:lnSpc>
              <a:buFont typeface="Calibri"/>
              <a:buAutoNum type="arabicPeriod"/>
            </a:pPr>
            <a:r>
              <a:rPr lang="en-IN" sz="2200">
                <a:solidFill>
                  <a:srgbClr val="000000"/>
                </a:solidFill>
                <a:latin typeface="Calibri"/>
              </a:rPr>
              <a:t>Do RLE. Store in a file with each run value pair in a line.</a:t>
            </a:r>
            <a:endParaRPr/>
          </a:p>
          <a:p>
            <a:pPr>
              <a:lnSpc>
                <a:spcPct val="100000"/>
              </a:lnSpc>
              <a:buFont typeface="Calibri"/>
              <a:buAutoNum type="arabicPeriod"/>
            </a:pPr>
            <a:r>
              <a:rPr lang="en-IN" sz="2200">
                <a:solidFill>
                  <a:srgbClr val="000000"/>
                </a:solidFill>
                <a:latin typeface="Calibri"/>
              </a:rPr>
              <a:t>Perform Huffman coding. Store each Huffman code on a line. </a:t>
            </a:r>
            <a:r>
              <a:rPr lang="en-IN" sz="2200">
                <a:solidFill>
                  <a:srgbClr val="ff0000"/>
                </a:solidFill>
                <a:latin typeface="Calibri"/>
              </a:rPr>
              <a:t>Each block would have the following form:</a:t>
            </a:r>
            <a:endParaRPr/>
          </a:p>
          <a:p>
            <a:pPr lvl="1">
              <a:lnSpc>
                <a:spcPct val="100000"/>
              </a:lnSpc>
              <a:buFont typeface="Calibri"/>
              <a:buAutoNum type="arabicPeriod"/>
            </a:pPr>
            <a:r>
              <a:rPr lang="en-IN" sz="2200">
                <a:solidFill>
                  <a:srgbClr val="ff0000"/>
                </a:solidFill>
                <a:latin typeface="Calibri"/>
              </a:rPr>
              <a:t>Code corresponding to the DPCM of the DC component</a:t>
            </a:r>
            <a:endParaRPr/>
          </a:p>
          <a:p>
            <a:pPr lvl="1">
              <a:lnSpc>
                <a:spcPct val="100000"/>
              </a:lnSpc>
              <a:buFont typeface="Calibri"/>
              <a:buAutoNum type="arabicPeriod"/>
            </a:pPr>
            <a:r>
              <a:rPr lang="en-IN" sz="2200">
                <a:solidFill>
                  <a:srgbClr val="ff0000"/>
                </a:solidFill>
                <a:latin typeface="Calibri"/>
              </a:rPr>
              <a:t>Variable number of codes (each on one line) corresponding to the 63 AC coefficients.</a:t>
            </a:r>
            <a:endParaRPr/>
          </a:p>
          <a:p>
            <a:pPr>
              <a:lnSpc>
                <a:spcPct val="100000"/>
              </a:lnSpc>
              <a:buFont typeface="Calibri"/>
              <a:buAutoNum type="arabicPeriod"/>
            </a:pPr>
            <a:r>
              <a:rPr lang="en-IN" sz="2200">
                <a:solidFill>
                  <a:srgbClr val="000000"/>
                </a:solidFill>
                <a:latin typeface="Calibri"/>
              </a:rPr>
              <a:t>Pack bits into bytes (we will loose word boundaries at bytes). </a:t>
            </a:r>
            <a:endParaRPr/>
          </a:p>
          <a:p>
            <a:pPr>
              <a:lnSpc>
                <a:spcPct val="100000"/>
              </a:lnSpc>
              <a:buFont typeface="Calibri"/>
              <a:buAutoNum type="arabicPeriod"/>
            </a:pPr>
            <a:r>
              <a:rPr lang="en-IN" sz="2200">
                <a:solidFill>
                  <a:srgbClr val="000000"/>
                </a:solidFill>
                <a:latin typeface="Calibri"/>
              </a:rPr>
              <a:t>Decode reversing the above steps.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