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1EE9-E87C-4F89-97BD-61527FA34B17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EFB2-1165-4A01-9495-1BE63ADA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39F2A-43A5-4205-A73C-62F63B847C0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D2244-E0F8-43A4-B336-8323B82F6EC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FC566-2DB9-4861-A711-E792284BECEC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097B-84CE-4ED3-8FB8-B685F82C8082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3AE4B-E484-43FF-A5E0-64129AE0D127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7" y="274638"/>
            <a:ext cx="8229307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6020" y="1600200"/>
            <a:ext cx="777196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496987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Week 6</a:t>
            </a:r>
          </a:p>
          <a:p>
            <a:r>
              <a:rPr lang="en-US" sz="2800" dirty="0" smtClean="0"/>
              <a:t>Quantization and Zig-Zag reordering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5562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Specifics &amp; Examples from the JPEG 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C176C-29B7-4455-BC85-566B9DB4D17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smtClean="0"/>
              <a:t>image compression a</a:t>
            </a:r>
            <a:r>
              <a:rPr lang="en-US" altLang="zh-TW" dirty="0" smtClean="0"/>
              <a:t>rchitecture</a:t>
            </a:r>
            <a:endParaRPr lang="en-US" altLang="zh-TW" dirty="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1000" y="2970213"/>
            <a:ext cx="1257300" cy="857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Color 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components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(</a:t>
            </a:r>
            <a:r>
              <a:rPr lang="en-US" altLang="zh-TW" sz="1600" i="1">
                <a:latin typeface="Times New Roman" pitchFamily="18" charset="0"/>
              </a:rPr>
              <a:t>Y</a:t>
            </a:r>
            <a:r>
              <a:rPr lang="en-US" altLang="zh-TW" sz="1600">
                <a:latin typeface="Times New Roman" pitchFamily="18" charset="0"/>
              </a:rPr>
              <a:t>, </a:t>
            </a:r>
            <a:r>
              <a:rPr lang="en-US" altLang="zh-TW" sz="1600" i="1">
                <a:latin typeface="Times New Roman" pitchFamily="18" charset="0"/>
              </a:rPr>
              <a:t>C</a:t>
            </a:r>
            <a:r>
              <a:rPr lang="en-US" altLang="zh-TW" sz="1600" i="1" baseline="-25000">
                <a:latin typeface="Times New Roman" pitchFamily="18" charset="0"/>
              </a:rPr>
              <a:t>b</a:t>
            </a:r>
            <a:r>
              <a:rPr lang="en-US" altLang="zh-TW" sz="1600">
                <a:latin typeface="Times New Roman" pitchFamily="18" charset="0"/>
              </a:rPr>
              <a:t>, or </a:t>
            </a:r>
            <a:r>
              <a:rPr lang="en-US" altLang="zh-TW" sz="1600" i="1">
                <a:latin typeface="Times New Roman" pitchFamily="18" charset="0"/>
              </a:rPr>
              <a:t>C</a:t>
            </a:r>
            <a:r>
              <a:rPr lang="en-US" altLang="zh-TW" sz="1600" i="1" baseline="-25000">
                <a:latin typeface="Times New Roman" pitchFamily="18" charset="0"/>
              </a:rPr>
              <a:t>r</a:t>
            </a:r>
            <a:r>
              <a:rPr lang="en-US" altLang="zh-TW" sz="1600">
                <a:latin typeface="Times New Roman" pitchFamily="18" charset="0"/>
              </a:rPr>
              <a:t>)</a:t>
            </a:r>
            <a:endParaRPr lang="en-US" altLang="zh-TW" sz="160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1200" y="2970213"/>
            <a:ext cx="800100" cy="857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14300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8</a:t>
            </a:r>
            <a:r>
              <a:rPr lang="en-US" altLang="zh-TW" sz="16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sz="1600">
                <a:latin typeface="Times New Roman" pitchFamily="18" charset="0"/>
              </a:rPr>
              <a:t>8 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FDCT</a:t>
            </a:r>
            <a:endParaRPr lang="en-US" altLang="zh-TW" sz="1600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124200" y="2970213"/>
            <a:ext cx="1028700" cy="857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/>
            <a:endParaRPr lang="en-US" altLang="zh-TW" sz="1000">
              <a:latin typeface="Times New Roman" pitchFamily="18" charset="0"/>
            </a:endParaRPr>
          </a:p>
          <a:p>
            <a:pPr algn="ctr"/>
            <a:r>
              <a:rPr lang="en-US" altLang="zh-TW" sz="1600">
                <a:latin typeface="Times New Roman" pitchFamily="18" charset="0"/>
              </a:rPr>
              <a:t>Quantizer</a:t>
            </a:r>
            <a:endParaRPr lang="en-US" altLang="zh-TW" sz="1600"/>
          </a:p>
        </p:txBody>
      </p:sp>
      <p:cxnSp>
        <p:nvCxnSpPr>
          <p:cNvPr id="26633" name="AutoShape 9"/>
          <p:cNvCxnSpPr>
            <a:cxnSpLocks noChangeShapeType="1"/>
            <a:stCxn id="26630" idx="3"/>
            <a:endCxn id="26631" idx="1"/>
          </p:cNvCxnSpPr>
          <p:nvPr/>
        </p:nvCxnSpPr>
        <p:spPr bwMode="auto">
          <a:xfrm>
            <a:off x="1638300" y="3398838"/>
            <a:ext cx="342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0"/>
          <p:cNvCxnSpPr>
            <a:cxnSpLocks noChangeShapeType="1"/>
            <a:stCxn id="26631" idx="3"/>
            <a:endCxn id="26632" idx="1"/>
          </p:cNvCxnSpPr>
          <p:nvPr/>
        </p:nvCxnSpPr>
        <p:spPr bwMode="auto">
          <a:xfrm>
            <a:off x="2781300" y="3398838"/>
            <a:ext cx="342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124200" y="4341813"/>
            <a:ext cx="1028700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400" rIns="0" bIns="0"/>
          <a:lstStyle/>
          <a:p>
            <a:pPr algn="ctr"/>
            <a:r>
              <a:rPr lang="en-US" altLang="zh-TW" sz="1400">
                <a:latin typeface="Times New Roman" pitchFamily="18" charset="0"/>
              </a:rPr>
              <a:t>Quantization</a:t>
            </a:r>
            <a:br>
              <a:rPr lang="en-US" altLang="zh-TW" sz="1400">
                <a:latin typeface="Times New Roman" pitchFamily="18" charset="0"/>
              </a:rPr>
            </a:br>
            <a:r>
              <a:rPr lang="en-US" altLang="zh-TW" sz="1400">
                <a:latin typeface="Times New Roman" pitchFamily="18" charset="0"/>
              </a:rPr>
              <a:t>Table</a:t>
            </a:r>
            <a:endParaRPr lang="en-US" altLang="zh-TW" sz="1400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724400" y="2627313"/>
            <a:ext cx="1028700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400" rIns="0" bIns="0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Zig-zag reordering</a:t>
            </a:r>
            <a:endParaRPr lang="en-US" altLang="zh-TW" sz="1600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724400" y="3656013"/>
            <a:ext cx="1028700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400" rIns="0" bIns="0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Difference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Encoding</a:t>
            </a:r>
            <a:endParaRPr lang="en-US" altLang="zh-TW" sz="1600"/>
          </a:p>
        </p:txBody>
      </p:sp>
      <p:cxnSp>
        <p:nvCxnSpPr>
          <p:cNvPr id="26638" name="AutoShape 14"/>
          <p:cNvCxnSpPr>
            <a:cxnSpLocks noChangeShapeType="1"/>
            <a:stCxn id="26632" idx="3"/>
            <a:endCxn id="26636" idx="1"/>
          </p:cNvCxnSpPr>
          <p:nvPr/>
        </p:nvCxnSpPr>
        <p:spPr bwMode="auto">
          <a:xfrm flipV="1">
            <a:off x="4152900" y="2884488"/>
            <a:ext cx="571500" cy="514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5"/>
          <p:cNvCxnSpPr>
            <a:cxnSpLocks noChangeShapeType="1"/>
            <a:stCxn id="26632" idx="3"/>
            <a:endCxn id="26637" idx="1"/>
          </p:cNvCxnSpPr>
          <p:nvPr/>
        </p:nvCxnSpPr>
        <p:spPr bwMode="auto">
          <a:xfrm>
            <a:off x="4152900" y="3398838"/>
            <a:ext cx="571500" cy="514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981700" y="2627313"/>
            <a:ext cx="1028700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400" rIns="0" bIns="0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Huffman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coding</a:t>
            </a:r>
            <a:endParaRPr lang="en-US" altLang="zh-TW" sz="1600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5981700" y="3656013"/>
            <a:ext cx="1028700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400" rIns="0" bIns="0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Huffman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coding</a:t>
            </a:r>
            <a:endParaRPr lang="en-US" altLang="zh-TW" sz="1600"/>
          </a:p>
        </p:txBody>
      </p:sp>
      <p:cxnSp>
        <p:nvCxnSpPr>
          <p:cNvPr id="26642" name="AutoShape 18"/>
          <p:cNvCxnSpPr>
            <a:cxnSpLocks noChangeShapeType="1"/>
            <a:stCxn id="26636" idx="3"/>
            <a:endCxn id="26640" idx="1"/>
          </p:cNvCxnSpPr>
          <p:nvPr/>
        </p:nvCxnSpPr>
        <p:spPr bwMode="auto">
          <a:xfrm>
            <a:off x="5753100" y="2884488"/>
            <a:ext cx="228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9"/>
          <p:cNvCxnSpPr>
            <a:cxnSpLocks noChangeShapeType="1"/>
            <a:stCxn id="26637" idx="3"/>
            <a:endCxn id="26641" idx="1"/>
          </p:cNvCxnSpPr>
          <p:nvPr/>
        </p:nvCxnSpPr>
        <p:spPr bwMode="auto">
          <a:xfrm>
            <a:off x="5753100" y="3913188"/>
            <a:ext cx="228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7581900" y="2970213"/>
            <a:ext cx="1028700" cy="857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114300" rIns="0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JPEG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bit-stream</a:t>
            </a:r>
            <a:endParaRPr lang="en-US" altLang="zh-TW" sz="1600"/>
          </a:p>
        </p:txBody>
      </p:sp>
      <p:cxnSp>
        <p:nvCxnSpPr>
          <p:cNvPr id="26645" name="AutoShape 21"/>
          <p:cNvCxnSpPr>
            <a:cxnSpLocks noChangeShapeType="1"/>
            <a:stCxn id="26640" idx="3"/>
            <a:endCxn id="26644" idx="1"/>
          </p:cNvCxnSpPr>
          <p:nvPr/>
        </p:nvCxnSpPr>
        <p:spPr bwMode="auto">
          <a:xfrm>
            <a:off x="7010400" y="2884488"/>
            <a:ext cx="571500" cy="514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2"/>
          <p:cNvCxnSpPr>
            <a:cxnSpLocks noChangeShapeType="1"/>
            <a:stCxn id="26641" idx="3"/>
            <a:endCxn id="26644" idx="1"/>
          </p:cNvCxnSpPr>
          <p:nvPr/>
        </p:nvCxnSpPr>
        <p:spPr bwMode="auto">
          <a:xfrm flipV="1">
            <a:off x="7010400" y="3398838"/>
            <a:ext cx="571500" cy="514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981700" y="1771650"/>
            <a:ext cx="1028700" cy="5127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400" rIns="0" bIns="0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Huffman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Table</a:t>
            </a:r>
            <a:endParaRPr lang="en-US" altLang="zh-TW" sz="1600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5981700" y="4513263"/>
            <a:ext cx="1028700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400" rIns="0" bIns="0"/>
          <a:lstStyle/>
          <a:p>
            <a:pPr algn="ctr"/>
            <a:r>
              <a:rPr lang="en-US" altLang="zh-TW" sz="1600">
                <a:latin typeface="Times New Roman" pitchFamily="18" charset="0"/>
              </a:rPr>
              <a:t>Huffman</a:t>
            </a:r>
            <a:br>
              <a:rPr lang="en-US" altLang="zh-TW" sz="1600">
                <a:latin typeface="Times New Roman" pitchFamily="18" charset="0"/>
              </a:rPr>
            </a:br>
            <a:r>
              <a:rPr lang="en-US" altLang="zh-TW" sz="1600">
                <a:latin typeface="Times New Roman" pitchFamily="18" charset="0"/>
              </a:rPr>
              <a:t>Table</a:t>
            </a:r>
            <a:endParaRPr lang="en-US" altLang="zh-TW" sz="1600"/>
          </a:p>
        </p:txBody>
      </p:sp>
      <p:cxnSp>
        <p:nvCxnSpPr>
          <p:cNvPr id="26649" name="AutoShape 25"/>
          <p:cNvCxnSpPr>
            <a:cxnSpLocks noChangeShapeType="1"/>
            <a:stCxn id="26647" idx="2"/>
            <a:endCxn id="26640" idx="0"/>
          </p:cNvCxnSpPr>
          <p:nvPr/>
        </p:nvCxnSpPr>
        <p:spPr bwMode="auto">
          <a:xfrm>
            <a:off x="6496050" y="2284413"/>
            <a:ext cx="0" cy="342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6"/>
          <p:cNvCxnSpPr>
            <a:cxnSpLocks noChangeShapeType="1"/>
            <a:stCxn id="26648" idx="0"/>
            <a:endCxn id="26641" idx="2"/>
          </p:cNvCxnSpPr>
          <p:nvPr/>
        </p:nvCxnSpPr>
        <p:spPr bwMode="auto">
          <a:xfrm flipV="1">
            <a:off x="6496050" y="4170363"/>
            <a:ext cx="0" cy="342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7"/>
          <p:cNvCxnSpPr>
            <a:cxnSpLocks noChangeShapeType="1"/>
            <a:stCxn id="26635" idx="0"/>
            <a:endCxn id="26632" idx="2"/>
          </p:cNvCxnSpPr>
          <p:nvPr/>
        </p:nvCxnSpPr>
        <p:spPr bwMode="auto">
          <a:xfrm flipV="1">
            <a:off x="3638550" y="3827463"/>
            <a:ext cx="0" cy="514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098925" y="24749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AC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4098925" y="39243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2205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400800"/>
            <a:ext cx="685800" cy="457200"/>
          </a:xfrm>
          <a:prstGeom prst="rect">
            <a:avLst/>
          </a:prstGeom>
        </p:spPr>
        <p:txBody>
          <a:bodyPr/>
          <a:lstStyle/>
          <a:p>
            <a:fld id="{D075B0BF-B4F6-4D68-8699-1776E9E20DCF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47" y="152400"/>
            <a:ext cx="8229307" cy="762000"/>
          </a:xfrm>
        </p:spPr>
        <p:txBody>
          <a:bodyPr/>
          <a:lstStyle/>
          <a:p>
            <a:r>
              <a:rPr lang="en-US" altLang="zh-TW" dirty="0" smtClean="0"/>
              <a:t>Quantization</a:t>
            </a:r>
            <a:endParaRPr lang="en-US" altLang="zh-TW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73386"/>
              </p:ext>
            </p:extLst>
          </p:nvPr>
        </p:nvGraphicFramePr>
        <p:xfrm>
          <a:off x="2590800" y="2433577"/>
          <a:ext cx="3733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689100" imgH="457200" progId="">
                  <p:embed/>
                </p:oleObj>
              </mc:Choice>
              <mc:Fallback>
                <p:oleObj name="Equation" r:id="rId4" imgW="16891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3577"/>
                        <a:ext cx="37338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60" name="Group 128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369177"/>
              </p:ext>
            </p:extLst>
          </p:nvPr>
        </p:nvGraphicFramePr>
        <p:xfrm>
          <a:off x="838200" y="3881377"/>
          <a:ext cx="3429000" cy="219456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24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856" name="Group 2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97299"/>
              </p:ext>
            </p:extLst>
          </p:nvPr>
        </p:nvGraphicFramePr>
        <p:xfrm>
          <a:off x="4572000" y="3881377"/>
          <a:ext cx="3505200" cy="219456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57" name="Rectangle 2137"/>
          <p:cNvSpPr>
            <a:spLocks noChangeArrowheads="1"/>
          </p:cNvSpPr>
          <p:nvPr/>
        </p:nvSpPr>
        <p:spPr bwMode="auto">
          <a:xfrm>
            <a:off x="1403350" y="6305490"/>
            <a:ext cx="52758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 dirty="0" smtClean="0">
                <a:latin typeface="Times New Roman" pitchFamily="18" charset="0"/>
              </a:rPr>
              <a:t>Luminance </a:t>
            </a:r>
            <a:r>
              <a:rPr lang="en-US" altLang="zh-TW" sz="2000" dirty="0">
                <a:latin typeface="Times New Roman" pitchFamily="18" charset="0"/>
              </a:rPr>
              <a:t>and Chrominance quantization matrix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143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DCT components are quantized using the quantization factors as per the matrices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the DC component has a very high correlation with the adjacent blocks, it is the difference that is quantized. See block in architecture diagram.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47" y="274638"/>
            <a:ext cx="8229307" cy="944562"/>
          </a:xfrm>
        </p:spPr>
        <p:txBody>
          <a:bodyPr/>
          <a:lstStyle/>
          <a:p>
            <a:r>
              <a:rPr lang="en-US" altLang="zh-TW" dirty="0" smtClean="0"/>
              <a:t>Quantization: Example</a:t>
            </a:r>
            <a:endParaRPr lang="en-US" altLang="zh-TW" dirty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280" name="Text Box 248"/>
          <p:cNvSpPr txBox="1">
            <a:spLocks noChangeArrowheads="1"/>
          </p:cNvSpPr>
          <p:nvPr/>
        </p:nvSpPr>
        <p:spPr bwMode="auto">
          <a:xfrm>
            <a:off x="4953000" y="1477963"/>
            <a:ext cx="27892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F</a:t>
            </a:r>
            <a:r>
              <a:rPr lang="en-US" altLang="zh-TW" sz="2800">
                <a:latin typeface="Times New Roman" pitchFamily="18" charset="0"/>
              </a:rPr>
              <a:t>(</a:t>
            </a:r>
            <a:r>
              <a:rPr lang="en-US" altLang="zh-TW" sz="2800" i="1">
                <a:latin typeface="Times New Roman" pitchFamily="18" charset="0"/>
              </a:rPr>
              <a:t>u</a:t>
            </a:r>
            <a:r>
              <a:rPr lang="en-US" altLang="zh-TW" sz="2800">
                <a:latin typeface="Times New Roman" pitchFamily="18" charset="0"/>
              </a:rPr>
              <a:t>,</a:t>
            </a:r>
            <a:r>
              <a:rPr lang="en-US" altLang="zh-TW" sz="2800" i="1">
                <a:latin typeface="Times New Roman" pitchFamily="18" charset="0"/>
              </a:rPr>
              <a:t>v</a:t>
            </a:r>
            <a:r>
              <a:rPr lang="en-US" altLang="zh-TW" sz="2800">
                <a:latin typeface="Times New Roman" pitchFamily="18" charset="0"/>
              </a:rPr>
              <a:t>)</a:t>
            </a:r>
            <a:r>
              <a:rPr lang="en-US" altLang="zh-TW" sz="2400"/>
              <a:t> </a:t>
            </a:r>
          </a:p>
          <a:p>
            <a:r>
              <a:rPr lang="en-US" altLang="zh-TW" sz="2000"/>
              <a:t>8x8 DCT coefficiences</a:t>
            </a:r>
            <a:r>
              <a:rPr lang="en-US" altLang="zh-TW"/>
              <a:t> </a:t>
            </a:r>
          </a:p>
        </p:txBody>
      </p:sp>
      <p:graphicFrame>
        <p:nvGraphicFramePr>
          <p:cNvPr id="44281" name="Group 249"/>
          <p:cNvGraphicFramePr>
            <a:graphicFrameLocks noGrp="1"/>
          </p:cNvGraphicFramePr>
          <p:nvPr/>
        </p:nvGraphicFramePr>
        <p:xfrm>
          <a:off x="914400" y="4064000"/>
          <a:ext cx="3886200" cy="219456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4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364" name="Text Box 332"/>
          <p:cNvSpPr txBox="1">
            <a:spLocks noChangeArrowheads="1"/>
          </p:cNvSpPr>
          <p:nvPr/>
        </p:nvSpPr>
        <p:spPr bwMode="auto">
          <a:xfrm>
            <a:off x="4953000" y="3900488"/>
            <a:ext cx="24336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Q</a:t>
            </a:r>
            <a:r>
              <a:rPr lang="en-US" altLang="zh-TW" sz="2800">
                <a:latin typeface="Times New Roman" pitchFamily="18" charset="0"/>
              </a:rPr>
              <a:t>(</a:t>
            </a:r>
            <a:r>
              <a:rPr lang="en-US" altLang="zh-TW" sz="2800" i="1">
                <a:latin typeface="Times New Roman" pitchFamily="18" charset="0"/>
              </a:rPr>
              <a:t>u</a:t>
            </a:r>
            <a:r>
              <a:rPr lang="en-US" altLang="zh-TW" sz="2800">
                <a:latin typeface="Times New Roman" pitchFamily="18" charset="0"/>
              </a:rPr>
              <a:t>,</a:t>
            </a:r>
            <a:r>
              <a:rPr lang="en-US" altLang="zh-TW" sz="2800" i="1">
                <a:latin typeface="Times New Roman" pitchFamily="18" charset="0"/>
              </a:rPr>
              <a:t>v</a:t>
            </a:r>
            <a:r>
              <a:rPr lang="en-US" altLang="zh-TW" sz="2800">
                <a:latin typeface="Times New Roman" pitchFamily="18" charset="0"/>
              </a:rPr>
              <a:t>)</a:t>
            </a:r>
            <a:r>
              <a:rPr lang="en-US" altLang="zh-TW"/>
              <a:t> </a:t>
            </a:r>
          </a:p>
          <a:p>
            <a:r>
              <a:rPr lang="en-US" altLang="zh-TW" sz="2000"/>
              <a:t>Quantization matrix</a:t>
            </a:r>
            <a:r>
              <a:rPr lang="en-US" altLang="zh-TW"/>
              <a:t> </a:t>
            </a:r>
          </a:p>
        </p:txBody>
      </p:sp>
      <p:graphicFrame>
        <p:nvGraphicFramePr>
          <p:cNvPr id="44365" name="Group 333"/>
          <p:cNvGraphicFramePr>
            <a:graphicFrameLocks noGrp="1"/>
          </p:cNvGraphicFramePr>
          <p:nvPr/>
        </p:nvGraphicFramePr>
        <p:xfrm>
          <a:off x="914400" y="1524000"/>
          <a:ext cx="3886200" cy="221184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699.25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43.18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72.11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24.00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-25.51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11.21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-4.14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-129.78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-71.50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-70.26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-73.35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59.43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-24.02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22.61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-2.05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85.71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30.32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61.78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44.87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14.84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17.35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15.51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-13.19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-40.81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10.17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-17.53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-55.81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30.50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-2.28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-21.00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-1.26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-157.50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-49.39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13.27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-1.78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-8.75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22.47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-8.47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-9.23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92.49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-9.03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45.72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-48.13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-58.51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-9.01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-28.54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10.38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-53.09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-62.97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-3.49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-19.62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56.09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-3.28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11.91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-20.54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-55.90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-20.59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-18.19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-26.58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-27.07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8.47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0.31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16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Quantization</a:t>
            </a:r>
            <a:endParaRPr lang="en-US" altLang="zh-TW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645" name="Group 589"/>
          <p:cNvGraphicFramePr>
            <a:graphicFrameLocks noGrp="1"/>
          </p:cNvGraphicFramePr>
          <p:nvPr/>
        </p:nvGraphicFramePr>
        <p:xfrm>
          <a:off x="914400" y="1524000"/>
          <a:ext cx="3886200" cy="220980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43.70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3.93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5.52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4.51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1.00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-0.64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0.22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-0.07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-10.82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-5.96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-5.02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-3.86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2.29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-0.41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0.38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-0.04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6.12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2.33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3.86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1.87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0.37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0.30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0.22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-0.24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-2.91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0.60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-0.80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-1.92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0.60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-0.03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-0.26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-0.02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-8.75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0.36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-0.03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-0.13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0.21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-0.08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-0.12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3.85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-0.26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0.83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-0.75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-0.72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-0.09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0.11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-1.08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-0.98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-0.04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-0.23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0.54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-0.02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-0.03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0.12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-0.29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-0.61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-0.22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-0.19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-0.24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-0.27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0.08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0.00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646" name="Object 590"/>
          <p:cNvGraphicFramePr>
            <a:graphicFrameLocks noChangeAspect="1"/>
          </p:cNvGraphicFramePr>
          <p:nvPr/>
        </p:nvGraphicFramePr>
        <p:xfrm>
          <a:off x="5181600" y="1524000"/>
          <a:ext cx="1143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634725" imgH="558558" progId="">
                  <p:embed/>
                </p:oleObj>
              </mc:Choice>
              <mc:Fallback>
                <p:oleObj name="Equation" r:id="rId4" imgW="634725" imgH="55855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0"/>
                        <a:ext cx="11430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69" name="Group 1013"/>
          <p:cNvGraphicFramePr>
            <a:graphicFrameLocks noGrp="1"/>
          </p:cNvGraphicFramePr>
          <p:nvPr/>
        </p:nvGraphicFramePr>
        <p:xfrm>
          <a:off x="914400" y="4064000"/>
          <a:ext cx="3886200" cy="219456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-11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070" name="Object 1014"/>
          <p:cNvGraphicFramePr>
            <a:graphicFrameLocks noChangeAspect="1"/>
          </p:cNvGraphicFramePr>
          <p:nvPr/>
        </p:nvGraphicFramePr>
        <p:xfrm>
          <a:off x="5181600" y="4038600"/>
          <a:ext cx="2386013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1079032" imgH="710891" progId="">
                  <p:embed/>
                </p:oleObj>
              </mc:Choice>
              <mc:Fallback>
                <p:oleObj name="Equation" r:id="rId6" imgW="1079032" imgH="7108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38600"/>
                        <a:ext cx="2386013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23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74DB74-18DF-410F-A622-E10E7F5875C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Zig-Zag</a:t>
            </a:r>
            <a:r>
              <a:rPr lang="en-US" altLang="zh-TW" dirty="0" smtClean="0"/>
              <a:t> </a:t>
            </a:r>
            <a:r>
              <a:rPr lang="en-US" altLang="zh-TW" dirty="0"/>
              <a:t>Reordering</a:t>
            </a:r>
          </a:p>
        </p:txBody>
      </p:sp>
      <p:graphicFrame>
        <p:nvGraphicFramePr>
          <p:cNvPr id="11917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6764"/>
              </p:ext>
            </p:extLst>
          </p:nvPr>
        </p:nvGraphicFramePr>
        <p:xfrm>
          <a:off x="1600200" y="3364468"/>
          <a:ext cx="2743200" cy="243840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27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29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42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25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30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41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43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31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44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19</a:t>
                      </a:r>
                      <a:endParaRPr kumimoji="1" lang="en-US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23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39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45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38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46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60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21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34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37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47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59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61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35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58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62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63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19" name="Object 6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970243"/>
              </p:ext>
            </p:extLst>
          </p:nvPr>
        </p:nvGraphicFramePr>
        <p:xfrm>
          <a:off x="4724400" y="3364468"/>
          <a:ext cx="24638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orelDRAW" r:id="rId4" imgW="2910840" imgH="2910840" progId="">
                  <p:embed/>
                </p:oleObj>
              </mc:Choice>
              <mc:Fallback>
                <p:oleObj name="CorelDRAW" r:id="rId4" imgW="2910840" imgH="2910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64468"/>
                        <a:ext cx="2463800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20" name="Rectangle 656"/>
          <p:cNvSpPr>
            <a:spLocks noChangeArrowheads="1"/>
          </p:cNvSpPr>
          <p:nvPr/>
        </p:nvSpPr>
        <p:spPr bwMode="auto">
          <a:xfrm>
            <a:off x="2714625" y="6183868"/>
            <a:ext cx="2621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 err="1" smtClean="0">
                <a:latin typeface="Times New Roman" pitchFamily="18" charset="0"/>
              </a:rPr>
              <a:t>Zig-Zag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reordering matrix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447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quantized DCT coefficients are transmitted in the zig-zag order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zig-zag ordering results in longer sequence of consecutive zeroes and this leads to higher compression in the next 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Quantize Y, U and V blocks that you have generated in the earlier exercises using the quantization matrices specified in this ppt.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Rearrange a block in the zig-zag pattern.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Recreate the block from the </a:t>
            </a:r>
            <a:r>
              <a:rPr lang="en-US" smtClean="0"/>
              <a:t>zig-zag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726</Words>
  <Application>Microsoft Office PowerPoint</Application>
  <PresentationFormat>On-screen Show (4:3)</PresentationFormat>
  <Paragraphs>493</Paragraphs>
  <Slides>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Equation</vt:lpstr>
      <vt:lpstr>CorelDRAW</vt:lpstr>
      <vt:lpstr>Principles of multimedia</vt:lpstr>
      <vt:lpstr>The image compression architecture</vt:lpstr>
      <vt:lpstr>Quantization</vt:lpstr>
      <vt:lpstr>Quantization: Example</vt:lpstr>
      <vt:lpstr>Quantization</vt:lpstr>
      <vt:lpstr>Zig-Zag Reordering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iiitb</cp:lastModifiedBy>
  <cp:revision>13</cp:revision>
  <dcterms:created xsi:type="dcterms:W3CDTF">2006-08-16T00:00:00Z</dcterms:created>
  <dcterms:modified xsi:type="dcterms:W3CDTF">2015-09-07T15:05:08Z</dcterms:modified>
</cp:coreProperties>
</file>