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handoutMasterIdLst>
    <p:handoutMasterId r:id="rId19"/>
  </p:handoutMasterIdLst>
  <p:sldIdLst>
    <p:sldId id="256" r:id="rId4"/>
    <p:sldId id="314" r:id="rId5"/>
    <p:sldId id="315" r:id="rId6"/>
    <p:sldId id="316" r:id="rId7"/>
    <p:sldId id="317" r:id="rId8"/>
    <p:sldId id="318" r:id="rId9"/>
    <p:sldId id="319" r:id="rId10"/>
    <p:sldId id="325" r:id="rId11"/>
    <p:sldId id="320" r:id="rId12"/>
    <p:sldId id="326" r:id="rId13"/>
    <p:sldId id="321" r:id="rId14"/>
    <p:sldId id="323" r:id="rId15"/>
    <p:sldId id="324" r:id="rId16"/>
    <p:sldId id="258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нилин Павел Иванович" initials="ДП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A55"/>
    <a:srgbClr val="033F82"/>
    <a:srgbClr val="283B81"/>
    <a:srgbClr val="061866"/>
    <a:srgbClr val="003F82"/>
    <a:srgbClr val="213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8"/>
  </p:normalViewPr>
  <p:slideViewPr>
    <p:cSldViewPr snapToGrid="0">
      <p:cViewPr varScale="1">
        <p:scale>
          <a:sx n="122" d="100"/>
          <a:sy n="122" d="100"/>
        </p:scale>
        <p:origin x="136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9985-C033-CD41-9665-1B8E6504CC91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4717E-F1CF-0D47-9EB1-32FFFB76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pPr/>
              <a:t>13.04.2018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79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840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998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38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67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055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64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06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402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21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88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4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B7C0E-53DF-254C-9FC9-7886E463E1BC}" type="datetime1">
              <a:rPr lang="ru-RU" smtClean="0"/>
              <a:t>13.04.2018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D0A6E-9F3D-E247-BA4A-7980691C8E69}" type="datetime1">
              <a:rPr lang="ru-RU" smtClean="0"/>
              <a:t>13.04.2018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AE098-7389-D743-9E81-9649EB3A9BCC}" type="datetime1">
              <a:rPr lang="ru-RU" smtClean="0"/>
              <a:t>13.04.2018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B7C0E-53DF-254C-9FC9-7886E463E1BC}" type="datetime1">
              <a:rPr lang="ru-RU" smtClean="0"/>
              <a:t>13.04.2018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775700" y="6299200"/>
            <a:ext cx="368300" cy="3375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428749" y="136634"/>
            <a:ext cx="6894979" cy="82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400" b="1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271649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pPr>
              <a:defRPr/>
            </a:pPr>
            <a:fld id="{CB65F501-F5CC-4E12-934E-78BB5E4DA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FDDA5C-716A-2846-8F22-E3B087013215}"/>
              </a:ext>
            </a:extLst>
          </p:cNvPr>
          <p:cNvSpPr/>
          <p:nvPr userDrawn="1"/>
        </p:nvSpPr>
        <p:spPr>
          <a:xfrm>
            <a:off x="0" y="6636774"/>
            <a:ext cx="8775700" cy="221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CB61F-9A1C-AF42-A10A-BC399C22AECD}"/>
              </a:ext>
            </a:extLst>
          </p:cNvPr>
          <p:cNvSpPr txBox="1"/>
          <p:nvPr userDrawn="1"/>
        </p:nvSpPr>
        <p:spPr>
          <a:xfrm>
            <a:off x="0" y="6593498"/>
            <a:ext cx="7199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MS PGothic" panose="020B0600070205080204" pitchFamily="34" charset="-128"/>
                <a:cs typeface="Al Nile" pitchFamily="2" charset="-78"/>
              </a:rPr>
              <a:t>Данилин П. И., 152, </a:t>
            </a:r>
            <a:r>
              <a:rPr lang="ru-RU" sz="1400" b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  <a:ea typeface="MS PGothic" panose="020B0600070205080204" pitchFamily="34" charset="-128"/>
                <a:cs typeface="Al Nile" pitchFamily="2" charset="-78"/>
              </a:rPr>
              <a:t>Реализация библиотеки гистограммной модели под </a:t>
            </a:r>
            <a:r>
              <a:rPr lang="ru-RU" sz="1400" b="0" kern="12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  <a:ea typeface="MS PGothic" panose="020B0600070205080204" pitchFamily="34" charset="-128"/>
                <a:cs typeface="Al Nile" pitchFamily="2" charset="-78"/>
              </a:rPr>
              <a:t>Apache</a:t>
            </a:r>
            <a:r>
              <a:rPr lang="ru-RU" sz="1400" b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  <a:ea typeface="MS PGothic" panose="020B0600070205080204" pitchFamily="34" charset="-128"/>
                <a:cs typeface="Al Nile" pitchFamily="2" charset="-78"/>
              </a:rPr>
              <a:t> </a:t>
            </a:r>
            <a:r>
              <a:rPr lang="ru-RU" sz="1400" b="0" kern="12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  <a:ea typeface="MS PGothic" panose="020B0600070205080204" pitchFamily="34" charset="-128"/>
                <a:cs typeface="Al Nile" pitchFamily="2" charset="-78"/>
              </a:rPr>
              <a:t>Spark</a:t>
            </a:r>
            <a:r>
              <a:rPr lang="ru-RU" sz="1400" b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  <a:ea typeface="MS PGothic" panose="020B0600070205080204" pitchFamily="34" charset="-128"/>
                <a:cs typeface="Al Nile" pitchFamily="2" charset="-78"/>
              </a:rPr>
              <a:t>, 2018</a:t>
            </a:r>
            <a:endParaRPr lang="ru-RU" sz="1400" b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MS PGothic" panose="020B0600070205080204" pitchFamily="34" charset="-128"/>
              <a:cs typeface="Al Nile" pitchFamily="2" charset="-78"/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72665-C89E-514A-82A3-0CBC5C296F17}" type="datetime1">
              <a:rPr lang="ru-RU" smtClean="0"/>
              <a:t>13.04.2018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B3A92-B9D4-2A40-BDAF-2FC15556D4FF}" type="datetime1">
              <a:rPr lang="ru-RU" smtClean="0"/>
              <a:t>13.04.2018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922C2-882F-C24E-875F-4FBDE437F4EA}" type="datetime1">
              <a:rPr lang="ru-RU" smtClean="0"/>
              <a:t>13.04.2018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E5BE6-AB9E-1745-8790-F27D1E080BCA}" type="datetime1">
              <a:rPr lang="ru-RU" smtClean="0"/>
              <a:t>13.04.2018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0EEE-AAA9-824E-8BAE-D1A198821E47}" type="datetime1">
              <a:rPr lang="ru-RU" smtClean="0"/>
              <a:t>13.04.2018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0B295-AF4D-324C-871B-87E5CE7B72C4}" type="datetime1">
              <a:rPr lang="ru-RU" smtClean="0"/>
              <a:t>13.04.2018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775700" y="6299200"/>
            <a:ext cx="368300" cy="3375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428749" y="136634"/>
            <a:ext cx="6894979" cy="82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400" b="1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271649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pPr>
              <a:defRPr/>
            </a:pPr>
            <a:fld id="{CB65F501-F5CC-4E12-934E-78BB5E4DA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1E1-AE7B-724B-814F-BD9E93E1305C}" type="datetime1">
              <a:rPr lang="ru-RU" smtClean="0"/>
              <a:t>13.04.2018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D0A6E-9F3D-E247-BA4A-7980691C8E69}" type="datetime1">
              <a:rPr lang="ru-RU" smtClean="0"/>
              <a:t>13.04.2018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AE098-7389-D743-9E81-9649EB3A9BCC}" type="datetime1">
              <a:rPr lang="ru-RU" smtClean="0"/>
              <a:t>13.04.2018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B7C0E-53DF-254C-9FC9-7886E463E1BC}" type="datetime1">
              <a:rPr lang="ru-RU" smtClean="0"/>
              <a:t>13.04.2018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775700" y="6299200"/>
            <a:ext cx="368300" cy="3375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428749" y="136634"/>
            <a:ext cx="6894979" cy="82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400" b="1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271649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pPr>
              <a:defRPr/>
            </a:pPr>
            <a:fld id="{CB65F501-F5CC-4E12-934E-78BB5E4DA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72665-C89E-514A-82A3-0CBC5C296F17}" type="datetime1">
              <a:rPr lang="ru-RU" smtClean="0"/>
              <a:t>13.04.2018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B3A92-B9D4-2A40-BDAF-2FC15556D4FF}" type="datetime1">
              <a:rPr lang="ru-RU" smtClean="0"/>
              <a:t>13.04.2018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922C2-882F-C24E-875F-4FBDE437F4EA}" type="datetime1">
              <a:rPr lang="ru-RU" smtClean="0"/>
              <a:t>13.04.2018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E5BE6-AB9E-1745-8790-F27D1E080BCA}" type="datetime1">
              <a:rPr lang="ru-RU" smtClean="0"/>
              <a:t>13.04.2018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0EEE-AAA9-824E-8BAE-D1A198821E47}" type="datetime1">
              <a:rPr lang="ru-RU" smtClean="0"/>
              <a:t>13.04.2018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72665-C89E-514A-82A3-0CBC5C296F17}" type="datetime1">
              <a:rPr lang="ru-RU" smtClean="0"/>
              <a:t>13.04.2018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0B295-AF4D-324C-871B-87E5CE7B72C4}" type="datetime1">
              <a:rPr lang="ru-RU" smtClean="0"/>
              <a:t>13.04.2018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1E1-AE7B-724B-814F-BD9E93E1305C}" type="datetime1">
              <a:rPr lang="ru-RU" smtClean="0"/>
              <a:t>13.04.2018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D0A6E-9F3D-E247-BA4A-7980691C8E69}" type="datetime1">
              <a:rPr lang="ru-RU" smtClean="0"/>
              <a:t>13.04.2018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AE098-7389-D743-9E81-9649EB3A9BCC}" type="datetime1">
              <a:rPr lang="ru-RU" smtClean="0"/>
              <a:t>13.04.2018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B3A92-B9D4-2A40-BDAF-2FC15556D4FF}" type="datetime1">
              <a:rPr lang="ru-RU" smtClean="0"/>
              <a:t>13.04.2018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922C2-882F-C24E-875F-4FBDE437F4EA}" type="datetime1">
              <a:rPr lang="ru-RU" smtClean="0"/>
              <a:t>13.04.2018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E5BE6-AB9E-1745-8790-F27D1E080BCA}" type="datetime1">
              <a:rPr lang="ru-RU" smtClean="0"/>
              <a:t>13.04.2018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0EEE-AAA9-824E-8BAE-D1A198821E47}" type="datetime1">
              <a:rPr lang="ru-RU" smtClean="0"/>
              <a:t>13.04.2018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0B295-AF4D-324C-871B-87E5CE7B72C4}" type="datetime1">
              <a:rPr lang="ru-RU" smtClean="0"/>
              <a:t>13.04.2018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1E1-AE7B-724B-814F-BD9E93E1305C}" type="datetime1">
              <a:rPr lang="ru-RU" smtClean="0"/>
              <a:t>13.04.2018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15E259-B431-5B4B-8FBE-580743FDF55E}" type="datetime1">
              <a:rPr lang="ru-RU" smtClean="0"/>
              <a:t>13.04.2018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15E259-B431-5B4B-8FBE-580743FDF55E}" type="datetime1">
              <a:rPr lang="ru-RU" smtClean="0"/>
              <a:t>13.04.2018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8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15E259-B431-5B4B-8FBE-580743FDF55E}" type="datetime1">
              <a:rPr lang="ru-RU" smtClean="0"/>
              <a:t>13.04.2018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09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&#8203;/&#8203;spark.apache.or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jupyter-scala/jupyter-scala" TargetMode="External"/><Relationship Id="rId4" Type="http://schemas.openxmlformats.org/officeDocument/2006/relationships/hyperlink" Target="https://&#8203;/&#8203;www.java.com/&#8203;ru/&#8203;download/&#8203;help/&#8203;sysreq.x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41664"/>
            <a:ext cx="7772400" cy="2020652"/>
          </a:xfrm>
        </p:spPr>
        <p:txBody>
          <a:bodyPr/>
          <a:lstStyle/>
          <a:p>
            <a:pPr eaLnBrk="1" hangingPunct="1"/>
            <a:r>
              <a:rPr lang="ru-RU" sz="2400" dirty="0">
                <a:solidFill>
                  <a:srgbClr val="061866"/>
                </a:solidFill>
                <a:latin typeface="Myriad Pro Semibold"/>
                <a:ea typeface="ＭＳ Ｐゴシック"/>
                <a:cs typeface="ＭＳ Ｐゴシック"/>
              </a:rPr>
              <a:t>Факультет компьютерных наук</a:t>
            </a:r>
            <a:br>
              <a:rPr lang="ru-RU" sz="2400" dirty="0">
                <a:solidFill>
                  <a:srgbClr val="061866"/>
                </a:solidFill>
                <a:latin typeface="ＭＳ Ｐゴシック"/>
                <a:ea typeface="ＭＳ Ｐゴシック"/>
                <a:cs typeface="ＭＳ Ｐゴシック"/>
              </a:rPr>
            </a:br>
            <a:r>
              <a:rPr lang="ru-RU" sz="2400" dirty="0">
                <a:solidFill>
                  <a:srgbClr val="061866"/>
                </a:solidFill>
                <a:latin typeface="Myriad Pro Semibold"/>
                <a:ea typeface="ＭＳ Ｐゴシック"/>
                <a:cs typeface="ＭＳ Ｐゴシック"/>
              </a:rPr>
              <a:t>Департамент программной инженерии</a:t>
            </a:r>
            <a:br>
              <a:rPr lang="ru-RU" sz="2400" dirty="0">
                <a:solidFill>
                  <a:srgbClr val="061866"/>
                </a:solidFill>
                <a:latin typeface="ＭＳ Ｐゴシック"/>
                <a:ea typeface="ＭＳ Ｐゴシック"/>
                <a:cs typeface="ＭＳ Ｐゴシック"/>
              </a:rPr>
            </a:br>
            <a:r>
              <a:rPr lang="ru-RU" sz="2400" b="1" dirty="0">
                <a:solidFill>
                  <a:srgbClr val="061866"/>
                </a:solidFill>
                <a:latin typeface="Myriad Pro Semibold"/>
                <a:ea typeface="ＭＳ Ｐゴシック"/>
                <a:cs typeface="ＭＳ Ｐゴシック"/>
              </a:rPr>
              <a:t>Курсовая работа</a:t>
            </a:r>
            <a:br>
              <a:rPr lang="ru-RU" sz="2400" b="1" dirty="0">
                <a:solidFill>
                  <a:srgbClr val="061866"/>
                </a:solidFill>
                <a:latin typeface="ＭＳ Ｐゴシック"/>
                <a:ea typeface="ＭＳ Ｐゴシック"/>
                <a:cs typeface="ＭＳ Ｐゴシック"/>
              </a:rPr>
            </a:br>
            <a:r>
              <a:rPr lang="ru-RU" sz="2400" dirty="0">
                <a:solidFill>
                  <a:srgbClr val="061866"/>
                </a:solidFill>
                <a:latin typeface="Myriad Pro Semibold"/>
                <a:ea typeface="ＭＳ Ｐゴシック"/>
                <a:cs typeface="ＭＳ Ｐゴシック"/>
              </a:rPr>
              <a:t>«</a:t>
            </a:r>
            <a:r>
              <a:rPr lang="ru-RU" sz="2400" b="1" dirty="0">
                <a:solidFill>
                  <a:srgbClr val="061866"/>
                </a:solidFill>
                <a:latin typeface="Myriad Pro Semibold"/>
                <a:ea typeface="ＭＳ Ｐゴシック"/>
                <a:cs typeface="ＭＳ Ｐゴシック"/>
              </a:rPr>
              <a:t>Реализация библиотеки гистограммной модели под </a:t>
            </a:r>
            <a:r>
              <a:rPr lang="ru-RU" sz="2400" b="1" dirty="0" err="1">
                <a:solidFill>
                  <a:srgbClr val="061866"/>
                </a:solidFill>
                <a:latin typeface="Myriad Pro Semibold"/>
                <a:ea typeface="ＭＳ Ｐゴシック"/>
                <a:cs typeface="ＭＳ Ｐゴシック"/>
              </a:rPr>
              <a:t>Apache</a:t>
            </a:r>
            <a:r>
              <a:rPr lang="ru-RU" sz="2400" b="1" dirty="0">
                <a:solidFill>
                  <a:srgbClr val="061866"/>
                </a:solidFill>
                <a:latin typeface="Myriad Pro Semibold"/>
                <a:ea typeface="ＭＳ Ｐゴシック"/>
                <a:cs typeface="ＭＳ Ｐゴシック"/>
              </a:rPr>
              <a:t> </a:t>
            </a:r>
            <a:r>
              <a:rPr lang="ru-RU" sz="2400" b="1" dirty="0" err="1">
                <a:solidFill>
                  <a:srgbClr val="061866"/>
                </a:solidFill>
                <a:latin typeface="Myriad Pro Semibold"/>
                <a:ea typeface="ＭＳ Ｐゴシック"/>
                <a:cs typeface="ＭＳ Ｐゴシック"/>
              </a:rPr>
              <a:t>Spark</a:t>
            </a:r>
            <a:r>
              <a:rPr lang="ru-RU" sz="2400" dirty="0">
                <a:solidFill>
                  <a:srgbClr val="061866"/>
                </a:solidFill>
                <a:latin typeface="Myriad Pro Semibold"/>
                <a:ea typeface="ＭＳ Ｐゴシック"/>
                <a:cs typeface="ＭＳ Ｐゴシック"/>
              </a:rPr>
              <a:t>»</a:t>
            </a:r>
            <a:endParaRPr lang="en-US" sz="2900" dirty="0">
              <a:solidFill>
                <a:srgbClr val="283B81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549338" y="3862316"/>
            <a:ext cx="7376298" cy="2677221"/>
          </a:xfrm>
          <a:noFill/>
          <a:ln>
            <a:noFill/>
          </a:ln>
        </p:spPr>
        <p:txBody>
          <a:bodyPr/>
          <a:lstStyle/>
          <a:p>
            <a:pPr algn="r" eaLnBrk="1" hangingPunct="1"/>
            <a:r>
              <a:rPr lang="ru-RU" sz="1600" b="1" dirty="0">
                <a:solidFill>
                  <a:srgbClr val="061866"/>
                </a:solidFill>
                <a:latin typeface="Myriad Pro"/>
                <a:ea typeface="ＭＳ Ｐゴシック"/>
                <a:cs typeface="ＭＳ Ｐゴシック"/>
              </a:rPr>
              <a:t>Выполнили</a:t>
            </a:r>
            <a:r>
              <a:rPr lang="en-US" sz="1600" b="1" dirty="0">
                <a:solidFill>
                  <a:schemeClr val="tx2"/>
                </a:solidFill>
                <a:latin typeface="Myriad Pro"/>
                <a:ea typeface="ＭＳ Ｐゴシック"/>
                <a:cs typeface="ＭＳ Ｐゴシック"/>
              </a:rPr>
              <a:t>:</a:t>
            </a:r>
            <a:r>
              <a:rPr lang="ru-RU" sz="1600" dirty="0">
                <a:solidFill>
                  <a:srgbClr val="283B81"/>
                </a:solidFill>
                <a:latin typeface="Myriad Pro"/>
                <a:ea typeface="ＭＳ Ｐゴシック"/>
                <a:cs typeface="ＭＳ Ｐゴシック"/>
              </a:rPr>
              <a:t> </a:t>
            </a:r>
            <a:r>
              <a:rPr lang="ru-RU" sz="1600" dirty="0">
                <a:solidFill>
                  <a:srgbClr val="061866"/>
                </a:solidFill>
                <a:latin typeface="Myriad Pro"/>
                <a:ea typeface="ＭＳ Ｐゴシック"/>
                <a:cs typeface="ＭＳ Ｐゴシック"/>
              </a:rPr>
              <a:t>студент группы БПИ-152</a:t>
            </a:r>
            <a:r>
              <a:rPr lang="en-US" sz="1600" dirty="0">
                <a:solidFill>
                  <a:srgbClr val="061866"/>
                </a:solidFill>
                <a:latin typeface="Myriad Pro"/>
                <a:ea typeface="ＭＳ Ｐゴシック"/>
                <a:cs typeface="ＭＳ Ｐゴシック"/>
              </a:rPr>
              <a:t>:</a:t>
            </a:r>
            <a:endParaRPr lang="ru-RU" sz="1600" dirty="0">
              <a:solidFill>
                <a:srgbClr val="283B81"/>
              </a:solidFill>
              <a:latin typeface="Myriad Pro"/>
              <a:ea typeface="ＭＳ Ｐゴシック"/>
              <a:cs typeface="ＭＳ Ｐゴシック"/>
            </a:endParaRPr>
          </a:p>
          <a:p>
            <a:pPr algn="r" eaLnBrk="1" hangingPunct="1"/>
            <a:r>
              <a:rPr kumimoji="1" lang="ru-RU" sz="1600" dirty="0">
                <a:solidFill>
                  <a:srgbClr val="1C2A55"/>
                </a:solidFill>
                <a:latin typeface="Myriad Pro"/>
                <a:ea typeface="ＭＳ Ｐゴシック"/>
                <a:cs typeface="ＭＳ Ｐゴシック"/>
              </a:rPr>
              <a:t>Данилин</a:t>
            </a:r>
            <a:r>
              <a:rPr kumimoji="1" lang="ru-RU" sz="1600" dirty="0">
                <a:solidFill>
                  <a:srgbClr val="061866"/>
                </a:solidFill>
                <a:latin typeface="Myriad Pro"/>
                <a:ea typeface="ＭＳ Ｐゴシック"/>
                <a:cs typeface="ＭＳ Ｐゴシック"/>
              </a:rPr>
              <a:t> Павел Иванович</a:t>
            </a:r>
            <a:endParaRPr kumimoji="1" lang="ru-RU" sz="1600" dirty="0">
              <a:solidFill>
                <a:srgbClr val="283B81"/>
              </a:solidFill>
              <a:latin typeface="Myriad Pro"/>
              <a:ea typeface="ＭＳ Ｐゴシック"/>
              <a:cs typeface="ＭＳ Ｐゴシック"/>
            </a:endParaRPr>
          </a:p>
          <a:p>
            <a:pPr algn="r" eaLnBrk="1" hangingPunct="1"/>
            <a:endParaRPr kumimoji="1" lang="ru-RU" sz="1600" b="1" dirty="0">
              <a:solidFill>
                <a:srgbClr val="061866"/>
              </a:solidFill>
              <a:latin typeface="Myriad Pro"/>
              <a:ea typeface="ＭＳ Ｐゴシック"/>
              <a:cs typeface="ＭＳ Ｐゴシック"/>
            </a:endParaRPr>
          </a:p>
          <a:p>
            <a:pPr algn="r" eaLnBrk="1" hangingPunct="1"/>
            <a:r>
              <a:rPr kumimoji="1" lang="ru-RU" sz="1600" b="1" dirty="0">
                <a:solidFill>
                  <a:srgbClr val="061866"/>
                </a:solidFill>
                <a:latin typeface="Myriad Pro"/>
                <a:ea typeface="ＭＳ Ｐゴシック"/>
                <a:cs typeface="ＭＳ Ｐゴシック"/>
              </a:rPr>
              <a:t>Научный руководитель:</a:t>
            </a:r>
            <a:endParaRPr kumimoji="1" lang="ru-RU" sz="1100" dirty="0">
              <a:solidFill>
                <a:srgbClr val="283B81"/>
              </a:solidFill>
              <a:latin typeface="Myriad Pro"/>
              <a:ea typeface="ＭＳ Ｐゴシック"/>
              <a:cs typeface="ＭＳ Ｐゴシック"/>
            </a:endParaRPr>
          </a:p>
          <a:p>
            <a:pPr algn="r" eaLnBrk="1" hangingPunct="1"/>
            <a:r>
              <a:rPr lang="ru-RU" sz="1600" dirty="0">
                <a:solidFill>
                  <a:srgbClr val="1C2A55"/>
                </a:solidFill>
              </a:rPr>
              <a:t>Научный руководитель старший преподаватель</a:t>
            </a:r>
            <a:endParaRPr lang="ru-RU" sz="1600" dirty="0">
              <a:solidFill>
                <a:srgbClr val="1C2A55"/>
              </a:solidFill>
              <a:latin typeface="ＭＳ Ｐゴシック"/>
            </a:endParaRPr>
          </a:p>
          <a:p>
            <a:pPr algn="r" eaLnBrk="1" hangingPunct="1"/>
            <a:r>
              <a:rPr lang="ru-RU" sz="1600" dirty="0">
                <a:solidFill>
                  <a:srgbClr val="1C2A55"/>
                </a:solidFill>
              </a:rPr>
              <a:t>департамента больших данных и информационного поиска</a:t>
            </a:r>
            <a:endParaRPr lang="ru-RU" sz="1600" dirty="0">
              <a:solidFill>
                <a:srgbClr val="1C2A55"/>
              </a:solidFill>
              <a:latin typeface="ＭＳ Ｐゴシック"/>
            </a:endParaRPr>
          </a:p>
          <a:p>
            <a:pPr algn="r" eaLnBrk="1" hangingPunct="1"/>
            <a:r>
              <a:rPr lang="ru-RU" sz="1600" dirty="0">
                <a:solidFill>
                  <a:srgbClr val="1C2A55"/>
                </a:solidFill>
              </a:rPr>
              <a:t>факультета компьютерных наук </a:t>
            </a:r>
          </a:p>
          <a:p>
            <a:pPr algn="r" eaLnBrk="1" hangingPunct="1"/>
            <a:r>
              <a:rPr lang="ru-RU" sz="1600" dirty="0" err="1">
                <a:solidFill>
                  <a:srgbClr val="1C2A55"/>
                </a:solidFill>
              </a:rPr>
              <a:t>Папулин</a:t>
            </a:r>
            <a:r>
              <a:rPr lang="ru-RU" sz="1600" dirty="0">
                <a:solidFill>
                  <a:srgbClr val="1C2A55"/>
                </a:solidFill>
              </a:rPr>
              <a:t> Сергей Юрьевич</a:t>
            </a:r>
          </a:p>
          <a:p>
            <a:pPr eaLnBrk="1" hangingPunct="1"/>
            <a:endParaRPr lang="ru-RU" sz="1100" dirty="0">
              <a:solidFill>
                <a:srgbClr val="283B81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algn="ctr">
              <a:spcBef>
                <a:spcPct val="20000"/>
              </a:spcBef>
            </a:pPr>
            <a:r>
              <a:rPr lang="ru-RU" sz="80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 algn="ctr">
              <a:spcBef>
                <a:spcPct val="20000"/>
              </a:spcBef>
            </a:pPr>
            <a:r>
              <a:rPr lang="en-US" sz="800">
                <a:solidFill>
                  <a:schemeClr val="bg1"/>
                </a:solidFill>
              </a:rPr>
              <a:t>www.hse.ru</a:t>
            </a:r>
            <a:r>
              <a:rPr lang="ru-RU" sz="800">
                <a:solidFill>
                  <a:schemeClr val="bg1"/>
                </a:solidFill>
              </a:rPr>
              <a:t> </a:t>
            </a:r>
            <a:endParaRPr kumimoji="1" lang="ru-RU" sz="80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70692" y="345989"/>
            <a:ext cx="7213600" cy="5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АЛГОРИТМЫ. ОПЕРАЦИЯ КРОМЕ</a:t>
            </a:r>
          </a:p>
        </p:txBody>
      </p:sp>
      <p:sp>
        <p:nvSpPr>
          <p:cNvPr id="4" name="Номер слайда 2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2"/>
                </a:solidFill>
              </a:rPr>
              <a:pPr>
                <a:defRPr/>
              </a:pPr>
              <a:t>10</a:t>
            </a:fld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F9B5A-4813-E44C-9C64-D5EBA6F7B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551" y="1303282"/>
            <a:ext cx="2690649" cy="49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6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70692" y="345989"/>
            <a:ext cx="7213600" cy="5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ТЕХНОЛОГИИ И ИНСТРУМЕНТЫ</a:t>
            </a:r>
          </a:p>
        </p:txBody>
      </p:sp>
      <p:sp>
        <p:nvSpPr>
          <p:cNvPr id="4" name="Номер слайда 2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2"/>
                </a:solidFill>
              </a:rPr>
              <a:pPr>
                <a:defRPr/>
              </a:pPr>
              <a:t>11</a:t>
            </a:fld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854200"/>
            <a:ext cx="4459514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Scala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SBT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Github</a:t>
            </a:r>
            <a:endParaRPr lang="en-US" sz="2400" dirty="0">
              <a:solidFill>
                <a:srgbClr val="033F82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Json4s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Intellij</a:t>
            </a:r>
            <a:r>
              <a:rPr lang="en-US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Idea</a:t>
            </a:r>
          </a:p>
          <a:p>
            <a:pPr marL="285750" indent="-285750">
              <a:buFont typeface="Arial" charset="0"/>
              <a:buChar char="•"/>
            </a:pPr>
            <a:endParaRPr lang="ru-RU" sz="2400" dirty="0">
              <a:solidFill>
                <a:srgbClr val="033F82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40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70692" y="345989"/>
            <a:ext cx="7213600" cy="5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РЕЗУЛЬТАТЫ РАБОТЫ</a:t>
            </a:r>
          </a:p>
        </p:txBody>
      </p:sp>
      <p:sp>
        <p:nvSpPr>
          <p:cNvPr id="4" name="Номер слайда 2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2"/>
                </a:solidFill>
              </a:rPr>
              <a:pPr>
                <a:defRPr/>
              </a:pPr>
              <a:t>12</a:t>
            </a:fld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19DFA-EA2D-EA47-AD4F-76FC53A313FF}"/>
              </a:ext>
            </a:extLst>
          </p:cNvPr>
          <p:cNvSpPr txBox="1"/>
          <p:nvPr/>
        </p:nvSpPr>
        <p:spPr>
          <a:xfrm>
            <a:off x="838200" y="1854200"/>
            <a:ext cx="7168662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Была реализована гистограммная модель</a:t>
            </a:r>
            <a:r>
              <a:rPr lang="en-US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ru-RU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совместимая с</a:t>
            </a:r>
            <a:r>
              <a:rPr lang="en-US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Apache Spark</a:t>
            </a:r>
            <a:r>
              <a:rPr lang="ru-RU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r>
              <a:rPr lang="ru-RU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Проект был выложен в открытый доступ на </a:t>
            </a:r>
            <a:r>
              <a:rPr lang="en-US" sz="2400" dirty="0" err="1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Github</a:t>
            </a:r>
            <a:r>
              <a:rPr lang="en-US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endParaRPr lang="ru-RU" sz="2400" dirty="0">
              <a:solidFill>
                <a:srgbClr val="033F82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4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70692" y="345989"/>
            <a:ext cx="7213600" cy="5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ИСПОЛЬЗОВАННЫЕ ИСТОЧНИКИ</a:t>
            </a:r>
          </a:p>
        </p:txBody>
      </p:sp>
      <p:sp>
        <p:nvSpPr>
          <p:cNvPr id="4" name="Номер слайда 2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2"/>
                </a:solidFill>
              </a:rPr>
              <a:pPr>
                <a:defRPr/>
              </a:pPr>
              <a:t>13</a:t>
            </a:fld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491" y="1754660"/>
            <a:ext cx="8625017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Папулин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С.Ю. Анализ коллекции данных посредством логико-множественного гистограммного представления // Программные продукты и системы. 2014. С. 57-60.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Apache Spark [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Электронный ресурс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] // Apache Spark: [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сайт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]. [2017]. URL: </a:t>
            </a:r>
            <a:r>
              <a:rPr lang="en-US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https:/​/​spark.apache.org</a:t>
            </a:r>
            <a:endParaRPr lang="ru-RU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Cистемные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требования для </a:t>
            </a:r>
            <a:r>
              <a:rPr lang="ru-RU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Java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[Электронный ресурс] // </a:t>
            </a:r>
            <a:r>
              <a:rPr lang="ru-RU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Java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[сайт].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[2017]. URL: </a:t>
            </a:r>
            <a:r>
              <a:rPr lang="en-US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/>
              </a:rPr>
              <a:t>https:/​/​www.java.com/​ru/​download/​help/​sysreq.xml</a:t>
            </a:r>
            <a:endParaRPr lang="ru-RU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Jupyter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Notebook 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[Электронный ресурс] //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Jupyter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[сайт]. [201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].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URL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jupyter.org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endParaRPr lang="ru-RU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Lightweight Scala kernel for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Jupyter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IPython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3 [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Электронный ресурс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] //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Github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[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сайт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]. [2018]. URL: </a:t>
            </a:r>
            <a:r>
              <a:rPr lang="en-US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5"/>
              </a:rPr>
              <a:t>https://github.com/jupyter-scala/jupyter-scala</a:t>
            </a:r>
            <a:endParaRPr lang="ru-RU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Json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 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[Электронный ресурс] //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Json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[сайт]. [2018].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URL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://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json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org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endParaRPr lang="ru-RU" sz="2400" dirty="0">
              <a:solidFill>
                <a:srgbClr val="033F82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7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1425574"/>
          </a:xfrm>
        </p:spPr>
        <p:txBody>
          <a:bodyPr/>
          <a:lstStyle/>
          <a:p>
            <a:r>
              <a:rPr lang="ru-RU" sz="1600" dirty="0">
                <a:solidFill>
                  <a:srgbClr val="033F82"/>
                </a:solidFill>
                <a:latin typeface="Myriad Pro"/>
                <a:ea typeface="ＭＳ Ｐゴシック"/>
                <a:cs typeface="ＭＳ Ｐゴシック"/>
              </a:rPr>
              <a:t>Данилин Павел Иванович,</a:t>
            </a:r>
          </a:p>
          <a:p>
            <a:r>
              <a:rPr lang="en-US" sz="1600" dirty="0" err="1">
                <a:solidFill>
                  <a:srgbClr val="033F82"/>
                </a:solidFill>
                <a:latin typeface="ＭＳ Ｐゴシック"/>
                <a:ea typeface="ＭＳ Ｐゴシック"/>
                <a:cs typeface="ＭＳ Ｐゴシック"/>
              </a:rPr>
              <a:t>pidanilin@edu.hse.ru</a:t>
            </a:r>
            <a:endParaRPr lang="en-US" sz="1600" dirty="0">
              <a:solidFill>
                <a:srgbClr val="033F82"/>
              </a:solidFill>
              <a:latin typeface="ＭＳ Ｐゴシック"/>
              <a:ea typeface="ＭＳ Ｐゴシック"/>
              <a:cs typeface="ＭＳ Ｐゴシック"/>
            </a:endParaRPr>
          </a:p>
          <a:p>
            <a:endParaRPr lang="ru-RU" sz="1600" dirty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  <a:p>
            <a:endParaRPr lang="ru-RU" sz="1600" dirty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  <a:p>
            <a:r>
              <a:rPr lang="ru-RU" sz="16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Москва - 2018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70692" y="345989"/>
            <a:ext cx="7213600" cy="5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ПРЕДМЕТНАЯ ОБЛАСТЬ</a:t>
            </a:r>
          </a:p>
        </p:txBody>
      </p:sp>
      <p:sp>
        <p:nvSpPr>
          <p:cNvPr id="4" name="Номер слайда 2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2"/>
                </a:solidFill>
              </a:rPr>
              <a:pPr>
                <a:defRPr/>
              </a:pPr>
              <a:t>2</a:t>
            </a:fld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643" y="1495853"/>
            <a:ext cx="745318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Анализ данных</a:t>
            </a:r>
          </a:p>
          <a:p>
            <a:pPr marL="285750" indent="-285750">
              <a:buFont typeface="Arial" charset="0"/>
              <a:buChar char="•"/>
            </a:pPr>
            <a:r>
              <a:rPr lang="ru-RU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Поисковые системы</a:t>
            </a:r>
          </a:p>
          <a:p>
            <a:pPr marL="285750" indent="-285750">
              <a:buFont typeface="Arial" charset="0"/>
              <a:buChar char="•"/>
            </a:pPr>
            <a:r>
              <a:rPr lang="ru-RU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Научно-теоретические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75175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70692" y="345989"/>
            <a:ext cx="7213600" cy="5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ОСНОВНЫЕ ПОНЯТИЯ</a:t>
            </a:r>
          </a:p>
        </p:txBody>
      </p:sp>
      <p:sp>
        <p:nvSpPr>
          <p:cNvPr id="4" name="Номер слайда 2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2"/>
                </a:solidFill>
              </a:rPr>
              <a:pPr>
                <a:defRPr/>
              </a:pPr>
              <a:t>3</a:t>
            </a:fld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227" y="1878914"/>
            <a:ext cx="7341973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Гистограмма элемента - 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модель представления данных, элементы которой упорядочены и соответствуют элементам универсального множества, а их значения указывают на количество этих элементов в данных</a:t>
            </a:r>
            <a:r>
              <a:rPr lang="ru-R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endParaRPr lang="ru-RU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Элементарное высказывание – 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высказывание, состоящее из элементов универсального множества и операций между ними.</a:t>
            </a:r>
          </a:p>
          <a:p>
            <a:r>
              <a:rPr lang="ru-R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Гистограммное высказывание - 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высказывание, состоящее из гистограммных элементов и операций между ними.</a:t>
            </a:r>
          </a:p>
          <a:p>
            <a:r>
              <a:rPr lang="ru-R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Данные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обрабатываемая гистограммной моделью информация. </a:t>
            </a:r>
          </a:p>
          <a:p>
            <a:r>
              <a:rPr lang="ru-R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Коллекция – 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множество однородных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68880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70692" y="345989"/>
            <a:ext cx="7213600" cy="5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АКТУАЛЬНОСТЬ РАБОТЫ</a:t>
            </a:r>
          </a:p>
        </p:txBody>
      </p:sp>
      <p:sp>
        <p:nvSpPr>
          <p:cNvPr id="4" name="Номер слайда 2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2"/>
                </a:solidFill>
              </a:rPr>
              <a:pPr>
                <a:defRPr/>
              </a:pPr>
              <a:t>4</a:t>
            </a:fld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465" y="1902941"/>
            <a:ext cx="782182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Альтернативный инструмент для работы с данными по их анализу, поиску и обработке.</a:t>
            </a:r>
          </a:p>
        </p:txBody>
      </p:sp>
    </p:spTree>
    <p:extLst>
      <p:ext uri="{BB962C8B-B14F-4D97-AF65-F5344CB8AC3E}">
        <p14:creationId xmlns:p14="http://schemas.microsoft.com/office/powerpoint/2010/main" val="89404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70692" y="345989"/>
            <a:ext cx="7213600" cy="5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 И ЗАДАЧИ</a:t>
            </a:r>
          </a:p>
        </p:txBody>
      </p:sp>
      <p:sp>
        <p:nvSpPr>
          <p:cNvPr id="4" name="Номер слайда 2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2"/>
                </a:solidFill>
              </a:rPr>
              <a:pPr>
                <a:defRPr/>
              </a:pPr>
              <a:t>5</a:t>
            </a:fld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854200"/>
            <a:ext cx="7650892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b="1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</a:t>
            </a:r>
            <a:r>
              <a:rPr lang="ru-RU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Реализация гистограммной модели данных</a:t>
            </a:r>
          </a:p>
          <a:p>
            <a:endParaRPr lang="ru-RU" sz="2400" dirty="0">
              <a:solidFill>
                <a:srgbClr val="033F82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sz="2400" b="1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Задачи</a:t>
            </a:r>
            <a:r>
              <a:rPr lang="ru-RU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Изучение теории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Изучение альтернатив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Проектирование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33F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58890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70692" y="345989"/>
            <a:ext cx="7213600" cy="5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АНАЛИЗ СУЩЕСТВУЮЩИХ РЕШЕНИЙ</a:t>
            </a:r>
          </a:p>
        </p:txBody>
      </p:sp>
      <p:sp>
        <p:nvSpPr>
          <p:cNvPr id="4" name="Номер слайда 2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2"/>
                </a:solidFill>
              </a:rPr>
              <a:pPr>
                <a:defRPr/>
              </a:pPr>
              <a:t>6</a:t>
            </a:fld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BD559-5EB5-E141-B914-07ECD0F0F2F8}"/>
              </a:ext>
            </a:extLst>
          </p:cNvPr>
          <p:cNvSpPr txBox="1"/>
          <p:nvPr/>
        </p:nvSpPr>
        <p:spPr>
          <a:xfrm>
            <a:off x="798786" y="1849820"/>
            <a:ext cx="77855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Helvetica" pitchFamily="2" charset="0"/>
              </a:rPr>
              <a:t>Статистические методы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Helvetica" pitchFamily="2" charset="0"/>
              </a:rPr>
              <a:t>Методы машинного обучения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latin typeface="Helvetica" pitchFamily="2" charset="0"/>
            </a:endParaRPr>
          </a:p>
          <a:p>
            <a:r>
              <a:rPr lang="ru-RU" sz="2400" dirty="0">
                <a:latin typeface="Helvetica" pitchFamily="2" charset="0"/>
              </a:rPr>
              <a:t>Применительно к задаче нахождения поиска похожих картинок: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OpenCV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Helvetica" pitchFamily="2" charset="0"/>
              </a:rPr>
              <a:t>Алгоритмы на хешировании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Mean squares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Pattern Intensity</a:t>
            </a:r>
            <a:endParaRPr lang="ru-RU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60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70692" y="345989"/>
            <a:ext cx="7213600" cy="5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МОДЕЛЬ</a:t>
            </a:r>
          </a:p>
        </p:txBody>
      </p:sp>
      <p:sp>
        <p:nvSpPr>
          <p:cNvPr id="4" name="Номер слайда 2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2"/>
                </a:solidFill>
              </a:rPr>
              <a:pPr>
                <a:defRPr/>
              </a:pPr>
              <a:t>7</a:t>
            </a:fld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E43B-C917-584D-9096-E61409B440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86" y="1670828"/>
            <a:ext cx="6699233" cy="383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1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70692" y="345989"/>
            <a:ext cx="7213600" cy="5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АЛГОРИТМЫ. ЗАПРОС</a:t>
            </a:r>
          </a:p>
        </p:txBody>
      </p:sp>
      <p:sp>
        <p:nvSpPr>
          <p:cNvPr id="4" name="Номер слайда 2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2"/>
                </a:solidFill>
              </a:rPr>
              <a:pPr>
                <a:defRPr/>
              </a:pPr>
              <a:t>8</a:t>
            </a:fld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854200"/>
            <a:ext cx="445951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ru-RU" sz="2400" dirty="0">
              <a:solidFill>
                <a:srgbClr val="033F82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DDD20-5A24-FF48-AF3E-BBFB85B5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083" y="2160378"/>
            <a:ext cx="9144000" cy="27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6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70691" y="345989"/>
            <a:ext cx="7615653" cy="5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АЛГОРИТМЫ. СОЗДАНИЕ ГИСТОГРАММЫ</a:t>
            </a:r>
          </a:p>
        </p:txBody>
      </p:sp>
      <p:sp>
        <p:nvSpPr>
          <p:cNvPr id="4" name="Номер слайда 2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2"/>
                </a:solidFill>
              </a:rPr>
              <a:pPr>
                <a:defRPr/>
              </a:pPr>
              <a:t>9</a:t>
            </a:fld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61681-79F4-7149-9244-535B30F1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861" y="1429405"/>
            <a:ext cx="1345687" cy="484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8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306</Words>
  <Application>Microsoft Macintosh PowerPoint</Application>
  <PresentationFormat>On-screen Show (4:3)</PresentationFormat>
  <Paragraphs>90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ＭＳ Ｐゴシック</vt:lpstr>
      <vt:lpstr>ＭＳ Ｐゴシック</vt:lpstr>
      <vt:lpstr>Al Nile</vt:lpstr>
      <vt:lpstr>Arial</vt:lpstr>
      <vt:lpstr>Book Antiqua</vt:lpstr>
      <vt:lpstr>Calibri</vt:lpstr>
      <vt:lpstr>Helvetica</vt:lpstr>
      <vt:lpstr>Helvetica Neue</vt:lpstr>
      <vt:lpstr>Myriad Pro</vt:lpstr>
      <vt:lpstr>Myriad Pro Semibold</vt:lpstr>
      <vt:lpstr>Office Theme</vt:lpstr>
      <vt:lpstr>1_Office Theme</vt:lpstr>
      <vt:lpstr>2_Office Theme</vt:lpstr>
      <vt:lpstr>Факультет компьютерных наук Департамент программной инженерии Курсовая работа «Реализация библиотеки гистограммной модели под Apache Spark»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Факультет компьютерных наук Департамент программной инженерии Курсовая работа «Реализация библиотеки гистограммной модели под Apache Spark»</dc:title>
  <cp:lastModifiedBy>Данилин Павел Иванович</cp:lastModifiedBy>
  <cp:revision>3</cp:revision>
  <dcterms:modified xsi:type="dcterms:W3CDTF">2018-04-12T23:09:38Z</dcterms:modified>
</cp:coreProperties>
</file>