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452" r:id="rId2"/>
    <p:sldId id="416" r:id="rId3"/>
    <p:sldId id="417" r:id="rId4"/>
    <p:sldId id="419" r:id="rId5"/>
    <p:sldId id="420" r:id="rId6"/>
    <p:sldId id="421" r:id="rId7"/>
    <p:sldId id="464" r:id="rId8"/>
    <p:sldId id="465" r:id="rId9"/>
    <p:sldId id="467" r:id="rId10"/>
    <p:sldId id="466" r:id="rId11"/>
    <p:sldId id="458" r:id="rId12"/>
    <p:sldId id="459" r:id="rId13"/>
    <p:sldId id="460" r:id="rId14"/>
    <p:sldId id="461" r:id="rId15"/>
    <p:sldId id="422" r:id="rId16"/>
    <p:sldId id="423" r:id="rId17"/>
    <p:sldId id="424" r:id="rId18"/>
    <p:sldId id="425" r:id="rId19"/>
    <p:sldId id="426" r:id="rId20"/>
    <p:sldId id="427" r:id="rId21"/>
    <p:sldId id="453" r:id="rId22"/>
    <p:sldId id="428" r:id="rId23"/>
    <p:sldId id="429" r:id="rId24"/>
    <p:sldId id="430" r:id="rId25"/>
    <p:sldId id="431" r:id="rId26"/>
    <p:sldId id="432" r:id="rId27"/>
    <p:sldId id="433" r:id="rId28"/>
    <p:sldId id="454" r:id="rId29"/>
    <p:sldId id="457" r:id="rId30"/>
    <p:sldId id="437" r:id="rId31"/>
    <p:sldId id="438" r:id="rId32"/>
    <p:sldId id="439" r:id="rId3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3" autoAdjust="0"/>
    <p:restoredTop sz="89503" autoAdjust="0"/>
  </p:normalViewPr>
  <p:slideViewPr>
    <p:cSldViewPr>
      <p:cViewPr varScale="1">
        <p:scale>
          <a:sx n="182" d="100"/>
          <a:sy n="182" d="100"/>
        </p:scale>
        <p:origin x="24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26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31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32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19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eto_princip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plus.maths.org/content/mystery-zip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908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876550"/>
            <a:ext cx="53340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Tokenization and </a:t>
            </a:r>
          </a:p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29EE-BF0B-634C-B430-86E34464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DFA3-BA9D-634A-8AEF-111FA7AD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Similar relationship in many other rankings unrelated to language</a:t>
            </a:r>
          </a:p>
          <a:p>
            <a:r>
              <a:rPr lang="en-US" sz="2000"/>
              <a:t>Populations ranks for cities, corporation sizes, income rankings, ranks of people watching the same TV channel and so on.</a:t>
            </a:r>
          </a:p>
          <a:p>
            <a:r>
              <a:rPr lang="en-US" sz="2000"/>
              <a:t>Pareto distribution</a:t>
            </a:r>
          </a:p>
          <a:p>
            <a:pPr lvl="1"/>
            <a:r>
              <a:rPr lang="en-US" sz="1800"/>
              <a:t>A power-law probability distribution</a:t>
            </a:r>
          </a:p>
          <a:p>
            <a:pPr lvl="1"/>
            <a:r>
              <a:rPr lang="en-US" sz="1800"/>
              <a:t>A large portion of wealth is held by a small fraction of the population</a:t>
            </a:r>
          </a:p>
          <a:p>
            <a:pPr lvl="1"/>
            <a:r>
              <a:rPr lang="en-US" sz="1800"/>
              <a:t>The </a:t>
            </a:r>
            <a:r>
              <a:rPr lang="en-US" sz="1800">
                <a:hlinkClick r:id="rId2" tooltip="Pareto principle"/>
              </a:rPr>
              <a:t>Pareto principle</a:t>
            </a:r>
            <a:r>
              <a:rPr lang="en-US" sz="1800"/>
              <a:t>, or "80-20 rule”</a:t>
            </a:r>
          </a:p>
          <a:p>
            <a:pPr lvl="1"/>
            <a:r>
              <a:rPr lang="en-US" sz="1800"/>
              <a:t>80% of the wealth of a society is held by 20% of its population</a:t>
            </a:r>
          </a:p>
          <a:p>
            <a:pPr lvl="1"/>
            <a:r>
              <a:rPr lang="en-US" sz="1800"/>
              <a:t>The top 1 percent now owns 50.1 percent of the world's wealth (up from 45.5 percent in 2001)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ECAF-6EF4-1B41-940E-5A509A3F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(Inspired by Ken Church’s UNIX for Poets.)</a:t>
            </a:r>
          </a:p>
          <a:p>
            <a:r>
              <a:rPr lang="en-US" dirty="0"/>
              <a:t>Given a text file, output the word tokens and their frequencies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    | </a:t>
            </a:r>
            <a:r>
              <a:rPr lang="en-US" sz="2000" dirty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| </a:t>
            </a:r>
            <a:r>
              <a:rPr lang="en-US" sz="2000" dirty="0" err="1">
                <a:latin typeface="Courier"/>
                <a:cs typeface="Courier"/>
              </a:rPr>
              <a:t>uniq</a:t>
            </a:r>
            <a:r>
              <a:rPr lang="en-US" sz="2000" dirty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ABBOT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1 </a:t>
            </a:r>
            <a:r>
              <a:rPr lang="it-IT" sz="1400" dirty="0" err="1">
                <a:latin typeface="Courier"/>
                <a:cs typeface="Courier"/>
              </a:rPr>
              <a:t>Abates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W</a:t>
            </a:r>
            <a:r>
              <a:rPr lang="fr-FR" sz="14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...</a:t>
            </a:r>
            <a:r>
              <a:rPr lang="it-IT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sort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More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tr</a:t>
            </a:r>
            <a:r>
              <a:rPr lang="en-US" sz="1600" dirty="0">
                <a:latin typeface="Courier"/>
                <a:cs typeface="Courier"/>
              </a:rPr>
              <a:t> 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| sort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n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information retrieval needs </a:t>
            </a:r>
            <a:r>
              <a:rPr lang="en-US" sz="2000" b="1" dirty="0">
                <a:sym typeface="Symbol" charset="2"/>
              </a:rPr>
              <a:t>compound 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</a:t>
            </a:r>
          </a:p>
          <a:p>
            <a:pPr marL="0" indent="0">
              <a:buNone/>
            </a:pPr>
            <a:endParaRPr lang="en-US"/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2"/>
            <a:r>
              <a:rPr lang="en-US" sz="24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 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 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/>
              <a:t>Fragments, filled pauses</a:t>
            </a:r>
          </a:p>
          <a:p>
            <a:r>
              <a:rPr lang="en-US" sz="2800" dirty="0"/>
              <a:t>Seuss’s </a:t>
            </a:r>
            <a:r>
              <a:rPr lang="en-US" sz="2800" dirty="0">
                <a:solidFill>
                  <a:srgbClr val="FF0000"/>
                </a:solidFill>
              </a:rPr>
              <a:t>cat </a:t>
            </a:r>
            <a:r>
              <a:rPr lang="en-US" sz="2800" dirty="0"/>
              <a:t>in the hat is different from other</a:t>
            </a:r>
            <a:r>
              <a:rPr lang="en-US" sz="2800" dirty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/>
              <a:t>Lemma</a:t>
            </a:r>
            <a:r>
              <a:rPr lang="en-US" sz="2400" dirty="0"/>
              <a:t>: same stem, part of speech, rough word sense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form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They picnicked by the pool, then lay back on the grass and looked at the stars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Type</a:t>
            </a:r>
            <a:r>
              <a:rPr lang="en-US" sz="2000" dirty="0">
                <a:solidFill>
                  <a:srgbClr val="000000"/>
                </a:solidFill>
              </a:rPr>
              <a:t>: an element of the vocabulary.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Token</a:t>
            </a:r>
            <a:r>
              <a:rPr lang="en-US" sz="2000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sz="2000" dirty="0"/>
              <a:t>How many?</a:t>
            </a:r>
          </a:p>
          <a:p>
            <a:pPr lvl="1"/>
            <a:r>
              <a:rPr lang="en-US" sz="1800" dirty="0"/>
              <a:t>16 tokens </a:t>
            </a:r>
          </a:p>
          <a:p>
            <a:pPr lvl="1"/>
            <a:r>
              <a:rPr lang="en-US" sz="1800" dirty="0"/>
              <a:t>14 types</a:t>
            </a:r>
          </a:p>
          <a:p>
            <a:pPr lvl="1"/>
            <a:r>
              <a:rPr lang="en-US" sz="1800" dirty="0"/>
              <a:t>Ambiguity (e.g. San-Francisco: 1 or 2 words?)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1372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The larger the corpus, the more word </a:t>
            </a:r>
          </a:p>
          <a:p>
            <a:r>
              <a:rPr lang="en-US" sz="2000" dirty="0">
                <a:latin typeface="Calibri"/>
                <a:cs typeface="Calibri"/>
              </a:rPr>
              <a:t>types we find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5BC-8EFA-F74F-A258-94876A8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Zipf’s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F008-3B72-C34C-8A53-7EB622FF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/>
              <a:t>Given some corpus of natural language utterances, the frequency of </a:t>
            </a:r>
          </a:p>
          <a:p>
            <a:pPr marL="0" indent="0">
              <a:buNone/>
            </a:pPr>
            <a:r>
              <a:rPr lang="en-US" sz="2000" b="1"/>
              <a:t>any word is inversely proportional to its </a:t>
            </a:r>
            <a:r>
              <a:rPr lang="en-US" sz="2000" b="1" i="1"/>
              <a:t>rank</a:t>
            </a:r>
            <a:r>
              <a:rPr lang="en-US" sz="2000" b="1"/>
              <a:t> in the frequency table</a:t>
            </a:r>
          </a:p>
          <a:p>
            <a:pPr marL="0" indent="0">
              <a:buNone/>
            </a:pPr>
            <a:endParaRPr lang="en-US" sz="2000" b="1"/>
          </a:p>
          <a:p>
            <a:r>
              <a:rPr lang="en-US" sz="2000"/>
              <a:t>Many types of data can be approximated with a Zipfian distribution</a:t>
            </a:r>
          </a:p>
          <a:p>
            <a:r>
              <a:rPr lang="en-US" sz="2000"/>
              <a:t>Zipfian distribution belongs to the family of power law probability distributions (so it’s a “power law”)</a:t>
            </a:r>
          </a:p>
          <a:p>
            <a:r>
              <a:rPr lang="en-US" sz="2000"/>
              <a:t>Named after American linguist George Kingsley Zipf who popularized it (though he did not originate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6BA5-4D5B-764C-87E6-050CB73B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058B-A794-C740-8CF0-687FA240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Zipf’s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9D4D-27A0-2C43-BC19-97238D58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 most frequent word will occur approximately twice as often as the second most frequent word, three times as often as the third most frequent word, etc…</a:t>
            </a:r>
          </a:p>
          <a:p>
            <a:r>
              <a:rPr lang="en-US" sz="2000"/>
              <a:t>Brown corpus stats (1 million words)</a:t>
            </a:r>
          </a:p>
          <a:p>
            <a:pPr lvl="1"/>
            <a:r>
              <a:rPr lang="en-US" sz="1800"/>
              <a:t>The word </a:t>
            </a:r>
            <a:r>
              <a:rPr lang="en-US" sz="1800" i="1"/>
              <a:t>the</a:t>
            </a:r>
            <a:r>
              <a:rPr lang="en-US" sz="1800"/>
              <a:t> is the most frequently occurring word (69,971 occurrences)</a:t>
            </a:r>
          </a:p>
          <a:p>
            <a:pPr lvl="1"/>
            <a:r>
              <a:rPr lang="en-US" sz="1800"/>
              <a:t>The word </a:t>
            </a:r>
            <a:r>
              <a:rPr lang="en-US" sz="1800" i="1"/>
              <a:t>of</a:t>
            </a:r>
            <a:r>
              <a:rPr lang="en-US" sz="1800"/>
              <a:t> is the second most frequent (</a:t>
            </a:r>
            <a:r>
              <a:rPr lang="en-US"/>
              <a:t>36,411 occurrences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The word </a:t>
            </a:r>
            <a:r>
              <a:rPr lang="en-US" sz="1800" i="1"/>
              <a:t>and</a:t>
            </a:r>
            <a:r>
              <a:rPr lang="en-US" sz="1800"/>
              <a:t> (28,852 occurences)</a:t>
            </a:r>
          </a:p>
          <a:p>
            <a:pPr lvl="1"/>
            <a:r>
              <a:rPr lang="en-US" sz="1800"/>
              <a:t>Only 135 vocabulary items are needed to account for half the Brown Corpus</a:t>
            </a:r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DDC6E-7190-1B49-BBA4-BC492281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5B2-DB70-664D-B823-CBD21034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Zipf’s Law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FAA-4632-B746-B490-729C08C3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 i="1"/>
              <a:t> ~ 1 / n</a:t>
            </a:r>
            <a:r>
              <a:rPr lang="en-US" i="1" baseline="30000"/>
              <a:t>a</a:t>
            </a:r>
          </a:p>
          <a:p>
            <a:pPr marL="0" indent="0">
              <a:buNone/>
            </a:pPr>
            <a:endParaRPr lang="en-US" sz="1800" i="1"/>
          </a:p>
          <a:p>
            <a:pPr marL="0" indent="0">
              <a:buNone/>
            </a:pPr>
            <a:r>
              <a:rPr lang="en-US" sz="1800" i="1"/>
              <a:t>n</a:t>
            </a:r>
            <a:r>
              <a:rPr lang="en-US" sz="1800"/>
              <a:t> - rank in frequency table</a:t>
            </a:r>
            <a:endParaRPr lang="en-US" sz="1800" i="1"/>
          </a:p>
          <a:p>
            <a:pPr marL="0" indent="0">
              <a:buNone/>
            </a:pPr>
            <a:r>
              <a:rPr lang="en-US" sz="1800" i="1"/>
              <a:t>a</a:t>
            </a:r>
            <a:r>
              <a:rPr lang="en-US" sz="1800"/>
              <a:t> - close to 1</a:t>
            </a:r>
          </a:p>
          <a:p>
            <a:endParaRPr lang="en-US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>
                <a:hlinkClick r:id="rId2"/>
              </a:rPr>
              <a:t>https://plus.maths.org/content/mystery-zipf</a:t>
            </a:r>
            <a:endParaRPr lang="en-US" sz="11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B2A7-B2EA-9E4B-9EC8-C3EAB6B7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FE5D-ABD7-404A-AB2D-65A60494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56596"/>
            <a:ext cx="5804370" cy="32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93286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10545</TotalTime>
  <Words>1605</Words>
  <Application>Microsoft Macintosh PowerPoint</Application>
  <PresentationFormat>On-screen Show (16:9)</PresentationFormat>
  <Paragraphs>305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(Headings)</vt:lpstr>
      <vt:lpstr>Courier</vt:lpstr>
      <vt:lpstr>Lucida Sans</vt:lpstr>
      <vt:lpstr>Tahoma</vt:lpstr>
      <vt:lpstr>Times</vt:lpstr>
      <vt:lpstr>Wingdings</vt:lpstr>
      <vt:lpstr>华文黑体</vt:lpstr>
      <vt:lpstr>NLP-jurafsky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Zipf’s Law</vt:lpstr>
      <vt:lpstr>Zipf’s Law</vt:lpstr>
      <vt:lpstr>Zipf’s Law </vt:lpstr>
      <vt:lpstr>Other datasets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Dligach, Dmitriy</cp:lastModifiedBy>
  <cp:revision>227</cp:revision>
  <cp:lastPrinted>2011-11-15T22:45:48Z</cp:lastPrinted>
  <dcterms:created xsi:type="dcterms:W3CDTF">2010-04-19T15:31:24Z</dcterms:created>
  <dcterms:modified xsi:type="dcterms:W3CDTF">2020-01-15T21:26:31Z</dcterms:modified>
</cp:coreProperties>
</file>