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67"/>
  </p:notesMasterIdLst>
  <p:handoutMasterIdLst>
    <p:handoutMasterId r:id="rId68"/>
  </p:handoutMasterIdLst>
  <p:sldIdLst>
    <p:sldId id="268" r:id="rId2"/>
    <p:sldId id="386" r:id="rId3"/>
    <p:sldId id="436" r:id="rId4"/>
    <p:sldId id="435" r:id="rId5"/>
    <p:sldId id="434" r:id="rId6"/>
    <p:sldId id="472" r:id="rId7"/>
    <p:sldId id="387" r:id="rId8"/>
    <p:sldId id="388" r:id="rId9"/>
    <p:sldId id="390" r:id="rId10"/>
    <p:sldId id="439" r:id="rId11"/>
    <p:sldId id="391" r:id="rId12"/>
    <p:sldId id="514" r:id="rId13"/>
    <p:sldId id="515" r:id="rId14"/>
    <p:sldId id="392" r:id="rId15"/>
    <p:sldId id="544" r:id="rId16"/>
    <p:sldId id="447" r:id="rId17"/>
    <p:sldId id="516" r:id="rId18"/>
    <p:sldId id="517" r:id="rId19"/>
    <p:sldId id="400" r:id="rId20"/>
    <p:sldId id="450" r:id="rId21"/>
    <p:sldId id="451" r:id="rId22"/>
    <p:sldId id="453" r:id="rId23"/>
    <p:sldId id="454" r:id="rId24"/>
    <p:sldId id="455" r:id="rId25"/>
    <p:sldId id="456" r:id="rId26"/>
    <p:sldId id="518" r:id="rId27"/>
    <p:sldId id="519" r:id="rId28"/>
    <p:sldId id="458" r:id="rId29"/>
    <p:sldId id="477" r:id="rId30"/>
    <p:sldId id="459" r:id="rId31"/>
    <p:sldId id="409" r:id="rId32"/>
    <p:sldId id="410" r:id="rId33"/>
    <p:sldId id="520" r:id="rId34"/>
    <p:sldId id="521" r:id="rId35"/>
    <p:sldId id="489" r:id="rId36"/>
    <p:sldId id="473" r:id="rId37"/>
    <p:sldId id="461" r:id="rId38"/>
    <p:sldId id="460" r:id="rId39"/>
    <p:sldId id="522" r:id="rId40"/>
    <p:sldId id="523" r:id="rId41"/>
    <p:sldId id="474" r:id="rId42"/>
    <p:sldId id="485" r:id="rId43"/>
    <p:sldId id="524" r:id="rId44"/>
    <p:sldId id="537" r:id="rId45"/>
    <p:sldId id="538" r:id="rId46"/>
    <p:sldId id="539" r:id="rId47"/>
    <p:sldId id="540" r:id="rId48"/>
    <p:sldId id="541" r:id="rId49"/>
    <p:sldId id="527" r:id="rId50"/>
    <p:sldId id="530" r:id="rId51"/>
    <p:sldId id="531" r:id="rId52"/>
    <p:sldId id="532" r:id="rId53"/>
    <p:sldId id="533" r:id="rId54"/>
    <p:sldId id="534" r:id="rId55"/>
    <p:sldId id="535" r:id="rId56"/>
    <p:sldId id="542" r:id="rId57"/>
    <p:sldId id="536" r:id="rId58"/>
    <p:sldId id="525" r:id="rId59"/>
    <p:sldId id="493" r:id="rId60"/>
    <p:sldId id="494" r:id="rId61"/>
    <p:sldId id="495" r:id="rId62"/>
    <p:sldId id="496" r:id="rId63"/>
    <p:sldId id="497" r:id="rId64"/>
    <p:sldId id="543" r:id="rId65"/>
    <p:sldId id="500" r:id="rId6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17" autoAdjust="0"/>
    <p:restoredTop sz="93750" autoAdjust="0"/>
  </p:normalViewPr>
  <p:slideViewPr>
    <p:cSldViewPr>
      <p:cViewPr varScale="1">
        <p:scale>
          <a:sx n="170" d="100"/>
          <a:sy n="170" d="100"/>
        </p:scale>
        <p:origin x="184" y="3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13135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90865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4470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88848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09379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03733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74960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44</a:t>
            </a:fld>
            <a:endParaRPr lang="en-US"/>
          </a:p>
        </p:txBody>
      </p:sp>
    </p:spTree>
    <p:extLst>
      <p:ext uri="{BB962C8B-B14F-4D97-AF65-F5344CB8AC3E}">
        <p14:creationId xmlns:p14="http://schemas.microsoft.com/office/powerpoint/2010/main" val="547407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45</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precision, recall, f-measure [many have seen before]</a:t>
            </a:r>
          </a:p>
          <a:p>
            <a:r>
              <a:rPr lang="en-US">
                <a:latin typeface="Arial" charset="0"/>
                <a:ea typeface="ＭＳ Ｐゴシック" charset="0"/>
                <a:cs typeface="ＭＳ Ｐゴシック" charset="0"/>
              </a:rPr>
              <a:t>there are two sets: CORRECT entities and SELECTED entities</a:t>
            </a:r>
          </a:p>
          <a:p>
            <a:r>
              <a:rPr lang="en-US">
                <a:latin typeface="Arial" charset="0"/>
                <a:ea typeface="ＭＳ Ｐゴシック" charset="0"/>
                <a:cs typeface="ＭＳ Ｐゴシック" charset="0"/>
              </a:rPr>
              <a:t>2x2 contingency table, four possible outcomes</a:t>
            </a:r>
          </a:p>
          <a:p>
            <a:r>
              <a:rPr lang="en-US">
                <a:latin typeface="Arial" charset="0"/>
                <a:ea typeface="ＭＳ Ｐゴシック" charset="0"/>
                <a:cs typeface="ＭＳ Ｐゴシック" charset="0"/>
              </a:rPr>
              <a:t>for precision &amp; recall, you're ignoring bottom corner (where you get O right)</a:t>
            </a:r>
          </a:p>
          <a:p>
            <a:r>
              <a:rPr lang="en-US">
                <a:latin typeface="Arial" charset="0"/>
                <a:ea typeface="ＭＳ Ｐゴシック" charset="0"/>
                <a:cs typeface="ＭＳ Ｐゴシック" charset="0"/>
              </a:rPr>
              <a:t>precision: what proportion of your guesses are correct?</a:t>
            </a:r>
          </a:p>
          <a:p>
            <a:r>
              <a:rPr lang="en-US">
                <a:latin typeface="Arial" charset="0"/>
                <a:ea typeface="ＭＳ Ｐゴシック" charset="0"/>
                <a:cs typeface="ＭＳ Ｐゴシック" charset="0"/>
              </a:rPr>
              <a:t>note that correctness means (a) correct boundaries, and (b) correct label</a:t>
            </a:r>
          </a:p>
          <a:p>
            <a:r>
              <a:rPr lang="en-US">
                <a:latin typeface="Arial" charset="0"/>
                <a:ea typeface="ＭＳ Ｐゴシック" charset="0"/>
                <a:cs typeface="ＭＳ Ｐゴシック" charset="0"/>
              </a:rPr>
              <a:t>recall: what proportion of true entities did you get right?</a:t>
            </a:r>
          </a:p>
          <a:p>
            <a:r>
              <a:rPr lang="en-US">
                <a:latin typeface="Arial" charset="0"/>
                <a:ea typeface="ＭＳ Ｐゴシック" charset="0"/>
                <a:cs typeface="ＭＳ Ｐゴシック" charset="0"/>
              </a:rPr>
              <a:t>ASK STUDENTS HERE ABOUT WHY NOT TO USE ACCURACY</a:t>
            </a:r>
          </a:p>
          <a:p>
            <a:r>
              <a:rPr lang="en-US">
                <a:latin typeface="Arial" charset="0"/>
                <a:ea typeface="ＭＳ Ｐゴシック" charset="0"/>
                <a:cs typeface="ＭＳ Ｐゴシック" charset="0"/>
              </a:rPr>
              <a:t>[note that there is typically a trade-off between precision and recall!]</a:t>
            </a:r>
          </a:p>
          <a:p>
            <a:r>
              <a:rPr lang="en-US">
                <a:latin typeface="Arial" charset="0"/>
                <a:ea typeface="ＭＳ Ｐゴシック" charset="0"/>
                <a:cs typeface="ＭＳ Ｐゴシック" charset="0"/>
              </a:rPr>
              <a:t>[to get high precision, be very reluctant to make guesses – but then you may have poor recall]</a:t>
            </a:r>
          </a:p>
          <a:p>
            <a:r>
              <a:rPr lang="en-US">
                <a:latin typeface="Arial" charset="0"/>
                <a:ea typeface="ＭＳ Ｐゴシック" charset="0"/>
                <a:cs typeface="ＭＳ Ｐゴシック" charset="0"/>
              </a:rPr>
              <a:t>[to get high recall, be very promiscuous in making guesses – but then you may have poor precision]</a:t>
            </a:r>
          </a:p>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540846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46</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18041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47</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 combined measure: F-measure: weighted harmonic mean between precision and recall</a:t>
            </a:r>
          </a:p>
          <a:p>
            <a:r>
              <a:rPr lang="en-US">
                <a:latin typeface="Arial" charset="0"/>
                <a:ea typeface="ＭＳ Ｐゴシック" charset="0"/>
                <a:cs typeface="ＭＳ Ｐゴシック" charset="0"/>
              </a:rPr>
              <a:t>[why weighted?  in some applications you may care more about P or R]</a:t>
            </a:r>
          </a:p>
          <a:p>
            <a:r>
              <a:rPr lang="en-US">
                <a:latin typeface="Arial" charset="0"/>
                <a:ea typeface="ＭＳ Ｐゴシック" charset="0"/>
                <a:cs typeface="ＭＳ Ｐゴシック" charset="0"/>
              </a:rPr>
              <a:t>[why harmonic?  it's conservative -- lower than arith or geo mean]</a:t>
            </a:r>
          </a:p>
          <a:p>
            <a:r>
              <a:rPr lang="en-US">
                <a:latin typeface="Arial" charset="0"/>
                <a:ea typeface="ＭＳ Ｐゴシック" charset="0"/>
                <a:cs typeface="ＭＳ Ｐゴシック" charset="0"/>
              </a:rPr>
              <a:t>[if P and R are far apart, F tends to be near lower value]</a:t>
            </a:r>
          </a:p>
          <a:p>
            <a:r>
              <a:rPr lang="en-US">
                <a:latin typeface="Arial" charset="0"/>
                <a:ea typeface="ＭＳ Ｐゴシック" charset="0"/>
                <a:cs typeface="ＭＳ Ｐゴシック" charset="0"/>
              </a:rPr>
              <a:t>[in order to do well on F1, need to do well on BOTH P and R]</a:t>
            </a:r>
          </a:p>
          <a:p>
            <a:r>
              <a:rPr lang="en-US">
                <a:latin typeface="Arial" charset="0"/>
                <a:ea typeface="ＭＳ Ｐゴシック" charset="0"/>
                <a:cs typeface="ＭＳ Ｐゴシック" charset="0"/>
              </a:rPr>
              <a:t>[this way, can't beat the system by being either too reluctant or too promiscuous]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Comment: when ppl say f-measure w/o specifying beta, they mean balanced, and this is by far the most common way of doing it</a:t>
            </a:r>
          </a:p>
        </p:txBody>
      </p:sp>
    </p:spTree>
    <p:extLst>
      <p:ext uri="{BB962C8B-B14F-4D97-AF65-F5344CB8AC3E}">
        <p14:creationId xmlns:p14="http://schemas.microsoft.com/office/powerpoint/2010/main" val="184809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48</a:t>
            </a:fld>
            <a:endParaRPr lang="en-US"/>
          </a:p>
        </p:txBody>
      </p:sp>
    </p:spTree>
    <p:extLst>
      <p:ext uri="{BB962C8B-B14F-4D97-AF65-F5344CB8AC3E}">
        <p14:creationId xmlns:p14="http://schemas.microsoft.com/office/powerpoint/2010/main" val="1727952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091714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55</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81944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17013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2489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4515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4319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54141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4503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877068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5613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Content Placeholder 2"/>
          <p:cNvSpPr>
            <a:spLocks noGrp="1"/>
          </p:cNvSpPr>
          <p:nvPr>
            <p:ph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1445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20040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4" r:id="rId15"/>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6.bin"/><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oleObject9.bin"/><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17.bin"/><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oleObject" Target="../embeddings/oleObject19.bin"/><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8.emf"/><Relationship Id="rId5" Type="http://schemas.openxmlformats.org/officeDocument/2006/relationships/oleObject" Target="../embeddings/oleObject22.bin"/><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0.emf"/><Relationship Id="rId5" Type="http://schemas.openxmlformats.org/officeDocument/2006/relationships/oleObject" Target="../embeddings/oleObject24.bin"/><Relationship Id="rId4" Type="http://schemas.openxmlformats.org/officeDocument/2006/relationships/image" Target="../media/image29.emf"/><Relationship Id="rId9" Type="http://schemas.openxmlformats.org/officeDocument/2006/relationships/oleObject" Target="../embeddings/oleObject2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2.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4.emf"/><Relationship Id="rId5" Type="http://schemas.openxmlformats.org/officeDocument/2006/relationships/oleObject" Target="../embeddings/oleObject29.bin"/><Relationship Id="rId4" Type="http://schemas.openxmlformats.org/officeDocument/2006/relationships/image" Target="../media/image33.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6.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   </a:t>
            </a:r>
            <a:endParaRPr lang="en-US" sz="3600" dirty="0">
              <a:solidFill>
                <a:srgbClr val="A4001D"/>
              </a:solidFill>
              <a:latin typeface="Calibri"/>
              <a:ea typeface="ＭＳ Ｐゴシック" charset="0"/>
              <a:cs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7150"/>
            <a:ext cx="7467600" cy="742950"/>
          </a:xfrm>
        </p:spPr>
        <p:txBody>
          <a:bodyPr/>
          <a:lstStyle/>
          <a:p>
            <a:r>
              <a:rPr lang="en-US" dirty="0"/>
              <a:t>The Bag of Words Representation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pic>
        <p:nvPicPr>
          <p:cNvPr id="5" name="Picture 4" descr="bagofwords.pdf"/>
          <p:cNvPicPr>
            <a:picLocks noChangeAspect="1"/>
          </p:cNvPicPr>
          <p:nvPr/>
        </p:nvPicPr>
        <p:blipFill rotWithShape="1">
          <a:blip r:embed="rId2">
            <a:extLst>
              <a:ext uri="{28A0092B-C50C-407E-A947-70E740481C1C}">
                <a14:useLocalDpi xmlns:a14="http://schemas.microsoft.com/office/drawing/2010/main" val="0"/>
              </a:ext>
            </a:extLst>
          </a:blip>
          <a:srcRect l="1" r="72556"/>
          <a:stretch/>
        </p:blipFill>
        <p:spPr>
          <a:xfrm>
            <a:off x="304800" y="666750"/>
            <a:ext cx="2496312" cy="5143500"/>
          </a:xfrm>
          <a:prstGeom prst="rect">
            <a:avLst/>
          </a:prstGeom>
        </p:spPr>
      </p:pic>
      <p:pic>
        <p:nvPicPr>
          <p:cNvPr id="6" name="Picture 5" descr="bagofwords.pdf"/>
          <p:cNvPicPr>
            <a:picLocks noChangeAspect="1"/>
          </p:cNvPicPr>
          <p:nvPr/>
        </p:nvPicPr>
        <p:blipFill rotWithShape="1">
          <a:blip r:embed="rId2">
            <a:extLst>
              <a:ext uri="{28A0092B-C50C-407E-A947-70E740481C1C}">
                <a14:useLocalDpi xmlns:a14="http://schemas.microsoft.com/office/drawing/2010/main" val="0"/>
              </a:ext>
            </a:extLst>
          </a:blip>
          <a:srcRect l="72368" r="-2024"/>
          <a:stretch/>
        </p:blipFill>
        <p:spPr>
          <a:xfrm>
            <a:off x="6690021" y="742950"/>
            <a:ext cx="2377779" cy="4533900"/>
          </a:xfrm>
          <a:prstGeom prst="rect">
            <a:avLst/>
          </a:prstGeom>
        </p:spPr>
      </p:pic>
      <p:pic>
        <p:nvPicPr>
          <p:cNvPr id="7" name="Picture 6" descr="bagofwords.pdf"/>
          <p:cNvPicPr>
            <a:picLocks noChangeAspect="1"/>
          </p:cNvPicPr>
          <p:nvPr/>
        </p:nvPicPr>
        <p:blipFill rotWithShape="1">
          <a:blip r:embed="rId2">
            <a:extLst>
              <a:ext uri="{28A0092B-C50C-407E-A947-70E740481C1C}">
                <a14:useLocalDpi xmlns:a14="http://schemas.microsoft.com/office/drawing/2010/main" val="0"/>
              </a:ext>
            </a:extLst>
          </a:blip>
          <a:srcRect l="27128" r="27127"/>
          <a:stretch/>
        </p:blipFill>
        <p:spPr>
          <a:xfrm>
            <a:off x="2895600" y="819150"/>
            <a:ext cx="3667421" cy="4533900"/>
          </a:xfrm>
          <a:prstGeom prst="rect">
            <a:avLst/>
          </a:prstGeom>
        </p:spPr>
      </p:pic>
    </p:spTree>
    <p:extLst>
      <p:ext uri="{BB962C8B-B14F-4D97-AF65-F5344CB8AC3E}">
        <p14:creationId xmlns:p14="http://schemas.microsoft.com/office/powerpoint/2010/main" val="41305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2373167832"/>
              </p:ext>
            </p:extLst>
          </p:nvPr>
        </p:nvGraphicFramePr>
        <p:xfrm>
          <a:off x="1905000" y="1352550"/>
          <a:ext cx="4876800" cy="3284222"/>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seen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sweet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whimsical</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12309456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3212"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826" name="Equation" r:id="rId3" imgW="1371600" imgH="292100" progId="Equation.3">
                  <p:embed/>
                </p:oleObj>
              </mc:Choice>
              <mc:Fallback>
                <p:oleObj name="Equation" r:id="rId3" imgW="1371600" imgH="292100" progId="Equation.3">
                  <p:embed/>
                  <p:pic>
                    <p:nvPicPr>
                      <p:cNvPr id="0" name=""/>
                      <p:cNvPicPr>
                        <a:picLocks noChangeAspect="1" noChangeArrowheads="1"/>
                      </p:cNvPicPr>
                      <p:nvPr/>
                    </p:nvPicPr>
                    <p:blipFill>
                      <a:blip r:embed="rId4"/>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827" name="Equation" r:id="rId5" imgW="1371600" imgH="419100" progId="Equation.3">
                  <p:embed/>
                </p:oleObj>
              </mc:Choice>
              <mc:Fallback>
                <p:oleObj name="Equation" r:id="rId5" imgW="1371600" imgH="419100" progId="Equation.3">
                  <p:embed/>
                  <p:pic>
                    <p:nvPicPr>
                      <p:cNvPr id="0" name=""/>
                      <p:cNvPicPr>
                        <a:picLocks noChangeAspect="1" noChangeArrowheads="1"/>
                      </p:cNvPicPr>
                      <p:nvPr/>
                    </p:nvPicPr>
                    <p:blipFill>
                      <a:blip r:embed="rId6"/>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828" name="Equation" r:id="rId7" imgW="1346200" imgH="292100" progId="Equation.3">
                  <p:embed/>
                </p:oleObj>
              </mc:Choice>
              <mc:Fallback>
                <p:oleObj name="Equation" r:id="rId7" imgW="1346200" imgH="292100" progId="Equation.3">
                  <p:embed/>
                  <p:pic>
                    <p:nvPicPr>
                      <p:cNvPr id="0" name=""/>
                      <p:cNvPicPr>
                        <a:picLocks noChangeAspect="1" noChangeArrowheads="1"/>
                      </p:cNvPicPr>
                      <p:nvPr/>
                    </p:nvPicPr>
                    <p:blipFill>
                      <a:blip r:embed="rId8"/>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1737"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21738" name="Equation" r:id="rId5" imgW="1943100" imgH="292100" progId="Equation.3">
                  <p:embed/>
                </p:oleObj>
              </mc:Choice>
              <mc:Fallback>
                <p:oleObj name="Equation" r:id="rId5" imgW="1943100" imgH="292100" progId="Equation.3">
                  <p:embed/>
                  <p:pic>
                    <p:nvPicPr>
                      <p:cNvPr id="0" name=""/>
                      <p:cNvPicPr>
                        <a:picLocks noChangeAspect="1" noChangeArrowheads="1"/>
                      </p:cNvPicPr>
                      <p:nvPr/>
                    </p:nvPicPr>
                    <p:blipFill>
                      <a:blip r:embed="rId6"/>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Na</a:t>
            </a:r>
            <a:r>
              <a:rPr lang="fr-FR" dirty="0" err="1"/>
              <a:t>ï</a:t>
            </a:r>
            <a:r>
              <a:rPr lang="en-US" dirty="0" err="1"/>
              <a:t>ve</a:t>
            </a:r>
            <a:r>
              <a:rPr lang="en-US" dirty="0"/>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2657"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24813" name="Equation" r:id="rId3" imgW="1079500" imgH="215900" progId="Equation.3">
                  <p:embed/>
                </p:oleObj>
              </mc:Choice>
              <mc:Fallback>
                <p:oleObj name="Equation" r:id="rId3" imgW="1079500" imgH="215900" progId="Equation.3">
                  <p:embed/>
                  <p:pic>
                    <p:nvPicPr>
                      <p:cNvPr id="0" name=""/>
                      <p:cNvPicPr>
                        <a:picLocks noChangeAspect="1" noChangeArrowheads="1"/>
                      </p:cNvPicPr>
                      <p:nvPr/>
                    </p:nvPicPr>
                    <p:blipFill>
                      <a:blip r:embed="rId4"/>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24814" name="Equation" r:id="rId5" imgW="3492500" imgH="215900" progId="Equation.3">
                  <p:embed/>
                </p:oleObj>
              </mc:Choice>
              <mc:Fallback>
                <p:oleObj name="Equation" r:id="rId5" imgW="3492500" imgH="215900" progId="Equation.3">
                  <p:embed/>
                  <p:pic>
                    <p:nvPicPr>
                      <p:cNvPr id="0" name=""/>
                      <p:cNvPicPr>
                        <a:picLocks noChangeAspect="1" noChangeArrowheads="1"/>
                      </p:cNvPicPr>
                      <p:nvPr/>
                    </p:nvPicPr>
                    <p:blipFill>
                      <a:blip r:embed="rId6"/>
                      <a:srcRect/>
                      <a:stretch>
                        <a:fillRect/>
                      </a:stretch>
                    </p:blipFill>
                    <p:spPr bwMode="auto">
                      <a:xfrm>
                        <a:off x="661988" y="4324350"/>
                        <a:ext cx="7826375"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5833"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25834"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Applying Multinomial Naive Bayes Classifiers to 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26750" name="Equation" r:id="rId3" imgW="2146300" imgH="393700" progId="Equation.3">
                  <p:embed/>
                </p:oleObj>
              </mc:Choice>
              <mc:Fallback>
                <p:oleObj name="Equation" r:id="rId3" imgW="2146300" imgH="393700" progId="Equation.3">
                  <p:embed/>
                  <p:pic>
                    <p:nvPicPr>
                      <p:cNvPr id="0" name=""/>
                      <p:cNvPicPr>
                        <a:picLocks noChangeAspect="1" noChangeArrowheads="1"/>
                      </p:cNvPicPr>
                      <p:nvPr/>
                    </p:nvPicPr>
                    <p:blipFill>
                      <a:blip r:embed="rId4"/>
                      <a:srcRect/>
                      <a:stretch>
                        <a:fillRect/>
                      </a:stretch>
                    </p:blipFill>
                    <p:spPr bwMode="auto">
                      <a:xfrm>
                        <a:off x="1524000" y="3028950"/>
                        <a:ext cx="6045200" cy="1103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210445638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210445638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27875"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27876"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40029"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a:t>Who wrote which Federalist papers?</a:t>
            </a:r>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a:t>1787-8: anonymous essays try to convince New York to ratify U.S Constitution:  Jay, Madison, Hamilton.  </a:t>
            </a:r>
          </a:p>
          <a:p>
            <a:pPr>
              <a:lnSpc>
                <a:spcPct val="110000"/>
              </a:lnSpc>
              <a:spcAft>
                <a:spcPts val="0"/>
              </a:spcAft>
            </a:pPr>
            <a:r>
              <a:rPr lang="en-US" dirty="0"/>
              <a:t>Authorship of 12 of the letters in dispute</a:t>
            </a:r>
          </a:p>
          <a:p>
            <a:pPr>
              <a:lnSpc>
                <a:spcPct val="110000"/>
              </a:lnSpc>
              <a:spcAft>
                <a:spcPts val="0"/>
              </a:spcAft>
            </a:pPr>
            <a:r>
              <a:rPr lang="en-US" dirty="0"/>
              <a:t>1963: solved by </a:t>
            </a:r>
            <a:r>
              <a:rPr lang="en-US" dirty="0" err="1"/>
              <a:t>Mosteller</a:t>
            </a:r>
            <a:r>
              <a:rPr lang="en-US"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a:latin typeface="+mn-lt"/>
              </a:rPr>
              <a:t>James Madison</a:t>
            </a:r>
          </a:p>
        </p:txBody>
      </p:sp>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a:latin typeface="+mn-lt"/>
              </a:rPr>
              <a:t>Alexander Hamilton</a:t>
            </a:r>
          </a:p>
        </p:txBody>
      </p:sp>
    </p:spTree>
    <p:extLst>
      <p:ext uri="{BB962C8B-B14F-4D97-AF65-F5344CB8AC3E}">
        <p14:creationId xmlns:p14="http://schemas.microsoft.com/office/powerpoint/2010/main" val="240357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28901" name="Equation" r:id="rId3" imgW="3683000" imgH="571500" progId="Equation.3">
                  <p:embed/>
                </p:oleObj>
              </mc:Choice>
              <mc:Fallback>
                <p:oleObj name="Equation" r:id="rId3" imgW="3683000" imgH="571500" progId="Equation.3">
                  <p:embed/>
                  <p:pic>
                    <p:nvPicPr>
                      <p:cNvPr id="0" name=""/>
                      <p:cNvPicPr>
                        <a:picLocks noChangeAspect="1" noChangeArrowheads="1"/>
                      </p:cNvPicPr>
                      <p:nvPr/>
                    </p:nvPicPr>
                    <p:blipFill>
                      <a:blip r:embed="rId4"/>
                      <a:srcRect/>
                      <a:stretch>
                        <a:fillRect/>
                      </a:stretch>
                    </p:blipFill>
                    <p:spPr bwMode="auto">
                      <a:xfrm>
                        <a:off x="1828800" y="2370138"/>
                        <a:ext cx="5508625" cy="854075"/>
                      </a:xfrm>
                      <a:prstGeom prst="rect">
                        <a:avLst/>
                      </a:prstGeom>
                      <a:noFill/>
                      <a:ln>
                        <a:noFill/>
                      </a:ln>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28902" name="Equation" r:id="rId5" imgW="1968500" imgH="292100" progId="Equation.3">
                  <p:embed/>
                </p:oleObj>
              </mc:Choice>
              <mc:Fallback>
                <p:oleObj name="Equation" r:id="rId5" imgW="1968500" imgH="292100" progId="Equation.3">
                  <p:embed/>
                  <p:pic>
                    <p:nvPicPr>
                      <p:cNvPr id="0" name=""/>
                      <p:cNvPicPr>
                        <a:picLocks noChangeAspect="1" noChangeArrowheads="1"/>
                      </p:cNvPicPr>
                      <p:nvPr/>
                    </p:nvPicPr>
                    <p:blipFill>
                      <a:blip r:embed="rId6"/>
                      <a:srcRect/>
                      <a:stretch>
                        <a:fillRect/>
                      </a:stretch>
                    </p:blipFill>
                    <p:spPr bwMode="auto">
                      <a:xfrm>
                        <a:off x="2195513" y="4248150"/>
                        <a:ext cx="4194175" cy="622300"/>
                      </a:xfrm>
                      <a:prstGeom prst="rect">
                        <a:avLst/>
                      </a:prstGeom>
                      <a:noFill/>
                      <a:ln>
                        <a:noFill/>
                      </a:ln>
                      <a:effec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a:t>Laplace (add-1) smoothing for Na</a:t>
            </a:r>
            <a:r>
              <a:rPr lang="fr-FR" dirty="0" err="1"/>
              <a:t>ï</a:t>
            </a:r>
            <a:r>
              <a:rPr lang="en-US" dirty="0" err="1"/>
              <a:t>ve</a:t>
            </a:r>
            <a:r>
              <a:rPr lang="en-US" dirty="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543"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1306513" y="1581150"/>
                        <a:ext cx="4505325" cy="1350963"/>
                      </a:xfrm>
                      <a:prstGeom prst="rect">
                        <a:avLst/>
                      </a:prstGeom>
                      <a:noFill/>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544"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2508250" y="3176588"/>
                        <a:ext cx="3816350" cy="1681162"/>
                      </a:xfrm>
                      <a:prstGeom prst="rect">
                        <a:avLst/>
                      </a:prstGeom>
                      <a:noFill/>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545"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1311720" y="1579109"/>
                        <a:ext cx="4084638" cy="1350963"/>
                      </a:xfrm>
                      <a:prstGeom prst="rect">
                        <a:avLst/>
                      </a:prstGeom>
                      <a:noFill/>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540"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541"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363713134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6371313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35</a:t>
            </a:fld>
            <a:endParaRPr lang="en-US"/>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=Shanghai</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=and</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=Shenzhen</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=issue</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=bonds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36</a:t>
            </a:fld>
            <a:endParaRPr lang="en-US"/>
          </a:p>
        </p:txBody>
      </p:sp>
    </p:spTree>
    <p:extLst>
      <p:ext uri="{BB962C8B-B14F-4D97-AF65-F5344CB8AC3E}">
        <p14:creationId xmlns:p14="http://schemas.microsoft.com/office/powerpoint/2010/main" val="3636641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err="1">
                <a:latin typeface="Symbol" charset="2"/>
                <a:ea typeface="ＭＳ Ｐゴシック" charset="0"/>
                <a:cs typeface="Symbol" charset="2"/>
              </a:rPr>
              <a:t>Π</a:t>
            </a:r>
            <a:r>
              <a:rPr lang="en-US" dirty="0">
                <a:latin typeface="Calibri"/>
                <a:ea typeface="ＭＳ Ｐゴシック" charset="0"/>
                <a:cs typeface="Calibri"/>
              </a:rPr>
              <a:t> 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.05</a:t>
            </a: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0.01</a:t>
            </a: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a:latin typeface="Calibri"/>
                <a:cs typeface="Calibri"/>
              </a:rPr>
              <a:t>pos</a:t>
            </a:r>
            <a:r>
              <a:rPr lang="en-US" dirty="0">
                <a:latin typeface="Calibri"/>
                <a:cs typeface="Calibri"/>
              </a:rPr>
              <a:t>) = 0.0000005 </a:t>
            </a: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a:latin typeface="Calibri"/>
                <a:ea typeface="ＭＳ Ｐゴシック" charset="0"/>
                <a:cs typeface="Calibri"/>
              </a:rPr>
              <a:t>Which class assigns the higher probability to s?</a:t>
            </a: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3480415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a:t>Male or female author?</a:t>
            </a:r>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marL="457200" indent="-457200">
              <a:buFont typeface="+mj-lt"/>
              <a:buAutoNum type="arabicPeriod"/>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9821091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9400">
                <a:tc>
                  <a:txBody>
                    <a:bodyPr/>
                    <a:lstStyle/>
                    <a:p>
                      <a:pPr>
                        <a:lnSpc>
                          <a:spcPct val="70000"/>
                        </a:lnSpc>
                      </a:pPr>
                      <a:endParaRPr lang="en-US" sz="1600" dirty="0"/>
                    </a:p>
                  </a:txBody>
                  <a:tcPr/>
                </a:tc>
                <a:tc>
                  <a:txBody>
                    <a:bodyPr/>
                    <a:lstStyle/>
                    <a:p>
                      <a:pPr>
                        <a:lnSpc>
                          <a:spcPct val="70000"/>
                        </a:lnSpc>
                      </a:pPr>
                      <a:r>
                        <a:rPr lang="en-US" sz="1600" dirty="0"/>
                        <a:t>Doc</a:t>
                      </a:r>
                    </a:p>
                  </a:txBody>
                  <a:tcPr/>
                </a:tc>
                <a:tc>
                  <a:txBody>
                    <a:bodyPr/>
                    <a:lstStyle/>
                    <a:p>
                      <a:pPr>
                        <a:lnSpc>
                          <a:spcPct val="70000"/>
                        </a:lnSpc>
                      </a:pPr>
                      <a:r>
                        <a:rPr lang="en-US" sz="1600" dirty="0"/>
                        <a:t>Words</a:t>
                      </a:r>
                    </a:p>
                  </a:txBody>
                  <a:tcPr/>
                </a:tc>
                <a:tc>
                  <a:txBody>
                    <a:bodyPr/>
                    <a:lstStyle/>
                    <a:p>
                      <a:pPr>
                        <a:lnSpc>
                          <a:spcPct val="70000"/>
                        </a:lnSpc>
                      </a:pPr>
                      <a:r>
                        <a:rPr lang="en-US" sz="1600" dirty="0"/>
                        <a:t>Class</a:t>
                      </a:r>
                    </a:p>
                  </a:txBody>
                  <a:tcPr/>
                </a:tc>
                <a:extLst>
                  <a:ext uri="{0D108BD9-81ED-4DB2-BD59-A6C34878D82A}">
                    <a16:rowId xmlns:a16="http://schemas.microsoft.com/office/drawing/2014/main" val="10000"/>
                  </a:ext>
                </a:extLst>
              </a:tr>
              <a:tr h="279400">
                <a:tc>
                  <a:txBody>
                    <a:bodyPr/>
                    <a:lstStyle/>
                    <a:p>
                      <a:pPr>
                        <a:lnSpc>
                          <a:spcPct val="70000"/>
                        </a:lnSpc>
                      </a:pPr>
                      <a:r>
                        <a:rPr lang="en-US" sz="1600" dirty="0"/>
                        <a:t>Training</a:t>
                      </a:r>
                    </a:p>
                  </a:txBody>
                  <a:tcPr>
                    <a:solidFill>
                      <a:schemeClr val="accent6">
                        <a:lumMod val="20000"/>
                        <a:lumOff val="80000"/>
                      </a:schemeClr>
                    </a:solidFill>
                  </a:tcPr>
                </a:tc>
                <a:tc>
                  <a:txBody>
                    <a:bodyPr/>
                    <a:lstStyle/>
                    <a:p>
                      <a:pPr>
                        <a:lnSpc>
                          <a:spcPct val="70000"/>
                        </a:lnSpc>
                      </a:pPr>
                      <a:r>
                        <a:rPr lang="en-US" sz="1600" dirty="0"/>
                        <a:t>1</a:t>
                      </a:r>
                    </a:p>
                  </a:txBody>
                  <a:tcPr>
                    <a:solidFill>
                      <a:schemeClr val="accent6">
                        <a:lumMod val="20000"/>
                        <a:lumOff val="80000"/>
                      </a:schemeClr>
                    </a:solidFill>
                  </a:tcPr>
                </a:tc>
                <a:tc>
                  <a:txBody>
                    <a:bodyPr/>
                    <a:lstStyle/>
                    <a:p>
                      <a:pPr>
                        <a:lnSpc>
                          <a:spcPct val="70000"/>
                        </a:lnSpc>
                      </a:pPr>
                      <a:r>
                        <a:rPr lang="en-US" sz="1600" dirty="0"/>
                        <a:t>Chinese</a:t>
                      </a:r>
                      <a:r>
                        <a:rPr lang="en-US" sz="1600" baseline="0" dirty="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2</a:t>
                      </a:r>
                    </a:p>
                  </a:txBody>
                  <a:tcPr>
                    <a:solidFill>
                      <a:schemeClr val="accent6">
                        <a:lumMod val="20000"/>
                        <a:lumOff val="80000"/>
                      </a:schemeClr>
                    </a:solidFill>
                  </a:tcPr>
                </a:tc>
                <a:tc>
                  <a:txBody>
                    <a:bodyPr/>
                    <a:lstStyle/>
                    <a:p>
                      <a:pPr>
                        <a:lnSpc>
                          <a:spcPct val="70000"/>
                        </a:lnSpc>
                      </a:pPr>
                      <a:r>
                        <a:rPr lang="en-US" sz="1600" dirty="0"/>
                        <a:t>Chinese Chinese Shanghai</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3</a:t>
                      </a:r>
                    </a:p>
                  </a:txBody>
                  <a:tcPr>
                    <a:solidFill>
                      <a:schemeClr val="accent6">
                        <a:lumMod val="20000"/>
                        <a:lumOff val="80000"/>
                      </a:schemeClr>
                    </a:solidFill>
                  </a:tcPr>
                </a:tc>
                <a:tc>
                  <a:txBody>
                    <a:bodyPr/>
                    <a:lstStyle/>
                    <a:p>
                      <a:pPr>
                        <a:lnSpc>
                          <a:spcPct val="70000"/>
                        </a:lnSpc>
                      </a:pPr>
                      <a:r>
                        <a:rPr lang="en-US" sz="1600" dirty="0"/>
                        <a:t>Chinese Macao</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4</a:t>
                      </a:r>
                    </a:p>
                  </a:txBody>
                  <a:tcPr>
                    <a:solidFill>
                      <a:schemeClr val="accent6">
                        <a:lumMod val="20000"/>
                        <a:lumOff val="80000"/>
                      </a:schemeClr>
                    </a:solidFill>
                  </a:tcPr>
                </a:tc>
                <a:tc>
                  <a:txBody>
                    <a:bodyPr/>
                    <a:lstStyle/>
                    <a:p>
                      <a:pPr>
                        <a:lnSpc>
                          <a:spcPct val="70000"/>
                        </a:lnSpc>
                      </a:pPr>
                      <a:r>
                        <a:rPr lang="en-US" sz="1600" dirty="0"/>
                        <a:t>Tokyo Japan Chinese</a:t>
                      </a:r>
                    </a:p>
                  </a:txBody>
                  <a:tcPr>
                    <a:solidFill>
                      <a:schemeClr val="accent6">
                        <a:lumMod val="20000"/>
                        <a:lumOff val="80000"/>
                      </a:schemeClr>
                    </a:solidFill>
                  </a:tcPr>
                </a:tc>
                <a:tc>
                  <a:txBody>
                    <a:bodyPr/>
                    <a:lstStyle/>
                    <a:p>
                      <a:pPr>
                        <a:lnSpc>
                          <a:spcPct val="70000"/>
                        </a:lnSpc>
                      </a:pPr>
                      <a:r>
                        <a:rPr lang="en-US" sz="1600" dirty="0"/>
                        <a:t>j</a:t>
                      </a:r>
                    </a:p>
                  </a:txBody>
                  <a:tcPr>
                    <a:solidFill>
                      <a:schemeClr val="accent6">
                        <a:lumMod val="20000"/>
                        <a:lumOff val="80000"/>
                      </a:schemeClr>
                    </a:solidFill>
                  </a:tcPr>
                </a:tc>
                <a:extLst>
                  <a:ext uri="{0D108BD9-81ED-4DB2-BD59-A6C34878D82A}">
                    <a16:rowId xmlns:a16="http://schemas.microsoft.com/office/drawing/2014/main" val="10004"/>
                  </a:ext>
                </a:extLst>
              </a:tr>
              <a:tr h="279400">
                <a:tc>
                  <a:txBody>
                    <a:bodyPr/>
                    <a:lstStyle/>
                    <a:p>
                      <a:pPr>
                        <a:lnSpc>
                          <a:spcPct val="70000"/>
                        </a:lnSpc>
                      </a:pPr>
                      <a:r>
                        <a:rPr lang="en-US" sz="1600" dirty="0"/>
                        <a:t>Test</a:t>
                      </a:r>
                    </a:p>
                  </a:txBody>
                  <a:tcPr/>
                </a:tc>
                <a:tc>
                  <a:txBody>
                    <a:bodyPr/>
                    <a:lstStyle/>
                    <a:p>
                      <a:pPr>
                        <a:lnSpc>
                          <a:spcPct val="70000"/>
                        </a:lnSpc>
                      </a:pPr>
                      <a:r>
                        <a:rPr lang="en-US" sz="1600" dirty="0"/>
                        <a:t>5</a:t>
                      </a:r>
                    </a:p>
                  </a:txBody>
                  <a:tcPr/>
                </a:tc>
                <a:tc>
                  <a:txBody>
                    <a:bodyPr/>
                    <a:lstStyle/>
                    <a:p>
                      <a:pPr>
                        <a:lnSpc>
                          <a:spcPct val="70000"/>
                        </a:lnSpc>
                      </a:pPr>
                      <a:r>
                        <a:rPr lang="en-US" sz="1600" dirty="0"/>
                        <a:t>Chinese Chinese Chinese Tokyo</a:t>
                      </a:r>
                      <a:r>
                        <a:rPr lang="en-US" sz="1600" baseline="0" dirty="0"/>
                        <a:t> Japan</a:t>
                      </a:r>
                      <a:endParaRPr lang="en-US" sz="1600" dirty="0"/>
                    </a:p>
                  </a:txBody>
                  <a:tcPr/>
                </a:tc>
                <a:tc>
                  <a:txBody>
                    <a:bodyPr/>
                    <a:lstStyle/>
                    <a:p>
                      <a:pPr>
                        <a:lnSpc>
                          <a:spcPct val="70000"/>
                        </a:lnSpc>
                      </a:pPr>
                      <a:r>
                        <a:rPr lang="en-US" sz="1600" dirty="0"/>
                        <a: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41</a:t>
            </a:fld>
            <a:endParaRPr lang="en-US"/>
          </a:p>
        </p:txBody>
      </p: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36178" name="Equation" r:id="rId3" imgW="1524000" imgH="419100" progId="Equation.3">
                  <p:embed/>
                </p:oleObj>
              </mc:Choice>
              <mc:Fallback>
                <p:oleObj name="Equation" r:id="rId3" imgW="1524000" imgH="419100" progId="Equation.3">
                  <p:embed/>
                  <p:pic>
                    <p:nvPicPr>
                      <p:cNvPr id="0" name=""/>
                      <p:cNvPicPr>
                        <a:picLocks noChangeAspect="1" noChangeArrowheads="1"/>
                      </p:cNvPicPr>
                      <p:nvPr/>
                    </p:nvPicPr>
                    <p:blipFill>
                      <a:blip r:embed="rId4"/>
                      <a:srcRect/>
                      <a:stretch>
                        <a:fillRect/>
                      </a:stretch>
                    </p:blipFill>
                    <p:spPr bwMode="auto">
                      <a:xfrm>
                        <a:off x="228600" y="1123951"/>
                        <a:ext cx="2493718" cy="685800"/>
                      </a:xfrm>
                      <a:prstGeom prst="rect">
                        <a:avLst/>
                      </a:prstGeom>
                      <a:noFill/>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36179" name="Equation" r:id="rId5" imgW="660400" imgH="393700" progId="Equation.3">
                  <p:embed/>
                </p:oleObj>
              </mc:Choice>
              <mc:Fallback>
                <p:oleObj name="Equation" r:id="rId5" imgW="660400" imgH="393700" progId="Equation.3">
                  <p:embed/>
                  <p:pic>
                    <p:nvPicPr>
                      <p:cNvPr id="0" name=""/>
                      <p:cNvPicPr>
                        <a:picLocks noChangeAspect="1" noChangeArrowheads="1"/>
                      </p:cNvPicPr>
                      <p:nvPr/>
                    </p:nvPicPr>
                    <p:blipFill>
                      <a:blip r:embed="rId6"/>
                      <a:srcRect/>
                      <a:stretch>
                        <a:fillRect/>
                      </a:stretch>
                    </p:blipFill>
                    <p:spPr bwMode="auto">
                      <a:xfrm>
                        <a:off x="1524000" y="306388"/>
                        <a:ext cx="1079500" cy="644525"/>
                      </a:xfrm>
                      <a:prstGeom prst="rect">
                        <a:avLst/>
                      </a:prstGeom>
                      <a:noFill/>
                    </p:spPr>
                  </p:pic>
                </p:oleObj>
              </mc:Fallback>
            </mc:AlternateContent>
          </a:graphicData>
        </a:graphic>
      </p:graphicFrame>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36180" name="Equation" r:id="rId7" imgW="152280" imgH="126720" progId="Equation.3">
                  <p:embed/>
                </p:oleObj>
              </mc:Choice>
              <mc:Fallback>
                <p:oleObj name="Equation" r:id="rId7"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36181" name="Equation" r:id="rId9" imgW="152280" imgH="126720" progId="Equation.3">
                  <p:embed/>
                </p:oleObj>
              </mc:Choice>
              <mc:Fallback>
                <p:oleObj name="Equation" r:id="rId9"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endParaRPr lang="en-US" sz="1800" dirty="0">
              <a:latin typeface="Calibri" charset="0"/>
            </a:endParaRP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526164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The 2-by-2 contingency table</a:t>
            </a: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7794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a:ea typeface="ＭＳ Ｐゴシック" charset="0"/>
                <a:cs typeface="ＭＳ Ｐゴシック" charset="0"/>
              </a:rPr>
              <a:t>Recall</a:t>
            </a:r>
            <a:r>
              <a:rPr lang="en-US" dirty="0">
                <a:ea typeface="ＭＳ Ｐゴシック" charset="0"/>
                <a:cs typeface="ＭＳ Ｐゴシック" charset="0"/>
              </a:rPr>
              <a:t>: % of correct items that are selected</a:t>
            </a: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803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a:t>
            </a:r>
          </a:p>
        </p:txBody>
      </p:sp>
      <p:sp>
        <p:nvSpPr>
          <p:cNvPr id="67586" name="Rectangle 3"/>
          <p:cNvSpPr>
            <a:spLocks noGrp="1" noChangeArrowheads="1"/>
          </p:cNvSpPr>
          <p:nvPr>
            <p:ph type="body" idx="1"/>
          </p:nvPr>
        </p:nvSpPr>
        <p:spPr/>
        <p:txBody>
          <a:bodyPr/>
          <a:lstStyle/>
          <a:p>
            <a:r>
              <a:rPr lang="en-US" dirty="0"/>
              <a:t>A combined measure that assesses the P/R tradeoff is F measure (weighted harmonic mean):</a:t>
            </a:r>
          </a:p>
          <a:p>
            <a:endParaRPr lang="en-US" dirty="0"/>
          </a:p>
          <a:p>
            <a:endParaRPr lang="en-US" dirty="0"/>
          </a:p>
          <a:p>
            <a:endParaRPr lang="en-US" dirty="0"/>
          </a:p>
          <a:p>
            <a:r>
              <a:rPr lang="en-US" dirty="0"/>
              <a:t>The harmonic mean is a very conservative average; see </a:t>
            </a:r>
            <a:r>
              <a:rPr lang="en-US" i="1" dirty="0"/>
              <a:t>IIR</a:t>
            </a:r>
            <a:r>
              <a:rPr lang="en-US" dirty="0"/>
              <a:t> § 8.3</a:t>
            </a:r>
          </a:p>
          <a:p>
            <a:r>
              <a:rPr lang="en-US" dirty="0"/>
              <a:t>People usually use balanced F1 measure</a:t>
            </a:r>
          </a:p>
          <a:p>
            <a:pPr lvl="1"/>
            <a:r>
              <a:rPr lang="en-US" dirty="0"/>
              <a:t>  i.e., with </a:t>
            </a:r>
            <a:r>
              <a:rPr lang="en-US" dirty="0">
                <a:sym typeface="Symbol" charset="0"/>
              </a:rPr>
              <a:t></a:t>
            </a:r>
            <a:r>
              <a:rPr lang="en-US" dirty="0"/>
              <a:t> = 1 (that is, </a:t>
            </a:r>
            <a:r>
              <a:rPr lang="en-US" dirty="0">
                <a:sym typeface="Symbol" charset="0"/>
              </a:rPr>
              <a:t> = ½):   		     </a:t>
            </a:r>
            <a:r>
              <a:rPr lang="en-US" i="1" dirty="0">
                <a:sym typeface="Symbol" charset="0"/>
              </a:rPr>
              <a:t>F</a:t>
            </a:r>
            <a:r>
              <a:rPr lang="en-US" dirty="0">
                <a:sym typeface="Symbol" charset="0"/>
              </a:rPr>
              <a:t> = 2</a:t>
            </a:r>
            <a:r>
              <a:rPr lang="en-US" i="1" dirty="0">
                <a:sym typeface="Symbol" charset="0"/>
              </a:rPr>
              <a:t>PR</a:t>
            </a:r>
            <a:r>
              <a:rPr lang="en-US" dirty="0">
                <a:sym typeface="Symbol" charset="0"/>
              </a:rPr>
              <a:t>/(</a:t>
            </a:r>
            <a:r>
              <a:rPr lang="en-US" i="1" dirty="0">
                <a:sym typeface="Symbol" charset="0"/>
              </a:rPr>
              <a:t>P</a:t>
            </a:r>
            <a:r>
              <a:rPr lang="en-US" dirty="0">
                <a:sym typeface="Symbol" charset="0"/>
              </a:rPr>
              <a:t>+</a:t>
            </a:r>
            <a:r>
              <a:rPr lang="en-US" i="1" dirty="0">
                <a:sym typeface="Symbol" charset="0"/>
              </a:rPr>
              <a:t>R</a:t>
            </a:r>
            <a:r>
              <a:rPr lang="en-US" dirty="0">
                <a:sym typeface="Symbol" charset="0"/>
              </a:rPr>
              <a:t>)</a:t>
            </a:r>
            <a:endParaRPr lang="en-US" dirty="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42024" name="Equation" r:id="rId4" imgW="2084400" imgH="594000" progId="Equation.3">
                  <p:embed/>
                </p:oleObj>
              </mc:Choice>
              <mc:Fallback>
                <p:oleObj name="Equation" r:id="rId4" imgW="2084400" imgH="59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07854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352550"/>
            <a:ext cx="7924800" cy="333375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50</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a:t>
            </a:r>
            <a:r>
              <a:rPr lang="en-US" sz="2100" dirty="0" err="1">
                <a:latin typeface="Calibri" charset="0"/>
                <a:ea typeface="ＭＳ Ｐゴシック" charset="0"/>
                <a:cs typeface="ＭＳ Ｐゴシック" charset="0"/>
              </a:rPr>
              <a:t>toknens</a:t>
            </a:r>
            <a:r>
              <a:rPr lang="en-US" sz="2100" dirty="0">
                <a:latin typeface="Calibri" charset="0"/>
                <a:ea typeface="ＭＳ Ｐゴシック" charset="0"/>
                <a:cs typeface="ＭＳ Ｐゴシック" charset="0"/>
              </a:rPr>
              <a:t>)</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51</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Confusion matrix c</a:t>
            </a:r>
          </a:p>
        </p:txBody>
      </p:sp>
      <p:sp>
        <p:nvSpPr>
          <p:cNvPr id="3" name="Content Placeholder 2"/>
          <p:cNvSpPr>
            <a:spLocks noGrp="1"/>
          </p:cNvSpPr>
          <p:nvPr>
            <p:ph idx="1"/>
          </p:nvPr>
        </p:nvSpPr>
        <p:spPr>
          <a:xfrm>
            <a:off x="685800" y="1047750"/>
            <a:ext cx="8534400" cy="3333750"/>
          </a:xfrm>
        </p:spPr>
        <p:txBody>
          <a:bodyPr/>
          <a:lstStyle/>
          <a:p>
            <a:r>
              <a:rPr lang="en-US" dirty="0"/>
              <a:t>For each pair of classes &lt;c</a:t>
            </a:r>
            <a:r>
              <a:rPr lang="en-US" baseline="-25000" dirty="0"/>
              <a:t>1</a:t>
            </a:r>
            <a:r>
              <a:rPr lang="en-US" dirty="0"/>
              <a:t>,c</a:t>
            </a:r>
            <a:r>
              <a:rPr lang="en-US" baseline="-25000" dirty="0"/>
              <a:t>2</a:t>
            </a:r>
            <a:r>
              <a:rPr lang="en-US" dirty="0"/>
              <a:t>&gt; how many documents from c</a:t>
            </a:r>
            <a:r>
              <a:rPr lang="en-US" baseline="-25000" dirty="0"/>
              <a:t>1</a:t>
            </a:r>
            <a:r>
              <a:rPr lang="en-US" dirty="0"/>
              <a:t> were incorrectly assigned to c</a:t>
            </a:r>
            <a:r>
              <a:rPr lang="en-US" baseline="-25000" dirty="0"/>
              <a:t>2</a:t>
            </a:r>
            <a:r>
              <a:rPr lang="en-US" dirty="0"/>
              <a:t>?</a:t>
            </a:r>
          </a:p>
          <a:p>
            <a:pPr lvl="1"/>
            <a:r>
              <a:rPr lang="en-US" dirty="0"/>
              <a:t>c</a:t>
            </a:r>
            <a:r>
              <a:rPr lang="en-US" baseline="-25000" dirty="0"/>
              <a:t>3,2</a:t>
            </a:r>
            <a:r>
              <a:rPr lang="en-US" dirty="0"/>
              <a:t>: 90 wheat documents incorrectly assigned to poultry</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52</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6215"/>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143001">
                  <a:extLst>
                    <a:ext uri="{9D8B030D-6E8A-4147-A177-3AD203B41FA5}">
                      <a16:colId xmlns:a16="http://schemas.microsoft.com/office/drawing/2014/main" val="20006"/>
                    </a:ext>
                  </a:extLst>
                </a:gridCol>
              </a:tblGrid>
              <a:tr h="370840">
                <a:tc>
                  <a:txBody>
                    <a:bodyPr/>
                    <a:lstStyle/>
                    <a:p>
                      <a:pPr>
                        <a:lnSpc>
                          <a:spcPct val="80000"/>
                        </a:lnSpc>
                      </a:pPr>
                      <a:r>
                        <a:rPr lang="en-US" sz="1700" dirty="0"/>
                        <a:t>Docs in test set</a:t>
                      </a:r>
                    </a:p>
                  </a:txBody>
                  <a:tcPr/>
                </a:tc>
                <a:tc>
                  <a:txBody>
                    <a:bodyPr/>
                    <a:lstStyle/>
                    <a:p>
                      <a:pPr>
                        <a:lnSpc>
                          <a:spcPct val="80000"/>
                        </a:lnSpc>
                      </a:pPr>
                      <a:r>
                        <a:rPr lang="en-US" sz="1700" dirty="0"/>
                        <a:t>Assigned</a:t>
                      </a:r>
                    </a:p>
                    <a:p>
                      <a:pPr>
                        <a:lnSpc>
                          <a:spcPct val="80000"/>
                        </a:lnSpc>
                      </a:pPr>
                      <a:r>
                        <a:rPr lang="en-US" sz="1700" dirty="0"/>
                        <a:t>UK</a:t>
                      </a:r>
                    </a:p>
                  </a:txBody>
                  <a:tcPr/>
                </a:tc>
                <a:tc>
                  <a:txBody>
                    <a:bodyPr/>
                    <a:lstStyle/>
                    <a:p>
                      <a:pPr>
                        <a:lnSpc>
                          <a:spcPct val="80000"/>
                        </a:lnSpc>
                      </a:pPr>
                      <a:r>
                        <a:rPr lang="en-US" sz="1700" dirty="0"/>
                        <a:t>Assigned poultry</a:t>
                      </a:r>
                    </a:p>
                  </a:txBody>
                  <a:tcPr/>
                </a:tc>
                <a:tc>
                  <a:txBody>
                    <a:bodyPr/>
                    <a:lstStyle/>
                    <a:p>
                      <a:pPr>
                        <a:lnSpc>
                          <a:spcPct val="80000"/>
                        </a:lnSpc>
                      </a:pPr>
                      <a:r>
                        <a:rPr lang="en-US" sz="1700" dirty="0"/>
                        <a:t>Assigned </a:t>
                      </a:r>
                      <a:r>
                        <a:rPr lang="en-US" sz="1700" baseline="0" dirty="0"/>
                        <a:t>wheat</a:t>
                      </a:r>
                      <a:endParaRPr lang="en-US" sz="1700" dirty="0"/>
                    </a:p>
                  </a:txBody>
                  <a:tcPr/>
                </a:tc>
                <a:tc>
                  <a:txBody>
                    <a:bodyPr/>
                    <a:lstStyle/>
                    <a:p>
                      <a:pPr>
                        <a:lnSpc>
                          <a:spcPct val="80000"/>
                        </a:lnSpc>
                      </a:pPr>
                      <a:r>
                        <a:rPr lang="en-US" sz="1700" dirty="0"/>
                        <a:t>Assigned coffee</a:t>
                      </a:r>
                    </a:p>
                  </a:txBody>
                  <a:tcPr/>
                </a:tc>
                <a:tc>
                  <a:txBody>
                    <a:bodyPr/>
                    <a:lstStyle/>
                    <a:p>
                      <a:pPr>
                        <a:lnSpc>
                          <a:spcPct val="80000"/>
                        </a:lnSpc>
                      </a:pPr>
                      <a:r>
                        <a:rPr lang="en-US" sz="1700" dirty="0"/>
                        <a:t>Assigned </a:t>
                      </a:r>
                      <a:r>
                        <a:rPr lang="en-US" sz="1700" baseline="0" dirty="0"/>
                        <a:t>interest</a:t>
                      </a:r>
                      <a:endParaRPr lang="en-US" sz="1700" dirty="0"/>
                    </a:p>
                  </a:txBody>
                  <a:tcPr/>
                </a:tc>
                <a:tc>
                  <a:txBody>
                    <a:bodyPr/>
                    <a:lstStyle/>
                    <a:p>
                      <a:pPr>
                        <a:lnSpc>
                          <a:spcPct val="80000"/>
                        </a:lnSpc>
                      </a:pPr>
                      <a:r>
                        <a:rPr lang="en-US" sz="1700" dirty="0"/>
                        <a:t>Assigned trade</a:t>
                      </a:r>
                    </a:p>
                  </a:txBody>
                  <a:tcPr/>
                </a:tc>
                <a:extLst>
                  <a:ext uri="{0D108BD9-81ED-4DB2-BD59-A6C34878D82A}">
                    <a16:rowId xmlns:a16="http://schemas.microsoft.com/office/drawing/2014/main" val="10000"/>
                  </a:ext>
                </a:extLst>
              </a:tr>
              <a:tr h="370840">
                <a:tc>
                  <a:txBody>
                    <a:bodyPr/>
                    <a:lstStyle/>
                    <a:p>
                      <a:pPr>
                        <a:lnSpc>
                          <a:spcPct val="80000"/>
                        </a:lnSpc>
                      </a:pPr>
                      <a:r>
                        <a:rPr lang="en-US" sz="1700" dirty="0"/>
                        <a:t>True UK</a:t>
                      </a:r>
                    </a:p>
                  </a:txBody>
                  <a:tcPr/>
                </a:tc>
                <a:tc>
                  <a:txBody>
                    <a:bodyPr/>
                    <a:lstStyle/>
                    <a:p>
                      <a:pPr>
                        <a:lnSpc>
                          <a:spcPct val="80000"/>
                        </a:lnSpc>
                      </a:pPr>
                      <a:r>
                        <a:rPr lang="en-US" sz="1700" dirty="0"/>
                        <a:t>95</a:t>
                      </a:r>
                    </a:p>
                  </a:txBody>
                  <a:tcPr/>
                </a:tc>
                <a:tc>
                  <a:txBody>
                    <a:bodyPr/>
                    <a:lstStyle/>
                    <a:p>
                      <a:pPr>
                        <a:lnSpc>
                          <a:spcPct val="80000"/>
                        </a:lnSpc>
                      </a:pPr>
                      <a:r>
                        <a:rPr lang="en-US" sz="1700" dirty="0"/>
                        <a:t>1</a:t>
                      </a:r>
                    </a:p>
                  </a:txBody>
                  <a:tcPr/>
                </a:tc>
                <a:tc>
                  <a:txBody>
                    <a:bodyPr/>
                    <a:lstStyle/>
                    <a:p>
                      <a:pPr>
                        <a:lnSpc>
                          <a:spcPct val="80000"/>
                        </a:lnSpc>
                      </a:pPr>
                      <a:r>
                        <a:rPr lang="en-US" sz="1700" dirty="0"/>
                        <a:t>13</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1"/>
                  </a:ext>
                </a:extLst>
              </a:tr>
              <a:tr h="370840">
                <a:tc>
                  <a:txBody>
                    <a:bodyPr/>
                    <a:lstStyle/>
                    <a:p>
                      <a:pPr>
                        <a:lnSpc>
                          <a:spcPct val="80000"/>
                        </a:lnSpc>
                      </a:pPr>
                      <a:r>
                        <a:rPr lang="en-US" sz="1700" dirty="0"/>
                        <a:t>True poultry</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2"/>
                  </a:ext>
                </a:extLst>
              </a:tr>
              <a:tr h="370840">
                <a:tc>
                  <a:txBody>
                    <a:bodyPr/>
                    <a:lstStyle/>
                    <a:p>
                      <a:pPr>
                        <a:lnSpc>
                          <a:spcPct val="80000"/>
                        </a:lnSpc>
                      </a:pPr>
                      <a:r>
                        <a:rPr lang="en-US" sz="1700" dirty="0"/>
                        <a:t>True wheat</a:t>
                      </a:r>
                    </a:p>
                  </a:txBody>
                  <a:tcPr/>
                </a:tc>
                <a:tc>
                  <a:txBody>
                    <a:bodyPr/>
                    <a:lstStyle/>
                    <a:p>
                      <a:pPr>
                        <a:lnSpc>
                          <a:spcPct val="80000"/>
                        </a:lnSpc>
                      </a:pPr>
                      <a:r>
                        <a:rPr lang="en-US" sz="1700" dirty="0"/>
                        <a:t>10</a:t>
                      </a:r>
                    </a:p>
                  </a:txBody>
                  <a:tcPr/>
                </a:tc>
                <a:tc>
                  <a:txBody>
                    <a:bodyPr/>
                    <a:lstStyle/>
                    <a:p>
                      <a:pPr>
                        <a:lnSpc>
                          <a:spcPct val="80000"/>
                        </a:lnSpc>
                      </a:pPr>
                      <a:r>
                        <a:rPr lang="en-US" sz="1700" dirty="0"/>
                        <a:t>90</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3"/>
                  </a:ext>
                </a:extLst>
              </a:tr>
              <a:tr h="370840">
                <a:tc>
                  <a:txBody>
                    <a:bodyPr/>
                    <a:lstStyle/>
                    <a:p>
                      <a:pPr>
                        <a:lnSpc>
                          <a:spcPct val="80000"/>
                        </a:lnSpc>
                      </a:pPr>
                      <a:r>
                        <a:rPr lang="en-US" sz="1700" dirty="0"/>
                        <a:t>True coffee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34</a:t>
                      </a:r>
                    </a:p>
                  </a:txBody>
                  <a:tcPr/>
                </a:tc>
                <a:tc>
                  <a:txBody>
                    <a:bodyPr/>
                    <a:lstStyle/>
                    <a:p>
                      <a:pPr>
                        <a:lnSpc>
                          <a:spcPct val="80000"/>
                        </a:lnSpc>
                      </a:pPr>
                      <a:r>
                        <a:rPr lang="en-US" sz="1700" dirty="0"/>
                        <a:t>3</a:t>
                      </a:r>
                    </a:p>
                  </a:txBody>
                  <a:tcPr/>
                </a:tc>
                <a:tc>
                  <a:txBody>
                    <a:bodyPr/>
                    <a:lstStyle/>
                    <a:p>
                      <a:pPr>
                        <a:lnSpc>
                          <a:spcPct val="80000"/>
                        </a:lnSpc>
                      </a:pPr>
                      <a:r>
                        <a:rPr lang="en-US" sz="1700" dirty="0"/>
                        <a:t>7</a:t>
                      </a:r>
                    </a:p>
                  </a:txBody>
                  <a:tcPr/>
                </a:tc>
                <a:extLst>
                  <a:ext uri="{0D108BD9-81ED-4DB2-BD59-A6C34878D82A}">
                    <a16:rowId xmlns:a16="http://schemas.microsoft.com/office/drawing/2014/main" val="10004"/>
                  </a:ext>
                </a:extLst>
              </a:tr>
              <a:tr h="370840">
                <a:tc>
                  <a:txBody>
                    <a:bodyPr/>
                    <a:lstStyle/>
                    <a:p>
                      <a:pPr>
                        <a:lnSpc>
                          <a:spcPct val="80000"/>
                        </a:lnSpc>
                      </a:pPr>
                      <a:r>
                        <a:rPr lang="en-US" sz="1700" dirty="0"/>
                        <a:t>True interest</a:t>
                      </a:r>
                    </a:p>
                  </a:txBody>
                  <a:tcPr/>
                </a:tc>
                <a:tc>
                  <a:txBody>
                    <a:bodyPr/>
                    <a:lstStyle/>
                    <a:p>
                      <a:pPr>
                        <a:lnSpc>
                          <a:spcPct val="80000"/>
                        </a:lnSpc>
                      </a:pPr>
                      <a:r>
                        <a:rPr lang="en-US" sz="1700" dirty="0"/>
                        <a:t>-</a:t>
                      </a:r>
                    </a:p>
                  </a:txBody>
                  <a:tcPr/>
                </a:tc>
                <a:tc>
                  <a:txBody>
                    <a:bodyPr/>
                    <a:lstStyle/>
                    <a:p>
                      <a:pPr>
                        <a:lnSpc>
                          <a:spcPct val="80000"/>
                        </a:lnSpc>
                      </a:pPr>
                      <a:r>
                        <a:rPr lang="en-US" sz="1700" dirty="0"/>
                        <a:t>1</a:t>
                      </a:r>
                    </a:p>
                  </a:txBody>
                  <a:tcPr/>
                </a:tc>
                <a:tc>
                  <a:txBody>
                    <a:bodyPr/>
                    <a:lstStyle/>
                    <a:p>
                      <a:pPr>
                        <a:lnSpc>
                          <a:spcPct val="80000"/>
                        </a:lnSpc>
                      </a:pPr>
                      <a:r>
                        <a:rPr lang="en-US" sz="1700" dirty="0"/>
                        <a:t>2</a:t>
                      </a:r>
                    </a:p>
                  </a:txBody>
                  <a:tcPr/>
                </a:tc>
                <a:tc>
                  <a:txBody>
                    <a:bodyPr/>
                    <a:lstStyle/>
                    <a:p>
                      <a:pPr>
                        <a:lnSpc>
                          <a:spcPct val="80000"/>
                        </a:lnSpc>
                      </a:pPr>
                      <a:r>
                        <a:rPr lang="en-US" sz="1700" dirty="0"/>
                        <a:t>13</a:t>
                      </a:r>
                    </a:p>
                  </a:txBody>
                  <a:tcPr/>
                </a:tc>
                <a:tc>
                  <a:txBody>
                    <a:bodyPr/>
                    <a:lstStyle/>
                    <a:p>
                      <a:pPr>
                        <a:lnSpc>
                          <a:spcPct val="80000"/>
                        </a:lnSpc>
                      </a:pPr>
                      <a:r>
                        <a:rPr lang="en-US" sz="1700" dirty="0"/>
                        <a:t>26</a:t>
                      </a:r>
                    </a:p>
                  </a:txBody>
                  <a:tcPr/>
                </a:tc>
                <a:tc>
                  <a:txBody>
                    <a:bodyPr/>
                    <a:lstStyle/>
                    <a:p>
                      <a:pPr>
                        <a:lnSpc>
                          <a:spcPct val="80000"/>
                        </a:lnSpc>
                      </a:pPr>
                      <a:r>
                        <a:rPr lang="en-US" sz="1700" dirty="0"/>
                        <a:t>5</a:t>
                      </a:r>
                    </a:p>
                  </a:txBody>
                  <a:tcPr/>
                </a:tc>
                <a:extLst>
                  <a:ext uri="{0D108BD9-81ED-4DB2-BD59-A6C34878D82A}">
                    <a16:rowId xmlns:a16="http://schemas.microsoft.com/office/drawing/2014/main" val="10005"/>
                  </a:ext>
                </a:extLst>
              </a:tr>
              <a:tr h="370840">
                <a:tc>
                  <a:txBody>
                    <a:bodyPr/>
                    <a:lstStyle/>
                    <a:p>
                      <a:pPr>
                        <a:lnSpc>
                          <a:spcPct val="80000"/>
                        </a:lnSpc>
                      </a:pPr>
                      <a:r>
                        <a:rPr lang="en-US" sz="1700" dirty="0"/>
                        <a:t>True trade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2</a:t>
                      </a:r>
                    </a:p>
                  </a:txBody>
                  <a:tcPr/>
                </a:tc>
                <a:tc>
                  <a:txBody>
                    <a:bodyPr/>
                    <a:lstStyle/>
                    <a:p>
                      <a:pPr>
                        <a:lnSpc>
                          <a:spcPct val="80000"/>
                        </a:lnSpc>
                      </a:pPr>
                      <a:r>
                        <a:rPr lang="en-US" sz="1700" dirty="0"/>
                        <a:t>14</a:t>
                      </a:r>
                    </a:p>
                  </a:txBody>
                  <a:tcPr/>
                </a:tc>
                <a:tc>
                  <a:txBody>
                    <a:bodyPr/>
                    <a:lstStyle/>
                    <a:p>
                      <a:pPr>
                        <a:lnSpc>
                          <a:spcPct val="80000"/>
                        </a:lnSpc>
                      </a:pPr>
                      <a:r>
                        <a:rPr lang="en-US" sz="1700" dirty="0"/>
                        <a:t>5</a:t>
                      </a:r>
                    </a:p>
                  </a:txBody>
                  <a:tcPr/>
                </a:tc>
                <a:tc>
                  <a:txBody>
                    <a:bodyPr/>
                    <a:lstStyle/>
                    <a:p>
                      <a:pPr>
                        <a:lnSpc>
                          <a:spcPct val="80000"/>
                        </a:lnSpc>
                      </a:pPr>
                      <a:r>
                        <a:rPr lang="en-US" sz="1700" dirty="0"/>
                        <a:t>10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3909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53</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p>
          <a:p>
            <a:pPr marL="0" indent="0" eaLnBrk="1" hangingPunct="1">
              <a:buNone/>
            </a:pPr>
            <a:r>
              <a:rPr lang="en-US" sz="2800" dirty="0">
                <a:latin typeface="Calibri" charset="0"/>
                <a:ea typeface="ＭＳ Ｐゴシック" charset="0"/>
                <a:cs typeface="ＭＳ Ｐゴシック" charset="0"/>
              </a:rPr>
              <a:t>    Fraction 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p>
          <a:p>
            <a:pPr marL="0" indent="0" eaLnBrk="1" hangingPunct="1">
              <a:buNone/>
            </a:pPr>
            <a:r>
              <a:rPr lang="en-US" sz="26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Fraction 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a:latin typeface="Calibri" charset="0"/>
                <a:ea typeface="ＭＳ Ｐゴシック" charset="0"/>
                <a:cs typeface="ＭＳ Ｐゴシック" charset="0"/>
              </a:rPr>
              <a:t>: (1 - error rate) </a:t>
            </a:r>
            <a:endParaRPr lang="en-US" sz="2800" dirty="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Fraction 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130" name="Equation" r:id="rId3" imgW="546100" imgH="762000" progId="Equation.3">
                  <p:embed/>
                </p:oleObj>
              </mc:Choice>
              <mc:Fallback>
                <p:oleObj name="Equation" r:id="rId3" imgW="546100" imgH="762000" progId="Equation.3">
                  <p:embed/>
                  <p:pic>
                    <p:nvPicPr>
                      <p:cNvPr id="0" name=""/>
                      <p:cNvPicPr>
                        <a:picLocks noChangeAspect="1" noChangeArrowheads="1"/>
                      </p:cNvPicPr>
                      <p:nvPr/>
                    </p:nvPicPr>
                    <p:blipFill>
                      <a:blip r:embed="rId4"/>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131" name="Equation" r:id="rId5" imgW="393700" imgH="596900" progId="Equation.3">
                  <p:embed/>
                </p:oleObj>
              </mc:Choice>
              <mc:Fallback>
                <p:oleObj name="Equation" r:id="rId5" imgW="393700" imgH="596900" progId="Equation.3">
                  <p:embed/>
                  <p:pic>
                    <p:nvPicPr>
                      <p:cNvPr id="0" name=""/>
                      <p:cNvPicPr>
                        <a:picLocks noChangeAspect="1" noChangeArrowheads="1"/>
                      </p:cNvPicPr>
                      <p:nvPr/>
                    </p:nvPicPr>
                    <p:blipFill>
                      <a:blip r:embed="rId6"/>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132" name="Equation" r:id="rId7" imgW="381000" imgH="596900" progId="Equation.3">
                  <p:embed/>
                </p:oleObj>
              </mc:Choice>
              <mc:Fallback>
                <p:oleObj name="Equation" r:id="rId7" imgW="381000" imgH="596900" progId="Equation.3">
                  <p:embed/>
                  <p:pic>
                    <p:nvPicPr>
                      <p:cNvPr id="0" name=""/>
                      <p:cNvPicPr>
                        <a:picLocks noChangeAspect="1" noChangeArrowheads="1"/>
                      </p:cNvPicPr>
                      <p:nvPr/>
                    </p:nvPicPr>
                    <p:blipFill>
                      <a:blip r:embed="rId8"/>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54</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55</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4"/>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4"/>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4"/>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performance</a:t>
            </a:r>
            <a:endParaRPr lang="en-US" sz="2400" dirty="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a:latin typeface="Calibri" charset="0"/>
              </a:rPr>
              <a:t>Handle sampling errors from different datasets</a:t>
            </a:r>
          </a:p>
          <a:p>
            <a:pPr lvl="1">
              <a:lnSpc>
                <a:spcPct val="90000"/>
              </a:lnSpc>
            </a:pPr>
            <a:r>
              <a:rPr lang="en-US" dirty="0">
                <a:latin typeface="Calibri" charset="0"/>
              </a:rPr>
              <a:t>Pool results over each split</a:t>
            </a:r>
          </a:p>
          <a:p>
            <a:pPr lvl="1">
              <a:lnSpc>
                <a:spcPct val="90000"/>
              </a:lnSpc>
            </a:pPr>
            <a:r>
              <a:rPr lang="en-US" dirty="0">
                <a:latin typeface="Calibri" charset="0"/>
              </a:rPr>
              <a:t>Compute pooled </a:t>
            </a:r>
            <a:r>
              <a:rPr lang="en-US" dirty="0" err="1">
                <a:latin typeface="Calibri" charset="0"/>
              </a:rPr>
              <a:t>dev</a:t>
            </a:r>
            <a:r>
              <a:rPr lang="en-US" dirty="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a:ln>
                  <a:noFill/>
                </a:ln>
                <a:solidFill>
                  <a:schemeClr val="tx1"/>
                </a:solidFill>
                <a:effectLst/>
                <a:latin typeface="Calibri"/>
                <a:cs typeface="Calibri"/>
              </a:rPr>
              <a:t>Test</a:t>
            </a:r>
            <a:r>
              <a:rPr kumimoji="0" lang="en-US" sz="2000" b="0" i="0" u="none" strike="noStrike" cap="none" normalizeH="0" dirty="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                         Training Set</a:t>
              </a: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192803162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59</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r>
              <a:rPr lang="en-US" dirty="0"/>
              <a:t>What is the subject of this article?</a:t>
            </a:r>
          </a:p>
        </p:txBody>
      </p:sp>
      <p:sp>
        <p:nvSpPr>
          <p:cNvPr id="3" name="Content Placeholder 2"/>
          <p:cNvSpPr>
            <a:spLocks noGrp="1"/>
          </p:cNvSpPr>
          <p:nvPr>
            <p:ph idx="1"/>
          </p:nvPr>
        </p:nvSpPr>
        <p:spPr>
          <a:xfrm>
            <a:off x="4876800" y="1752600"/>
            <a:ext cx="3810000" cy="3333750"/>
          </a:xfrm>
        </p:spPr>
        <p:txBody>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60</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61</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62</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sz="2400" dirty="0">
                <a:latin typeface="Calibri" charset="0"/>
                <a:ea typeface="ＭＳ Ｐゴシック" charset="0"/>
                <a:cs typeface="ＭＳ Ｐゴシック" charset="0"/>
              </a:rPr>
              <a:t>SVM</a:t>
            </a:r>
          </a:p>
          <a:p>
            <a:pPr lvl="1"/>
            <a:r>
              <a:rPr lang="en-US" sz="2400" dirty="0">
                <a:latin typeface="Calibri" charset="0"/>
                <a:ea typeface="ＭＳ Ｐゴシック" charset="0"/>
                <a:cs typeface="ＭＳ Ｐゴシック" charset="0"/>
              </a:rPr>
              <a:t>Regularized Logistic Regression</a:t>
            </a:r>
          </a:p>
          <a:p>
            <a:r>
              <a:rPr lang="en-US" sz="2800" dirty="0">
                <a:latin typeface="Calibri" charset="0"/>
                <a:ea typeface="ＭＳ Ｐゴシック" charset="0"/>
                <a:cs typeface="ＭＳ Ｐゴシック" charset="0"/>
              </a:rPr>
              <a:t>You can even use user-interpretable decision trees</a:t>
            </a:r>
          </a:p>
          <a:p>
            <a:pPr lvl="1" eaLnBrk="1" hangingPunct="1"/>
            <a:r>
              <a:rPr lang="en-US" sz="2400" dirty="0">
                <a:latin typeface="Calibri" charset="0"/>
                <a:ea typeface="ＭＳ Ｐゴシック" charset="0"/>
              </a:rPr>
              <a:t>Users like to hack</a:t>
            </a:r>
          </a:p>
          <a:p>
            <a:pPr lvl="1" eaLnBrk="1" hangingPunct="1"/>
            <a:r>
              <a:rPr lang="en-US" sz="2400" dirty="0">
                <a:latin typeface="Calibri" charset="0"/>
                <a:ea typeface="ＭＳ Ｐゴシック" charset="0"/>
              </a:rPr>
              <a:t>Management likes quick fixes</a:t>
            </a: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63</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p>
        </p:txBody>
      </p:sp>
      <p:sp>
        <p:nvSpPr>
          <p:cNvPr id="54276" name="Rectangle 3"/>
          <p:cNvSpPr>
            <a:spLocks noGrp="1" noChangeArrowheads="1"/>
          </p:cNvSpPr>
          <p:nvPr>
            <p:ph sz="quarter" idx="1"/>
          </p:nvPr>
        </p:nvSpPr>
        <p:spPr/>
        <p:txBody>
          <a:bodyPr/>
          <a:lstStyle/>
          <a:p>
            <a:r>
              <a:rPr lang="en-US" sz="2000" dirty="0">
                <a:latin typeface="Calibri" charset="0"/>
              </a:rPr>
              <a:t>Multiplying lots of probabilities can result in floating-point underflow.</a:t>
            </a:r>
          </a:p>
          <a:p>
            <a:r>
              <a:rPr lang="en-US" sz="2000" dirty="0">
                <a:latin typeface="Calibri" charset="0"/>
              </a:rPr>
              <a:t>Since log(</a:t>
            </a:r>
            <a:r>
              <a:rPr lang="en-US" sz="2000" i="1" dirty="0" err="1">
                <a:latin typeface="Calibri" charset="0"/>
              </a:rPr>
              <a:t>xy</a:t>
            </a:r>
            <a:r>
              <a:rPr lang="en-US" sz="2000" dirty="0">
                <a:latin typeface="Calibri" charset="0"/>
              </a:rPr>
              <a:t>) = log(</a:t>
            </a:r>
            <a:r>
              <a:rPr lang="en-US" sz="2000" i="1" dirty="0">
                <a:latin typeface="Calibri" charset="0"/>
              </a:rPr>
              <a:t>x</a:t>
            </a:r>
            <a:r>
              <a:rPr lang="en-US" sz="2000" dirty="0">
                <a:latin typeface="Calibri" charset="0"/>
              </a:rPr>
              <a:t>) + log(</a:t>
            </a:r>
            <a:r>
              <a:rPr lang="en-US" sz="2000" i="1" dirty="0">
                <a:latin typeface="Calibri" charset="0"/>
              </a:rPr>
              <a:t>y</a:t>
            </a:r>
            <a:r>
              <a:rPr lang="en-US" sz="2000" dirty="0">
                <a:latin typeface="Calibri" charset="0"/>
              </a:rPr>
              <a:t>)</a:t>
            </a:r>
          </a:p>
          <a:p>
            <a:pPr lvl="1"/>
            <a:r>
              <a:rPr lang="en-US" sz="1800" dirty="0">
                <a:latin typeface="Calibri" charset="0"/>
              </a:rPr>
              <a:t>Better to sum logs of probabilities instead of multiplying probabilities.</a:t>
            </a:r>
          </a:p>
          <a:p>
            <a:r>
              <a:rPr lang="en-US" sz="2000" dirty="0">
                <a:latin typeface="Calibri" charset="0"/>
              </a:rPr>
              <a:t>Class with highest un-normalized log probability score is still most probable.</a:t>
            </a:r>
          </a:p>
          <a:p>
            <a:endParaRPr lang="en-US" sz="2000" dirty="0">
              <a:latin typeface="Calibri" charset="0"/>
            </a:endParaRPr>
          </a:p>
          <a:p>
            <a:endParaRPr lang="en-US" sz="2000" dirty="0">
              <a:latin typeface="Calibri" charset="0"/>
            </a:endParaRPr>
          </a:p>
          <a:p>
            <a:endParaRPr lang="en-US" sz="2000" dirty="0">
              <a:latin typeface="Calibri" charset="0"/>
            </a:endParaRPr>
          </a:p>
          <a:p>
            <a:r>
              <a:rPr lang="en-US" sz="2000" dirty="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55322" name="Equation" r:id="rId3" imgW="2692400" imgH="393700" progId="Equation.3">
                  <p:embed/>
                </p:oleObj>
              </mc:Choice>
              <mc:Fallback>
                <p:oleObj name="Equation" r:id="rId3" imgW="2692400" imgH="393700" progId="Equation.3">
                  <p:embed/>
                  <p:pic>
                    <p:nvPicPr>
                      <p:cNvPr id="0" name=""/>
                      <p:cNvPicPr>
                        <a:picLocks noChangeAspect="1" noChangeArrowheads="1"/>
                      </p:cNvPicPr>
                      <p:nvPr/>
                    </p:nvPicPr>
                    <p:blipFill>
                      <a:blip r:embed="rId4"/>
                      <a:srcRect/>
                      <a:stretch>
                        <a:fillRect/>
                      </a:stretch>
                    </p:blipFill>
                    <p:spPr bwMode="auto">
                      <a:xfrm>
                        <a:off x="1219200" y="2952750"/>
                        <a:ext cx="6354318" cy="929169"/>
                      </a:xfrm>
                      <a:prstGeom prst="rect">
                        <a:avLst/>
                      </a:prstGeom>
                      <a:noFill/>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65</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t>
            </a:r>
            <a:r>
              <a:rPr lang="en-US" dirty="0" err="1">
                <a:latin typeface="Calibri" charset="0"/>
              </a:rPr>
              <a:t>AND“have</a:t>
            </a:r>
            <a:r>
              <a:rPr lang="en-US" dirty="0">
                <a:latin typeface="Calibri" charset="0"/>
              </a:rPr>
              <a:t>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11409</TotalTime>
  <Words>3308</Words>
  <Application>Microsoft Macintosh PowerPoint</Application>
  <PresentationFormat>On-screen Show (16:9)</PresentationFormat>
  <Paragraphs>613</Paragraphs>
  <Slides>65</Slides>
  <Notes>24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8" baseType="lpstr">
      <vt:lpstr>Arial</vt:lpstr>
      <vt:lpstr>Calibri</vt:lpstr>
      <vt:lpstr>Calibri (Headings)</vt:lpstr>
      <vt:lpstr>Courier</vt:lpstr>
      <vt:lpstr>Lucida Grande</vt:lpstr>
      <vt:lpstr>Lucida Sans</vt:lpstr>
      <vt:lpstr>Symbol</vt:lpstr>
      <vt:lpstr>Tahoma</vt:lpstr>
      <vt:lpstr>Times</vt:lpstr>
      <vt:lpstr>Times New Roman</vt:lpstr>
      <vt:lpstr>Wingdings</vt: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Text Classification and Naïve Bayes</vt:lpstr>
      <vt:lpstr>Naïve Bayes Intuition</vt:lpstr>
      <vt:lpstr>The Bag of Words Representation</vt:lpstr>
      <vt:lpstr>The bag of words representation</vt:lpstr>
      <vt:lpstr>Text Classification and Naïve Bayes</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vt:lpstr>
      <vt:lpstr>Text Classification and Naïve Bayes</vt:lpstr>
      <vt:lpstr>Learning the Multinomial Naïve Bayes Model</vt:lpstr>
      <vt:lpstr>Parameter estimation</vt:lpstr>
      <vt:lpstr>Problem with Maximum Likelihood</vt:lpstr>
      <vt:lpstr>Laplace (add-1) smoothing for Naïve Bayes</vt:lpstr>
      <vt:lpstr>Multinomial Naïve Bayes: Learning</vt:lpstr>
      <vt:lpstr>Text Classification and Naïve Bayes</vt:lpstr>
      <vt:lpstr>Text Classification and Naïve Bayes</vt:lpstr>
      <vt:lpstr>Generative Model for Multinomial Naïve Bayes</vt:lpstr>
      <vt:lpstr>Naïve Bayes and Language Modeling</vt:lpstr>
      <vt:lpstr>Each class = a unigram language model</vt:lpstr>
      <vt:lpstr>Naïve Bayes as a Language Model</vt:lpstr>
      <vt:lpstr>Text Classification and Naïve Bayes</vt:lpstr>
      <vt:lpstr>Text Classification and Naïve Bayes</vt:lpstr>
      <vt:lpstr>PowerPoint Presentation</vt:lpstr>
      <vt:lpstr>Summary: Naive Bayes is Not So Naive</vt:lpstr>
      <vt:lpstr>Text Classification and Naïve Bayes</vt:lpstr>
      <vt:lpstr>Text Classification and Naïve Bayes</vt:lpstr>
      <vt:lpstr>The 2-by-2 contingency table</vt:lpstr>
      <vt:lpstr>Precision and recall</vt:lpstr>
      <vt:lpstr>A combined measure: F</vt:lpstr>
      <vt:lpstr>Text Classification and Naïve Bayes</vt:lpstr>
      <vt:lpstr>Text Classification and Naïve Bayes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Text Classification and Naïve Bayes</vt:lpstr>
      <vt:lpstr>The Real World</vt:lpstr>
      <vt:lpstr>No training data? Manually written rules</vt:lpstr>
      <vt:lpstr>Very little data?</vt:lpstr>
      <vt:lpstr>A reasonable amount of data?</vt:lpstr>
      <vt:lpstr>A huge amount of data?</vt:lpstr>
      <vt:lpstr>Underflow Prevention: log space</vt:lpstr>
      <vt:lpstr>How to tweak performance</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Dligach, Dmitriy</cp:lastModifiedBy>
  <cp:revision>226</cp:revision>
  <cp:lastPrinted>2012-03-27T19:39:52Z</cp:lastPrinted>
  <dcterms:created xsi:type="dcterms:W3CDTF">2010-04-19T15:31:24Z</dcterms:created>
  <dcterms:modified xsi:type="dcterms:W3CDTF">2020-01-22T17:46:59Z</dcterms:modified>
</cp:coreProperties>
</file>