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400"/>
              <a:buFont typeface="Times New Roman"/>
              <a:buNone/>
              <a:defRPr b="0" sz="4400">
                <a:solidFill>
                  <a:srgbClr val="007E3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E39"/>
              </a:buClr>
              <a:buSzPts val="2800"/>
              <a:buNone/>
              <a:defRPr sz="2800">
                <a:solidFill>
                  <a:srgbClr val="007E3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  <a:defRPr sz="4000">
                <a:solidFill>
                  <a:srgbClr val="007E3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rgbClr val="007E3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99017" y="6243475"/>
            <a:ext cx="2024743" cy="6145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YqfvRBJ-iPg" TargetMode="External"/><Relationship Id="rId4" Type="http://schemas.openxmlformats.org/officeDocument/2006/relationships/hyperlink" Target="https://www.youtube.com/watch?v=sFpFCPTDv2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021723" y="965917"/>
            <a:ext cx="9912440" cy="2163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6600"/>
              <a:buFont typeface="Times New Roman"/>
              <a:buNone/>
            </a:pPr>
            <a:r>
              <a:rPr lang="en-US" sz="6600"/>
              <a:t>VOLUMETRIC ANALYSIS</a:t>
            </a:r>
            <a:br>
              <a:rPr lang="en-US" sz="6600"/>
            </a:br>
            <a:r>
              <a:rPr lang="en-US" sz="5400"/>
              <a:t>(Titration and Standard solution)</a:t>
            </a:r>
            <a:endParaRPr sz="5400"/>
          </a:p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987639" y="438764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Sagina Maharjan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E39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909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How Titration is done?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275008"/>
            <a:ext cx="10515600" cy="490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https://www.youtube.com/watch?v=YqfvRBJ-iPg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Setting up and Performing a Titration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https://www.youtube.com/watch?v=sFpFCPTDv2w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Standard solution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38200" y="1352282"/>
            <a:ext cx="10515600" cy="482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Standard solution</a:t>
            </a:r>
            <a:r>
              <a:rPr lang="en-US"/>
              <a:t>: A solution of known concentration /strength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prepared either by using primary standard substance or secondary standard substance.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Primary standard substance </a:t>
            </a:r>
            <a:r>
              <a:rPr lang="en-US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the substance whose standard solution is prepared directly by dissolving known weight of substance in definite volume of solvent.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Eg: oxalic acid, NaCl, AgNO</a:t>
            </a:r>
            <a:r>
              <a:rPr baseline="-25000" lang="en-US"/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Standard solution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378039"/>
            <a:ext cx="10515600" cy="4798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Characteristics of Primary standard substance: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/>
              <a:t>It should be pure and easily available.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/>
              <a:t>Its composition should not change during storage.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/>
              <a:t>It must have high equivalent weight.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/>
              <a:t>It should not be hygroscopic.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/>
              <a:t>It should be readily soluble in water and not decomposed by water.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Primary standard solution: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the solution which is prepared by using primary standard substance.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Standard solution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468192"/>
            <a:ext cx="10515600" cy="4708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Secondary standard substance </a:t>
            </a:r>
            <a:r>
              <a:rPr lang="en-US"/>
              <a:t>: It is the substance whose solution cannot be prepared directly by weighing and whose solution strength remains changing after a certain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eg: HCl, NaOH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Secondary standard solution: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the solution which is prepared by using secondary standard substance.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Principle of Volumetric Analysis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/>
              <a:t>Acid and base of same normality neutralize each other if they have same volume.      							        Eg: 10 ml of 0.1 N HCl is completely neutralized by 10 ml of 0.1 N NaOH. 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/>
              <a:t>Concentration of a solution is inversely proportional to volume. If volume is increased by dilution, concentration decreases.              Eg: 400 ml of 0.1 N HCl = 40 ml of 1 N HCl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/>
              <a:t>When an acid is completely neutralized by base, normality equation becomes </a:t>
            </a:r>
            <a:r>
              <a:rPr b="1" lang="en-US"/>
              <a:t>N</a:t>
            </a:r>
            <a:r>
              <a:rPr b="1" baseline="-25000" lang="en-US"/>
              <a:t>1</a:t>
            </a:r>
            <a:r>
              <a:rPr b="1" lang="en-US"/>
              <a:t> V</a:t>
            </a:r>
            <a:r>
              <a:rPr b="1" baseline="-25000" lang="en-US"/>
              <a:t>1</a:t>
            </a:r>
            <a:r>
              <a:rPr b="1" lang="en-US"/>
              <a:t> = N</a:t>
            </a:r>
            <a:r>
              <a:rPr b="1" baseline="-25000" lang="en-US"/>
              <a:t>2</a:t>
            </a:r>
            <a:r>
              <a:rPr b="1" lang="en-US"/>
              <a:t> V</a:t>
            </a:r>
            <a:r>
              <a:rPr b="1" baseline="-25000" lang="en-US"/>
              <a:t>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937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Titration</a:t>
            </a:r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8199" y="1429555"/>
            <a:ext cx="10739907" cy="474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 of determining the strength of unknown solution by using standard solution with the help of volume comparison is known as titration.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titration, calculation is done with the help of Normality equation.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Standard solution: solution whose concentration /strength is known.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Unknown solution: solution whose concentration /strength is unknown.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Titrant</a:t>
            </a:r>
            <a:r>
              <a:rPr lang="en-US"/>
              <a:t>: solution which is kept in burette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Titrand </a:t>
            </a:r>
            <a:r>
              <a:rPr lang="en-US"/>
              <a:t>: solution which is kept in conical flask / titrating flask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Titration</a:t>
            </a:r>
            <a:endParaRPr/>
          </a:p>
        </p:txBody>
      </p:sp>
      <p:pic>
        <p:nvPicPr>
          <p:cNvPr descr="Burette Stand - B8R07837 | Philip Harris"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23756" t="0"/>
          <a:stretch/>
        </p:blipFill>
        <p:spPr>
          <a:xfrm>
            <a:off x="1996226" y="1690688"/>
            <a:ext cx="5821250" cy="412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3258355" y="2067057"/>
            <a:ext cx="1326524" cy="3734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burette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05476" y="4680397"/>
            <a:ext cx="1818068" cy="478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Conical flask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6"/>
          <p:cNvCxnSpPr/>
          <p:nvPr/>
        </p:nvCxnSpPr>
        <p:spPr>
          <a:xfrm>
            <a:off x="4700789" y="2253801"/>
            <a:ext cx="4121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" name="Google Shape;36;p6"/>
          <p:cNvCxnSpPr/>
          <p:nvPr/>
        </p:nvCxnSpPr>
        <p:spPr>
          <a:xfrm>
            <a:off x="4378817" y="5014174"/>
            <a:ext cx="4121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Types of Titration</a:t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481070"/>
            <a:ext cx="10515600" cy="4695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1" lang="en-US"/>
              <a:t>Acid-base Titration: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the process of determining the strength of unknown acid solution by using standard alkali solution or vice-versa with the help of volume comparison.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Eg: Titration of HCl against standard NaOH solution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HCl + NaOH 		NaCl + H</a:t>
            </a:r>
            <a:r>
              <a:rPr baseline="-25000" lang="en-US"/>
              <a:t>2</a:t>
            </a:r>
            <a:r>
              <a:rPr lang="en-US"/>
              <a:t>O</a:t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4056845" y="4043966"/>
            <a:ext cx="117197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Types of Titration</a:t>
            </a:r>
            <a:endParaRPr/>
          </a:p>
        </p:txBody>
      </p:sp>
      <p:pic>
        <p:nvPicPr>
          <p:cNvPr descr="Titrations - AP Chemistry" id="49" name="Google Shape;4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3757" y="1690688"/>
            <a:ext cx="4373720" cy="430716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3825025" y="1880315"/>
            <a:ext cx="1326524" cy="3734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burette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6858536" y="4976611"/>
            <a:ext cx="1818068" cy="478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Conical flask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8"/>
          <p:cNvCxnSpPr/>
          <p:nvPr/>
        </p:nvCxnSpPr>
        <p:spPr>
          <a:xfrm rot="10800000">
            <a:off x="6426558" y="5215944"/>
            <a:ext cx="2962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Types of Titration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Acidimetry: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the process of determining the strength of unknown alkali solution by using standard acid solution with the help of volume comparison.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Alkalimetry: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the process of determining the strength of unknown acid solution by using standard alkali solution with the help of volume comparison.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600" cy="909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Types of Titration</a:t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8200" y="1275008"/>
            <a:ext cx="10515600" cy="490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2)  Redox Titration: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the process of determining the strength of unknown oxidizing agent by using standard solution of reducing agent or vice-versa with the help of volume comparison.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Such titration involves change in oxidation no.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Eg: Titration of oxalic acid solution against KMNO</a:t>
            </a:r>
            <a:r>
              <a:rPr baseline="-25000" lang="en-US"/>
              <a:t>4</a:t>
            </a:r>
            <a:r>
              <a:rPr lang="en-US"/>
              <a:t> solution in acidic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medium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KMnO</a:t>
            </a:r>
            <a:r>
              <a:rPr baseline="-25000" lang="en-US"/>
              <a:t>4</a:t>
            </a:r>
            <a:r>
              <a:rPr lang="en-US"/>
              <a:t> + H</a:t>
            </a:r>
            <a:r>
              <a:rPr baseline="-25000" lang="en-US"/>
              <a:t>2</a:t>
            </a:r>
            <a:r>
              <a:rPr lang="en-US"/>
              <a:t>SO</a:t>
            </a:r>
            <a:r>
              <a:rPr baseline="-25000" lang="en-US"/>
              <a:t>4</a:t>
            </a:r>
            <a:r>
              <a:rPr lang="en-US"/>
              <a:t> + C</a:t>
            </a:r>
            <a:r>
              <a:rPr baseline="-25000" lang="en-US"/>
              <a:t>2</a:t>
            </a:r>
            <a:r>
              <a:rPr lang="en-US"/>
              <a:t>H</a:t>
            </a:r>
            <a:r>
              <a:rPr baseline="-25000" lang="en-US"/>
              <a:t>2</a:t>
            </a:r>
            <a:r>
              <a:rPr lang="en-US"/>
              <a:t>O</a:t>
            </a:r>
            <a:r>
              <a:rPr baseline="-25000" lang="en-US"/>
              <a:t>4</a:t>
            </a:r>
            <a:r>
              <a:rPr lang="en-US"/>
              <a:t>		K</a:t>
            </a:r>
            <a:r>
              <a:rPr baseline="-25000" lang="en-US"/>
              <a:t>2</a:t>
            </a:r>
            <a:r>
              <a:rPr lang="en-US"/>
              <a:t>SO</a:t>
            </a:r>
            <a:r>
              <a:rPr baseline="-25000" lang="en-US"/>
              <a:t>4</a:t>
            </a:r>
            <a:r>
              <a:rPr lang="en-US"/>
              <a:t> + MnSO</a:t>
            </a:r>
            <a:r>
              <a:rPr baseline="-25000" lang="en-US"/>
              <a:t>4</a:t>
            </a:r>
            <a:r>
              <a:rPr lang="en-US"/>
              <a:t> + CO</a:t>
            </a:r>
            <a:r>
              <a:rPr baseline="-25000" lang="en-US"/>
              <a:t>2</a:t>
            </a:r>
            <a:r>
              <a:rPr lang="en-US"/>
              <a:t> + H</a:t>
            </a:r>
            <a:r>
              <a:rPr baseline="-25000" lang="en-US"/>
              <a:t>2</a:t>
            </a:r>
            <a:r>
              <a:rPr lang="en-US"/>
              <a:t>O</a:t>
            </a: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5370490" y="4855336"/>
            <a:ext cx="61818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909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Titration</a:t>
            </a:r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8200" y="1275008"/>
            <a:ext cx="10515600" cy="490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End point: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The point at which indicator shows change in colour when acid solution is completely neutralized by alkali solution during titration is called end point.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It is the practical point.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Equivalence point: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The point at which acid solution is completely neutralized by alkali solution during titration is called equivalence point.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It is the theoretical point.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909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39"/>
              </a:buClr>
              <a:buSzPts val="4000"/>
              <a:buFont typeface="Times New Roman"/>
              <a:buNone/>
            </a:pPr>
            <a:r>
              <a:rPr lang="en-US"/>
              <a:t>Titration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8200" y="1275008"/>
            <a:ext cx="10515600" cy="490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ideal titration, the end point must coincide with equivalence point. However, it is not so practically and a small difference is seen.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small difference between the end point and equivalence point during titration is known as </a:t>
            </a:r>
            <a:r>
              <a:rPr b="1" lang="en-US">
                <a:solidFill>
                  <a:srgbClr val="0070C0"/>
                </a:solidFill>
              </a:rPr>
              <a:t>Titration error.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Indicator </a:t>
            </a:r>
            <a:r>
              <a:rPr lang="en-US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substance used in titration to determine end point of titration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</a:rPr>
              <a:t>Types of Indicator: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Internal Indicator – </a:t>
            </a:r>
            <a:r>
              <a:rPr lang="en-US"/>
              <a:t>phenolphthalein, methyl orange, methy red, starch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 solution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Self indicator – </a:t>
            </a:r>
            <a:r>
              <a:rPr lang="en-US"/>
              <a:t>KMnO</a:t>
            </a:r>
            <a:r>
              <a:rPr baseline="-25000" lang="en-US"/>
              <a:t>4</a:t>
            </a:r>
            <a:endParaRPr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S MASTER SLIDE - 2079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