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unghi drept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u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o-RO" smtClean="0"/>
              <a:t>Clic pentru a edita stilul de subtitlu</a:t>
            </a:r>
            <a:endParaRPr kumimoji="0" lang="en-US"/>
          </a:p>
        </p:txBody>
      </p:sp>
      <p:grpSp>
        <p:nvGrpSpPr>
          <p:cNvPr id="2" name="Grupar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ă liberă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ă liberă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ă liberă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drep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În zigzag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În zigzag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u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6" name="Titlu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8" name="Formă liberă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ă liberă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unghi drept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drep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În zigzag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În zigzag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ă liberă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ă liberă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unghi drept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drep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1101"/>
            <a:ext cx="7772400" cy="2677819"/>
          </a:xfrm>
        </p:spPr>
        <p:txBody>
          <a:bodyPr>
            <a:normAutofit/>
          </a:bodyPr>
          <a:lstStyle/>
          <a:p>
            <a:pPr marR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b="1" dirty="0">
                <a:latin typeface="+mj-lt"/>
                <a:ea typeface="Arial"/>
                <a:cs typeface="Times New Roman" pitchFamily="18" charset="0"/>
              </a:rPr>
              <a:t>UNIVERSITATEA “ALEXANDRU IOAN CUZA” DIN </a:t>
            </a:r>
            <a:r>
              <a:rPr lang="en-US" sz="2300" b="1" dirty="0" smtClean="0">
                <a:latin typeface="+mj-lt"/>
                <a:ea typeface="Arial"/>
                <a:cs typeface="Times New Roman" pitchFamily="18" charset="0"/>
              </a:rPr>
              <a:t>IAȘI</a:t>
            </a:r>
            <a:r>
              <a:rPr lang="en-US" sz="2300" b="1" dirty="0">
                <a:latin typeface="+mj-lt"/>
                <a:ea typeface="Times New Roman"/>
                <a:cs typeface="Times New Roman" pitchFamily="18" charset="0"/>
              </a:rPr>
              <a:t> </a:t>
            </a:r>
            <a:endParaRPr lang="en-US" sz="2300" b="1" dirty="0">
              <a:latin typeface="+mj-lt"/>
              <a:ea typeface="Calibri"/>
              <a:cs typeface="Times New Roman" pitchFamily="18" charset="0"/>
            </a:endParaRPr>
          </a:p>
          <a:p>
            <a:pPr marR="0" algn="ctr">
              <a:lnSpc>
                <a:spcPct val="110000"/>
              </a:lnSpc>
              <a:spcBef>
                <a:spcPts val="0"/>
              </a:spcBef>
            </a:pPr>
            <a:r>
              <a:rPr lang="en-US" sz="2300" b="1" dirty="0">
                <a:latin typeface="+mj-lt"/>
                <a:ea typeface="Arial"/>
                <a:cs typeface="Times New Roman" pitchFamily="18" charset="0"/>
              </a:rPr>
              <a:t>FACULTATEA DE </a:t>
            </a:r>
            <a:r>
              <a:rPr lang="en-US" sz="2300" b="1" dirty="0" smtClean="0">
                <a:latin typeface="+mj-lt"/>
                <a:ea typeface="Arial"/>
                <a:cs typeface="Times New Roman" pitchFamily="18" charset="0"/>
              </a:rPr>
              <a:t>INFORMATICĂ</a:t>
            </a:r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 algn="ctr"/>
            <a:endParaRPr lang="ro-RO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30" y="1268760"/>
            <a:ext cx="1270000" cy="1224915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15628" y="2708920"/>
            <a:ext cx="7486600" cy="2160240"/>
          </a:xfrm>
          <a:prstGeom prst="rect">
            <a:avLst/>
          </a:prstGeom>
        </p:spPr>
        <p:txBody>
          <a:bodyPr vert="horz" lIns="45720" rIns="45720">
            <a:normAutofit fontScale="3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o-RO" dirty="0" smtClean="0"/>
          </a:p>
          <a:p>
            <a:pPr algn="ctr"/>
            <a:r>
              <a:rPr lang="ro-RO" sz="7000" b="1" dirty="0"/>
              <a:t>Un studiu comparativ al algoritmilor euristici pentru selecția unui sub-model de </a:t>
            </a:r>
            <a:r>
              <a:rPr lang="ro-RO" sz="7000" b="1" dirty="0" smtClean="0"/>
              <a:t>regresie</a:t>
            </a:r>
          </a:p>
          <a:p>
            <a:pPr algn="ctr"/>
            <a:endParaRPr lang="ro-RO" sz="7000" dirty="0"/>
          </a:p>
          <a:p>
            <a:pPr algn="ctr"/>
            <a:endParaRPr lang="ro-RO" sz="2400" dirty="0" smtClean="0"/>
          </a:p>
          <a:p>
            <a:pPr algn="ctr"/>
            <a:endParaRPr lang="ro-RO" sz="2400" dirty="0" smtClean="0"/>
          </a:p>
          <a:p>
            <a:pPr algn="ctr"/>
            <a:r>
              <a:rPr lang="ro-RO" sz="7400" dirty="0" smtClean="0"/>
              <a:t>       Student: </a:t>
            </a:r>
            <a:r>
              <a:rPr lang="ro-RO" sz="7400" dirty="0" err="1" smtClean="0">
                <a:solidFill>
                  <a:schemeClr val="tx1"/>
                </a:solidFill>
              </a:rPr>
              <a:t>Tanasă</a:t>
            </a:r>
            <a:r>
              <a:rPr lang="ro-RO" sz="7400" dirty="0" smtClean="0">
                <a:solidFill>
                  <a:schemeClr val="tx1"/>
                </a:solidFill>
              </a:rPr>
              <a:t> Paula Roxana</a:t>
            </a:r>
            <a:endParaRPr lang="ro-RO" sz="7400" dirty="0" smtClean="0">
              <a:solidFill>
                <a:schemeClr val="tx1"/>
              </a:solidFill>
            </a:endParaRPr>
          </a:p>
          <a:p>
            <a:pPr algn="ctr"/>
            <a:r>
              <a:rPr lang="ro-RO" sz="7400" dirty="0" smtClean="0"/>
              <a:t>Coordonator: </a:t>
            </a:r>
            <a:r>
              <a:rPr lang="ro-RO" sz="7400" dirty="0" smtClean="0">
                <a:solidFill>
                  <a:schemeClr val="tx1"/>
                </a:solidFill>
              </a:rPr>
              <a:t>Conf</a:t>
            </a:r>
            <a:r>
              <a:rPr lang="ro-RO" sz="7400" dirty="0" smtClean="0">
                <a:solidFill>
                  <a:schemeClr val="tx1"/>
                </a:solidFill>
              </a:rPr>
              <a:t>. </a:t>
            </a:r>
            <a:r>
              <a:rPr lang="ro-RO" sz="7400" dirty="0" smtClean="0">
                <a:solidFill>
                  <a:schemeClr val="tx1"/>
                </a:solidFill>
              </a:rPr>
              <a:t>Dr. </a:t>
            </a:r>
            <a:r>
              <a:rPr lang="ro-RO" sz="7400" dirty="0" smtClean="0">
                <a:solidFill>
                  <a:schemeClr val="tx1"/>
                </a:solidFill>
              </a:rPr>
              <a:t>Gațu Cristian</a:t>
            </a:r>
            <a:endParaRPr lang="en-US" sz="7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:\licenta\QR_SearchingAlgorithm\docs\images\Functia_exponenti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276872"/>
            <a:ext cx="3650843" cy="228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 err="1" smtClean="0"/>
              <a:t>Simulated</a:t>
            </a:r>
            <a:r>
              <a:rPr lang="ro-RO" i="1" dirty="0" smtClean="0"/>
              <a:t> </a:t>
            </a:r>
            <a:r>
              <a:rPr lang="ro-RO" i="1" dirty="0" err="1" smtClean="0"/>
              <a:t>Anealing</a:t>
            </a:r>
            <a:endParaRPr lang="ro-RO" i="1" dirty="0" smtClean="0"/>
          </a:p>
          <a:p>
            <a:pPr lvl="1"/>
            <a:r>
              <a:rPr lang="ro-RO" dirty="0"/>
              <a:t>Generarea individ inițial</a:t>
            </a:r>
          </a:p>
          <a:p>
            <a:pPr lvl="1"/>
            <a:r>
              <a:rPr lang="ro-RO" dirty="0"/>
              <a:t>Aplicare operator de mutație</a:t>
            </a:r>
          </a:p>
          <a:p>
            <a:pPr lvl="1"/>
            <a:r>
              <a:rPr lang="ro-RO" dirty="0"/>
              <a:t>Obținerea </a:t>
            </a:r>
            <a:r>
              <a:rPr lang="ro-RO" i="1" dirty="0" err="1"/>
              <a:t>fitenss</a:t>
            </a:r>
            <a:r>
              <a:rPr lang="ro-RO" dirty="0" err="1"/>
              <a:t>-ului</a:t>
            </a:r>
            <a:endParaRPr lang="ro-RO" dirty="0"/>
          </a:p>
          <a:p>
            <a:pPr lvl="1"/>
            <a:r>
              <a:rPr lang="ro-RO" dirty="0"/>
              <a:t>Actualizare </a:t>
            </a:r>
            <a:r>
              <a:rPr lang="ro-RO" i="1" dirty="0" err="1"/>
              <a:t>best</a:t>
            </a:r>
            <a:endParaRPr lang="ro-RO" i="1" dirty="0"/>
          </a:p>
          <a:p>
            <a:pPr lvl="2"/>
            <a:r>
              <a:rPr lang="en-US" sz="2300" dirty="0" err="1"/>
              <a:t>dac</a:t>
            </a:r>
            <a:r>
              <a:rPr lang="ro-RO" sz="2300" dirty="0"/>
              <a:t>ă </a:t>
            </a:r>
            <a:r>
              <a:rPr lang="en-US" sz="2300" dirty="0" err="1"/>
              <a:t>fitness</a:t>
            </a:r>
            <a:r>
              <a:rPr lang="en-US" sz="2300" baseline="-25000" dirty="0" err="1"/>
              <a:t>n</a:t>
            </a:r>
            <a:r>
              <a:rPr lang="ro-RO" sz="2300" baseline="-25000" dirty="0"/>
              <a:t>  </a:t>
            </a:r>
            <a:r>
              <a:rPr lang="en-US" sz="2300" dirty="0"/>
              <a:t>&lt; fitness</a:t>
            </a:r>
            <a:r>
              <a:rPr lang="ro-RO" sz="2300" baseline="-25000" dirty="0" err="1"/>
              <a:t>best</a:t>
            </a:r>
            <a:endParaRPr lang="ro-RO" sz="2300" baseline="-25000" dirty="0"/>
          </a:p>
          <a:p>
            <a:pPr lvl="1"/>
            <a:r>
              <a:rPr lang="ro-RO" dirty="0"/>
              <a:t>Actualizare individ curent</a:t>
            </a:r>
          </a:p>
          <a:p>
            <a:pPr lvl="2"/>
            <a:r>
              <a:rPr lang="en-US" sz="2300" dirty="0" err="1"/>
              <a:t>exp</a:t>
            </a:r>
            <a:r>
              <a:rPr lang="en-US" sz="2300" dirty="0"/>
              <a:t>(delta / temperature) &gt; </a:t>
            </a:r>
            <a:r>
              <a:rPr lang="en-US" sz="2300" dirty="0" smtClean="0"/>
              <a:t>r</a:t>
            </a:r>
            <a:r>
              <a:rPr lang="ro-RO" sz="2300" dirty="0" smtClean="0"/>
              <a:t>, </a:t>
            </a:r>
          </a:p>
          <a:p>
            <a:pPr marL="630936" lvl="2" indent="0">
              <a:buNone/>
            </a:pPr>
            <a:r>
              <a:rPr lang="ro-RO" sz="2300" dirty="0" smtClean="0"/>
              <a:t> unde delta = </a:t>
            </a:r>
            <a:r>
              <a:rPr lang="en-US" sz="2300" dirty="0" smtClean="0"/>
              <a:t>fitness</a:t>
            </a:r>
            <a:r>
              <a:rPr lang="ro-RO" sz="2300" baseline="-25000" dirty="0"/>
              <a:t>c</a:t>
            </a:r>
            <a:r>
              <a:rPr lang="ro-RO" sz="2300" baseline="-25000" dirty="0" smtClean="0"/>
              <a:t> - </a:t>
            </a:r>
            <a:r>
              <a:rPr lang="ro-RO" sz="2300" dirty="0"/>
              <a:t> </a:t>
            </a:r>
            <a:r>
              <a:rPr lang="en-US" sz="2300" dirty="0" smtClean="0"/>
              <a:t>fitness</a:t>
            </a:r>
            <a:r>
              <a:rPr lang="ro-RO" sz="2300" baseline="-25000" dirty="0"/>
              <a:t>n</a:t>
            </a:r>
            <a:r>
              <a:rPr lang="ro-RO" sz="2300" baseline="-25000" dirty="0" smtClean="0"/>
              <a:t> </a:t>
            </a:r>
            <a:endParaRPr lang="ro-RO" sz="2300" dirty="0" smtClean="0"/>
          </a:p>
          <a:p>
            <a:pPr lvl="1"/>
            <a:r>
              <a:rPr lang="ro-RO" dirty="0" smtClean="0"/>
              <a:t>Verificare condiție de oprire</a:t>
            </a:r>
          </a:p>
          <a:p>
            <a:endParaRPr lang="ro-RO" i="1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Algoritmi euristici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86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 smtClean="0"/>
              <a:t>Building </a:t>
            </a:r>
            <a:r>
              <a:rPr lang="ro-RO" i="1" dirty="0" err="1" smtClean="0"/>
              <a:t>Blocks</a:t>
            </a:r>
            <a:r>
              <a:rPr lang="ro-RO" i="1" dirty="0" smtClean="0"/>
              <a:t> </a:t>
            </a:r>
          </a:p>
          <a:p>
            <a:pPr lvl="1"/>
            <a:r>
              <a:rPr lang="ro-RO" dirty="0"/>
              <a:t>Generarea populație </a:t>
            </a:r>
            <a:r>
              <a:rPr lang="ro-RO" dirty="0" smtClean="0"/>
              <a:t>inițială</a:t>
            </a:r>
          </a:p>
          <a:p>
            <a:pPr lvl="1"/>
            <a:r>
              <a:rPr lang="ro-RO" dirty="0" smtClean="0"/>
              <a:t>Generare set scheme</a:t>
            </a:r>
            <a:endParaRPr lang="ro-RO" dirty="0"/>
          </a:p>
          <a:p>
            <a:pPr lvl="1"/>
            <a:r>
              <a:rPr lang="ro-RO" dirty="0"/>
              <a:t>Selecția candidaților pentru noua </a:t>
            </a:r>
            <a:r>
              <a:rPr lang="ro-RO" dirty="0" smtClean="0"/>
              <a:t>generație</a:t>
            </a:r>
            <a:endParaRPr lang="ro-RO" i="1" dirty="0"/>
          </a:p>
          <a:p>
            <a:pPr lvl="1"/>
            <a:r>
              <a:rPr lang="ro-RO" dirty="0"/>
              <a:t>Aplicare operatori genetici</a:t>
            </a:r>
          </a:p>
          <a:p>
            <a:pPr lvl="1"/>
            <a:r>
              <a:rPr lang="ro-RO" dirty="0"/>
              <a:t>Obținerea </a:t>
            </a:r>
            <a:r>
              <a:rPr lang="ro-RO" i="1" dirty="0" err="1"/>
              <a:t>fitenss</a:t>
            </a:r>
            <a:r>
              <a:rPr lang="ro-RO" dirty="0" err="1"/>
              <a:t>-ului</a:t>
            </a:r>
            <a:r>
              <a:rPr lang="ro-RO" dirty="0"/>
              <a:t> tuturor indivizilor din populație</a:t>
            </a:r>
          </a:p>
          <a:p>
            <a:pPr lvl="1"/>
            <a:r>
              <a:rPr lang="ro-RO" dirty="0"/>
              <a:t>Actualizare </a:t>
            </a:r>
            <a:r>
              <a:rPr lang="ro-RO" i="1" dirty="0" err="1" smtClean="0"/>
              <a:t>best</a:t>
            </a:r>
            <a:endParaRPr lang="ro-RO" i="1" dirty="0" smtClean="0"/>
          </a:p>
          <a:p>
            <a:pPr lvl="1"/>
            <a:r>
              <a:rPr lang="ro-RO" dirty="0" smtClean="0"/>
              <a:t>Actualizare set scheme</a:t>
            </a:r>
            <a:endParaRPr lang="ro-RO" dirty="0"/>
          </a:p>
          <a:p>
            <a:pPr lvl="1"/>
            <a:r>
              <a:rPr lang="ro-RO" dirty="0"/>
              <a:t>Verificare condiție de oprire</a:t>
            </a:r>
          </a:p>
          <a:p>
            <a:endParaRPr lang="ro-RO" i="1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Algoritmi euristici</a:t>
            </a:r>
            <a:endParaRPr lang="ro-R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08720"/>
            <a:ext cx="3305331" cy="161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 smtClean="0"/>
              <a:t>Set de date real </a:t>
            </a:r>
            <a:r>
              <a:rPr lang="ro-RO" sz="2000" i="1" dirty="0" err="1" smtClean="0"/>
              <a:t>Ozone</a:t>
            </a:r>
            <a:r>
              <a:rPr lang="ro-RO" sz="2000" i="1" dirty="0" smtClean="0"/>
              <a:t> </a:t>
            </a:r>
            <a:r>
              <a:rPr lang="ro-RO" sz="2000" i="1" dirty="0" err="1" smtClean="0"/>
              <a:t>Pollution</a:t>
            </a:r>
            <a:r>
              <a:rPr lang="ro-RO" sz="2000" i="1" dirty="0" smtClean="0"/>
              <a:t>, </a:t>
            </a:r>
            <a:r>
              <a:rPr lang="ro-RO" sz="2000" i="1" dirty="0" err="1" smtClean="0"/>
              <a:t>benchmarck</a:t>
            </a:r>
            <a:r>
              <a:rPr lang="ro-RO" sz="2000" dirty="0" smtClean="0"/>
              <a:t> </a:t>
            </a:r>
            <a:r>
              <a:rPr lang="ro-RO" sz="2000" dirty="0"/>
              <a:t>metoda </a:t>
            </a:r>
            <a:r>
              <a:rPr lang="ro-RO" sz="2000" dirty="0" smtClean="0"/>
              <a:t>naivă</a:t>
            </a:r>
          </a:p>
          <a:p>
            <a:r>
              <a:rPr lang="ro-RO" sz="2000" dirty="0" smtClean="0"/>
              <a:t>Output Algoritm genetic și building </a:t>
            </a:r>
            <a:r>
              <a:rPr lang="ro-RO" sz="2000" dirty="0" err="1" smtClean="0"/>
              <a:t>blocks</a:t>
            </a:r>
            <a:endParaRPr lang="ro-RO" sz="2000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/>
              <a:t>Parte experimentală</a:t>
            </a:r>
            <a:br>
              <a:rPr lang="ro-RO" sz="4400" dirty="0"/>
            </a:br>
            <a:endParaRPr lang="ro-RO" dirty="0"/>
          </a:p>
        </p:txBody>
      </p:sp>
      <p:pic>
        <p:nvPicPr>
          <p:cNvPr id="5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44411" y="2636912"/>
            <a:ext cx="3960440" cy="3240360"/>
          </a:xfrm>
          <a:prstGeom prst="rect">
            <a:avLst/>
          </a:prstGeom>
        </p:spPr>
      </p:pic>
      <p:pic>
        <p:nvPicPr>
          <p:cNvPr id="4" name="Imagin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128" y="116632"/>
            <a:ext cx="3240360" cy="129614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78730"/>
            <a:ext cx="3600400" cy="32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5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Output </a:t>
            </a:r>
            <a:r>
              <a:rPr lang="ro-RO" sz="2000" i="1" dirty="0" smtClean="0"/>
              <a:t>Hill </a:t>
            </a:r>
            <a:r>
              <a:rPr lang="ro-RO" sz="2000" i="1" dirty="0" err="1" smtClean="0"/>
              <a:t>climbing</a:t>
            </a:r>
            <a:r>
              <a:rPr lang="ro-RO" sz="2000" i="1" dirty="0" smtClean="0"/>
              <a:t> </a:t>
            </a:r>
            <a:r>
              <a:rPr lang="ro-RO" sz="2000" dirty="0" smtClean="0"/>
              <a:t>și </a:t>
            </a:r>
            <a:r>
              <a:rPr lang="ro-RO" sz="2000" i="1" dirty="0" err="1" smtClean="0"/>
              <a:t>Simulated</a:t>
            </a:r>
            <a:r>
              <a:rPr lang="ro-RO" sz="2000" i="1" dirty="0" smtClean="0"/>
              <a:t> </a:t>
            </a:r>
            <a:r>
              <a:rPr lang="ro-RO" sz="2000" i="1" dirty="0" err="1" smtClean="0"/>
              <a:t>Anealing</a:t>
            </a:r>
            <a:endParaRPr lang="ro-RO" sz="2000" i="1" dirty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Parte experimentală</a:t>
            </a:r>
            <a:endParaRPr lang="ro-R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6632"/>
            <a:ext cx="3243263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10" y="2276873"/>
            <a:ext cx="43695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0" y="2204864"/>
            <a:ext cx="4380537" cy="335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6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59" y="4029269"/>
            <a:ext cx="28860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 smtClean="0"/>
              <a:t>Set de date generat, </a:t>
            </a:r>
            <a:r>
              <a:rPr lang="ro-RO" sz="2000" i="1" dirty="0" err="1" smtClean="0"/>
              <a:t>tunning</a:t>
            </a:r>
            <a:r>
              <a:rPr lang="ro-RO" sz="2000" dirty="0" smtClean="0"/>
              <a:t> pe algoritmi</a:t>
            </a:r>
          </a:p>
          <a:p>
            <a:endParaRPr lang="ro-RO" sz="2000" dirty="0" smtClean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Parte experimentală</a:t>
            </a:r>
            <a:endParaRPr lang="ro-RO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96" y="4005064"/>
            <a:ext cx="28384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3281"/>
            <a:ext cx="29908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97219"/>
            <a:ext cx="28575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10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Parte </a:t>
            </a:r>
            <a:r>
              <a:rPr lang="ro-RO" sz="2000" dirty="0" smtClean="0"/>
              <a:t>experimentală, comparație algoritmi</a:t>
            </a:r>
          </a:p>
          <a:p>
            <a:pPr lvl="1">
              <a:buFont typeface="Wingdings" pitchFamily="2" charset="2"/>
              <a:buChar char="q"/>
            </a:pPr>
            <a:r>
              <a:rPr lang="ro-RO" sz="1600" dirty="0" err="1" smtClean="0"/>
              <a:t>Nobsv</a:t>
            </a:r>
            <a:r>
              <a:rPr lang="ro-RO" sz="1600" dirty="0" smtClean="0"/>
              <a:t> 200, 500 </a:t>
            </a:r>
            <a:r>
              <a:rPr lang="ro-RO" sz="1600" dirty="0" err="1" smtClean="0"/>
              <a:t>nreg</a:t>
            </a:r>
            <a:r>
              <a:rPr lang="ro-RO" sz="1600" dirty="0" smtClean="0"/>
              <a:t> 20, </a:t>
            </a:r>
            <a:r>
              <a:rPr lang="ro-RO" sz="1600" dirty="0" err="1" smtClean="0"/>
              <a:t>ntrue</a:t>
            </a:r>
            <a:r>
              <a:rPr lang="ro-RO" sz="1600" dirty="0" smtClean="0"/>
              <a:t> 10, </a:t>
            </a:r>
            <a:r>
              <a:rPr lang="ro-RO" sz="1600" dirty="0" err="1" smtClean="0"/>
              <a:t>sd</a:t>
            </a:r>
            <a:r>
              <a:rPr lang="ro-RO" sz="1600" dirty="0" smtClean="0"/>
              <a:t> 0.01, 10 fișiere </a:t>
            </a:r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r>
              <a:rPr lang="ro-RO" sz="1600" dirty="0" err="1"/>
              <a:t>Nobsv</a:t>
            </a:r>
            <a:r>
              <a:rPr lang="ro-RO" sz="1600" dirty="0"/>
              <a:t> 100, </a:t>
            </a:r>
            <a:r>
              <a:rPr lang="ro-RO" sz="1600" dirty="0" err="1"/>
              <a:t>nreg</a:t>
            </a:r>
            <a:r>
              <a:rPr lang="ro-RO" sz="1600" dirty="0"/>
              <a:t> </a:t>
            </a:r>
            <a:r>
              <a:rPr lang="ro-RO" sz="1600" dirty="0" err="1"/>
              <a:t>100</a:t>
            </a:r>
            <a:r>
              <a:rPr lang="ro-RO" sz="1600" dirty="0"/>
              <a:t>, 300, </a:t>
            </a:r>
            <a:r>
              <a:rPr lang="ro-RO" sz="1600" dirty="0" err="1"/>
              <a:t>ntrue</a:t>
            </a:r>
            <a:r>
              <a:rPr lang="ro-RO" sz="1600" dirty="0"/>
              <a:t> 50, 150, </a:t>
            </a:r>
            <a:r>
              <a:rPr lang="ro-RO" sz="1600" dirty="0" err="1"/>
              <a:t>sd</a:t>
            </a:r>
            <a:r>
              <a:rPr lang="ro-RO" sz="1600" dirty="0"/>
              <a:t> 0.01, 10 fișiere </a:t>
            </a:r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marL="393192" lvl="1" indent="0">
              <a:buNone/>
            </a:pPr>
            <a:endParaRPr lang="ro-RO" sz="1000" dirty="0" smtClean="0"/>
          </a:p>
          <a:p>
            <a:pPr marL="624078" indent="-514350">
              <a:buFont typeface="+mj-lt"/>
              <a:buAutoNum type="arabicPeriod"/>
            </a:pPr>
            <a:endParaRPr lang="ro-RO" sz="1400" dirty="0" smtClean="0"/>
          </a:p>
          <a:p>
            <a:pPr marL="624078" indent="-514350">
              <a:buFont typeface="+mj-lt"/>
              <a:buAutoNum type="arabicPeriod"/>
            </a:pPr>
            <a:endParaRPr lang="ro-RO" sz="1400" dirty="0" smtClean="0"/>
          </a:p>
          <a:p>
            <a:pPr marL="624078" indent="-514350">
              <a:buFont typeface="+mj-lt"/>
              <a:buAutoNum type="arabicPeriod"/>
            </a:pPr>
            <a:endParaRPr lang="ro-RO" sz="1400" dirty="0" smtClean="0"/>
          </a:p>
          <a:p>
            <a:pPr marL="624078" indent="-514350">
              <a:buFont typeface="+mj-lt"/>
              <a:buAutoNum type="arabicPeriod"/>
            </a:pPr>
            <a:endParaRPr lang="ro-RO" sz="1400" dirty="0"/>
          </a:p>
          <a:p>
            <a:pPr marL="624078" indent="-514350">
              <a:buFont typeface="+mj-lt"/>
              <a:buAutoNum type="arabicPeriod"/>
            </a:pPr>
            <a:endParaRPr lang="ro-RO" sz="1400" dirty="0" smtClean="0"/>
          </a:p>
          <a:p>
            <a:pPr marL="109728" indent="0">
              <a:buNone/>
            </a:pPr>
            <a:endParaRPr lang="ro-RO" sz="1400" dirty="0" smtClean="0"/>
          </a:p>
          <a:p>
            <a:pPr marL="109728" indent="0">
              <a:buNone/>
            </a:pPr>
            <a:endParaRPr lang="ro-RO" sz="1400" dirty="0" smtClean="0"/>
          </a:p>
          <a:p>
            <a:pPr marL="624078" indent="-514350">
              <a:buFont typeface="+mj-lt"/>
              <a:buAutoNum type="arabicPeriod"/>
            </a:pPr>
            <a:endParaRPr lang="ro-RO" sz="1600" dirty="0" smtClean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400" dirty="0"/>
              <a:t>Parte experimentală</a:t>
            </a:r>
            <a:endParaRPr lang="ro-R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28837"/>
            <a:ext cx="2828925" cy="180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76463"/>
            <a:ext cx="2647950" cy="175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22" y="4293096"/>
            <a:ext cx="2762250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10554"/>
            <a:ext cx="2543175" cy="189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5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Demo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48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ro-RO" sz="2400" i="1" dirty="0" err="1" smtClean="0"/>
              <a:t>Tuning</a:t>
            </a:r>
            <a:r>
              <a:rPr lang="ro-RO" sz="2400" dirty="0" smtClean="0"/>
              <a:t> pe algoritmi pentru învățarea comportamentului acestora</a:t>
            </a:r>
          </a:p>
          <a:p>
            <a:pPr>
              <a:buFont typeface="Wingdings" pitchFamily="2" charset="2"/>
              <a:buChar char="v"/>
            </a:pPr>
            <a:endParaRPr lang="ro-RO" sz="2400" dirty="0" smtClean="0"/>
          </a:p>
          <a:p>
            <a:pPr>
              <a:buFont typeface="Wingdings" pitchFamily="2" charset="2"/>
              <a:buChar char="v"/>
            </a:pPr>
            <a:r>
              <a:rPr lang="ro-RO" sz="2400" dirty="0" smtClean="0"/>
              <a:t>Vizualizarea intuitivă și comparativă a outputurilor </a:t>
            </a:r>
          </a:p>
          <a:p>
            <a:pPr>
              <a:buFont typeface="Wingdings" pitchFamily="2" charset="2"/>
              <a:buChar char="v"/>
            </a:pPr>
            <a:endParaRPr lang="ro-RO" sz="2400" dirty="0" smtClean="0"/>
          </a:p>
          <a:p>
            <a:pPr>
              <a:buFont typeface="Wingdings" pitchFamily="2" charset="2"/>
              <a:buChar char="v"/>
            </a:pPr>
            <a:r>
              <a:rPr lang="ro-RO" sz="2400" dirty="0" smtClean="0"/>
              <a:t>Timp de execuție mic</a:t>
            </a:r>
          </a:p>
          <a:p>
            <a:pPr>
              <a:buFont typeface="Wingdings" pitchFamily="2" charset="2"/>
              <a:buChar char="v"/>
            </a:pPr>
            <a:endParaRPr lang="ro-RO" sz="2400" dirty="0" smtClean="0"/>
          </a:p>
          <a:p>
            <a:pPr>
              <a:buFont typeface="Wingdings" pitchFamily="2" charset="2"/>
              <a:buChar char="v"/>
            </a:pPr>
            <a:r>
              <a:rPr lang="ro-RO" sz="2400" dirty="0" smtClean="0"/>
              <a:t> </a:t>
            </a:r>
            <a:r>
              <a:rPr lang="vi-VN" sz="2400" dirty="0" smtClean="0"/>
              <a:t>Îmbunătățirea </a:t>
            </a:r>
            <a:r>
              <a:rPr lang="vi-VN" sz="2400" dirty="0"/>
              <a:t>obținerii </a:t>
            </a:r>
            <a:r>
              <a:rPr lang="vi-VN" sz="2400" dirty="0" smtClean="0"/>
              <a:t>funcției</a:t>
            </a:r>
            <a:r>
              <a:rPr lang="ro-RO" sz="2400" dirty="0" smtClean="0"/>
              <a:t> </a:t>
            </a:r>
            <a:r>
              <a:rPr lang="ro-RO" sz="2400" i="1" dirty="0" smtClean="0"/>
              <a:t>fitness</a:t>
            </a:r>
            <a:endParaRPr lang="ro-RO" sz="2400" i="1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19435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600" dirty="0" smtClean="0"/>
              <a:t>Regresia liniară</a:t>
            </a:r>
          </a:p>
          <a:p>
            <a:endParaRPr lang="ro-RO" sz="3600" dirty="0"/>
          </a:p>
          <a:p>
            <a:pPr marL="109728" indent="0" algn="ctr">
              <a:buNone/>
            </a:pPr>
            <a:r>
              <a:rPr lang="ro-RO" sz="3600" i="1" dirty="0"/>
              <a:t>Y = X*β + ε</a:t>
            </a:r>
            <a:endParaRPr lang="ro-RO" sz="3600" dirty="0"/>
          </a:p>
          <a:p>
            <a:endParaRPr lang="ro-RO" sz="3600" dirty="0" smtClean="0"/>
          </a:p>
          <a:p>
            <a:endParaRPr lang="ro-RO" sz="3600" dirty="0"/>
          </a:p>
          <a:p>
            <a:pPr marL="109728" indent="0">
              <a:buNone/>
            </a:pPr>
            <a:endParaRPr lang="ro-RO" sz="3600" dirty="0" smtClean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62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ro-RO" sz="3200" dirty="0" smtClean="0"/>
              <a:t>Imaginea de ansamblu a aplicației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Abordarea problemei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Reprezentare sub-model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Elementele comune ale algoritmilor euristici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Algoritmi euristici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Parte experimentală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Demo 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Concluzii</a:t>
            </a:r>
          </a:p>
          <a:p>
            <a:pPr>
              <a:buFont typeface="Wingdings" pitchFamily="2" charset="2"/>
              <a:buChar char="v"/>
            </a:pPr>
            <a:endParaRPr lang="ro-RO" sz="2800" dirty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92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 smtClean="0"/>
              <a:t/>
            </a:r>
            <a:br>
              <a:rPr lang="ro-RO" sz="4400" dirty="0" smtClean="0"/>
            </a:br>
            <a:r>
              <a:rPr lang="ro-RO" sz="4400" dirty="0" smtClean="0"/>
              <a:t>Imaginea </a:t>
            </a:r>
            <a:r>
              <a:rPr lang="ro-RO" sz="4400" dirty="0"/>
              <a:t>de ansamblu a aplicației</a:t>
            </a:r>
            <a:br>
              <a:rPr lang="ro-RO" sz="4400" dirty="0"/>
            </a:br>
            <a:endParaRPr lang="ro-RO" dirty="0"/>
          </a:p>
        </p:txBody>
      </p:sp>
      <p:pic>
        <p:nvPicPr>
          <p:cNvPr id="1026" name="Picture 2" descr="P:\licenta\QR_SearchingAlgorithm\docs\images\Activit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63" y="1446028"/>
            <a:ext cx="4680520" cy="36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:\licenta\QR_SearchingAlgorithm\docs\images\Com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1" y="2276872"/>
            <a:ext cx="550034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Metoda exhaustivă</a:t>
            </a:r>
          </a:p>
          <a:p>
            <a:endParaRPr lang="ro-RO" dirty="0" smtClean="0"/>
          </a:p>
          <a:p>
            <a:r>
              <a:rPr lang="ro-RO" dirty="0" smtClean="0"/>
              <a:t>Metoda euristică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/>
              <a:t>Abordarea problemei</a:t>
            </a:r>
            <a:br>
              <a:rPr lang="ro-RO" sz="4400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17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smtClean="0"/>
              <a:t>Un sub-model reprezintă o combinație de coloane din setul de date de intrare</a:t>
            </a:r>
          </a:p>
          <a:p>
            <a:r>
              <a:rPr lang="ro-RO" sz="2000" dirty="0" smtClean="0"/>
              <a:t>Set de intrare cu 14 factori diferiți:</a:t>
            </a:r>
          </a:p>
          <a:p>
            <a:endParaRPr lang="ro-RO" sz="2000" dirty="0"/>
          </a:p>
          <a:p>
            <a:endParaRPr lang="ro-RO" sz="2000" dirty="0" smtClean="0"/>
          </a:p>
          <a:p>
            <a:endParaRPr lang="ro-RO" sz="2000" dirty="0" smtClean="0"/>
          </a:p>
          <a:p>
            <a:endParaRPr lang="ro-RO" sz="2000" dirty="0"/>
          </a:p>
          <a:p>
            <a:endParaRPr lang="ro-RO" sz="2000" dirty="0" smtClean="0"/>
          </a:p>
          <a:p>
            <a:endParaRPr lang="ro-RO" sz="2000" dirty="0" smtClean="0"/>
          </a:p>
          <a:p>
            <a:r>
              <a:rPr lang="ro-RO" sz="2000" dirty="0" smtClean="0"/>
              <a:t>Sub-model </a:t>
            </a:r>
            <a:r>
              <a:rPr lang="en-US" sz="2000" dirty="0" smtClean="0"/>
              <a:t>{</a:t>
            </a:r>
            <a:r>
              <a:rPr lang="ro-RO" sz="2000" dirty="0" smtClean="0"/>
              <a:t>0, 3, 5</a:t>
            </a:r>
            <a:r>
              <a:rPr lang="en-US" sz="2000" dirty="0" smtClean="0"/>
              <a:t>}</a:t>
            </a:r>
            <a:endParaRPr lang="ro-RO" sz="2000" dirty="0" smtClean="0"/>
          </a:p>
          <a:p>
            <a:pPr lvl="1"/>
            <a:r>
              <a:rPr lang="ro-RO" sz="2000" dirty="0" smtClean="0"/>
              <a:t>Reprezentare biți : 10010100000000 , dimensiune 14</a:t>
            </a:r>
          </a:p>
          <a:p>
            <a:pPr lvl="1"/>
            <a:r>
              <a:rPr lang="ro-RO" sz="2000" dirty="0" smtClean="0"/>
              <a:t>Reprezentare coloane : 035 , dimensiune 3</a:t>
            </a:r>
            <a:endParaRPr lang="ro-RO" sz="2000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/>
              <a:t>Reprezentare sub-model</a:t>
            </a:r>
            <a:br>
              <a:rPr lang="ro-RO" sz="4400" dirty="0"/>
            </a:br>
            <a:endParaRPr lang="ro-R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487374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63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o-RO" dirty="0" smtClean="0"/>
          </a:p>
          <a:p>
            <a:r>
              <a:rPr lang="ro-RO" dirty="0" smtClean="0"/>
              <a:t>Operatori genetici:</a:t>
            </a:r>
          </a:p>
          <a:p>
            <a:pPr lvl="1"/>
            <a:r>
              <a:rPr lang="ro-RO" dirty="0" smtClean="0"/>
              <a:t>Operatori de mutație </a:t>
            </a:r>
          </a:p>
          <a:p>
            <a:pPr lvl="2"/>
            <a:r>
              <a:rPr lang="ro-RO" i="1" dirty="0" err="1" smtClean="0"/>
              <a:t>flip</a:t>
            </a:r>
            <a:r>
              <a:rPr lang="ro-RO" i="1" dirty="0" smtClean="0"/>
              <a:t>, </a:t>
            </a:r>
            <a:r>
              <a:rPr lang="ro-RO" i="1" dirty="0" err="1" smtClean="0"/>
              <a:t>interchanging</a:t>
            </a:r>
            <a:r>
              <a:rPr lang="ro-RO" i="1" dirty="0" smtClean="0"/>
              <a:t>, </a:t>
            </a:r>
            <a:r>
              <a:rPr lang="ro-RO" i="1" dirty="0" err="1" smtClean="0"/>
              <a:t>reversing</a:t>
            </a:r>
            <a:endParaRPr lang="ro-RO" i="1" dirty="0" smtClean="0"/>
          </a:p>
          <a:p>
            <a:pPr lvl="1"/>
            <a:r>
              <a:rPr lang="ro-RO" dirty="0" smtClean="0"/>
              <a:t>Operatori </a:t>
            </a:r>
            <a:r>
              <a:rPr lang="ro-RO" i="1" dirty="0" err="1" smtClean="0"/>
              <a:t>crossover</a:t>
            </a:r>
            <a:endParaRPr lang="ro-RO" i="1" dirty="0" smtClean="0"/>
          </a:p>
          <a:p>
            <a:pPr lvl="2"/>
            <a:r>
              <a:rPr lang="ro-RO" i="1" dirty="0" smtClean="0"/>
              <a:t>1 </a:t>
            </a:r>
            <a:r>
              <a:rPr lang="ro-RO" i="1" dirty="0" err="1" smtClean="0"/>
              <a:t>point</a:t>
            </a:r>
            <a:r>
              <a:rPr lang="ro-RO" i="1" dirty="0"/>
              <a:t> </a:t>
            </a:r>
            <a:r>
              <a:rPr lang="ro-RO" i="1" dirty="0" smtClean="0"/>
              <a:t>simple, 1 </a:t>
            </a:r>
            <a:r>
              <a:rPr lang="ro-RO" i="1" dirty="0" err="1" smtClean="0"/>
              <a:t>point</a:t>
            </a:r>
            <a:r>
              <a:rPr lang="ro-RO" i="1" dirty="0" smtClean="0"/>
              <a:t> </a:t>
            </a:r>
            <a:r>
              <a:rPr lang="ro-RO" dirty="0" smtClean="0"/>
              <a:t>adaptat</a:t>
            </a:r>
            <a:r>
              <a:rPr lang="ro-RO" i="1" dirty="0" smtClean="0"/>
              <a:t>,</a:t>
            </a:r>
            <a:r>
              <a:rPr lang="ro-RO" dirty="0" smtClean="0"/>
              <a:t> RRC, uniform</a:t>
            </a:r>
          </a:p>
          <a:p>
            <a:r>
              <a:rPr lang="ro-RO" dirty="0" smtClean="0"/>
              <a:t>Funcția fitness</a:t>
            </a:r>
          </a:p>
          <a:p>
            <a:pPr lvl="1"/>
            <a:r>
              <a:rPr lang="ro-RO" i="1" dirty="0"/>
              <a:t>AIC = n + </a:t>
            </a:r>
            <a:r>
              <a:rPr lang="ro-RO" i="1" dirty="0" err="1"/>
              <a:t>n</a:t>
            </a:r>
            <a:r>
              <a:rPr lang="ro-RO" i="1" dirty="0"/>
              <a:t>*log 2π + n*log(RSS/n) + 2*(p + 1) </a:t>
            </a:r>
            <a:endParaRPr lang="ro-RO" dirty="0" smtClean="0"/>
          </a:p>
          <a:p>
            <a:r>
              <a:rPr lang="ro-RO" dirty="0" smtClean="0"/>
              <a:t>Condiții de oprire</a:t>
            </a:r>
          </a:p>
          <a:p>
            <a:pPr lvl="1"/>
            <a:r>
              <a:rPr lang="ro-RO" dirty="0" smtClean="0"/>
              <a:t>Converge</a:t>
            </a:r>
          </a:p>
          <a:p>
            <a:pPr lvl="1"/>
            <a:r>
              <a:rPr lang="ro-RO" dirty="0" smtClean="0"/>
              <a:t>Număr de iterații</a:t>
            </a:r>
          </a:p>
          <a:p>
            <a:endParaRPr lang="ro-RO" dirty="0" smtClean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 smtClean="0"/>
              <a:t/>
            </a:r>
            <a:br>
              <a:rPr lang="ro-RO" sz="4400" dirty="0" smtClean="0"/>
            </a:br>
            <a:r>
              <a:rPr lang="ro-RO" sz="4400" dirty="0"/>
              <a:t>Elementele comune ale algoritmilor euristici</a:t>
            </a:r>
            <a:br>
              <a:rPr lang="ro-RO" sz="4400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29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Algoritmul genetic</a:t>
            </a:r>
          </a:p>
          <a:p>
            <a:pPr lvl="1"/>
            <a:r>
              <a:rPr lang="ro-RO" dirty="0" smtClean="0"/>
              <a:t>Generarea populație inițială</a:t>
            </a:r>
          </a:p>
          <a:p>
            <a:pPr lvl="1"/>
            <a:r>
              <a:rPr lang="ro-RO" dirty="0" smtClean="0"/>
              <a:t>Selecția candidaților pentru noua generație</a:t>
            </a:r>
          </a:p>
          <a:p>
            <a:pPr lvl="2">
              <a:buFont typeface="Arial" pitchFamily="34" charset="0"/>
              <a:buChar char="•"/>
            </a:pPr>
            <a:r>
              <a:rPr lang="ro-RO" i="1" dirty="0" err="1"/>
              <a:t>Roulette</a:t>
            </a:r>
            <a:r>
              <a:rPr lang="ro-RO" i="1" dirty="0"/>
              <a:t> Wheel</a:t>
            </a:r>
          </a:p>
          <a:p>
            <a:pPr lvl="2">
              <a:buFont typeface="Arial" pitchFamily="34" charset="0"/>
              <a:buChar char="•"/>
            </a:pPr>
            <a:r>
              <a:rPr lang="ro-RO" i="1" dirty="0" err="1"/>
              <a:t>Tournament</a:t>
            </a:r>
            <a:r>
              <a:rPr lang="ro-RO" i="1" dirty="0"/>
              <a:t> </a:t>
            </a:r>
            <a:endParaRPr lang="ro-RO" i="1" dirty="0" smtClean="0"/>
          </a:p>
          <a:p>
            <a:pPr lvl="1"/>
            <a:r>
              <a:rPr lang="ro-RO" dirty="0"/>
              <a:t>Aplicare operatori </a:t>
            </a:r>
            <a:r>
              <a:rPr lang="ro-RO" dirty="0" smtClean="0"/>
              <a:t>genetici</a:t>
            </a:r>
          </a:p>
          <a:p>
            <a:pPr lvl="1"/>
            <a:r>
              <a:rPr lang="ro-RO" dirty="0"/>
              <a:t>Obținerea </a:t>
            </a:r>
            <a:r>
              <a:rPr lang="ro-RO" i="1" dirty="0" err="1"/>
              <a:t>fitenss</a:t>
            </a:r>
            <a:r>
              <a:rPr lang="ro-RO" dirty="0" err="1"/>
              <a:t>-ului</a:t>
            </a:r>
            <a:r>
              <a:rPr lang="ro-RO" dirty="0"/>
              <a:t> tuturor indivizilor din </a:t>
            </a:r>
            <a:r>
              <a:rPr lang="ro-RO" dirty="0" smtClean="0"/>
              <a:t>populație</a:t>
            </a:r>
            <a:endParaRPr lang="ro-RO" dirty="0"/>
          </a:p>
          <a:p>
            <a:pPr lvl="1"/>
            <a:r>
              <a:rPr lang="ro-RO" dirty="0"/>
              <a:t>Actualizare </a:t>
            </a:r>
            <a:r>
              <a:rPr lang="ro-RO" i="1" dirty="0" err="1"/>
              <a:t>best</a:t>
            </a:r>
            <a:endParaRPr lang="ro-RO" i="1" dirty="0"/>
          </a:p>
          <a:p>
            <a:pPr lvl="1"/>
            <a:r>
              <a:rPr lang="ro-RO" dirty="0"/>
              <a:t>Verificare condiție de oprire</a:t>
            </a:r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/>
              <a:t>Algoritmi euristici</a:t>
            </a:r>
            <a:br>
              <a:rPr lang="ro-RO" sz="4400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069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:\licenta\QR_SearchingAlgorithm\docs\images\hill-climbing-algorithm-in-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33" y="1916832"/>
            <a:ext cx="3876647" cy="246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i="1" dirty="0" smtClean="0"/>
              <a:t>Hill </a:t>
            </a:r>
            <a:r>
              <a:rPr lang="ro-RO" i="1" dirty="0" err="1" smtClean="0"/>
              <a:t>Climbing</a:t>
            </a:r>
            <a:endParaRPr lang="ro-RO" i="1" dirty="0" smtClean="0"/>
          </a:p>
          <a:p>
            <a:pPr lvl="1"/>
            <a:r>
              <a:rPr lang="ro-RO" dirty="0"/>
              <a:t>Generarea </a:t>
            </a:r>
            <a:r>
              <a:rPr lang="ro-RO" dirty="0" smtClean="0"/>
              <a:t>individ inițial</a:t>
            </a:r>
            <a:endParaRPr lang="ro-RO" dirty="0"/>
          </a:p>
          <a:p>
            <a:pPr lvl="1"/>
            <a:r>
              <a:rPr lang="ro-RO" dirty="0" smtClean="0"/>
              <a:t>Aplicare operator de mutație</a:t>
            </a:r>
          </a:p>
          <a:p>
            <a:pPr lvl="1"/>
            <a:r>
              <a:rPr lang="ro-RO" dirty="0"/>
              <a:t>Obținerea </a:t>
            </a:r>
            <a:r>
              <a:rPr lang="ro-RO" i="1" dirty="0" smtClean="0"/>
              <a:t>fitness</a:t>
            </a:r>
            <a:r>
              <a:rPr lang="ro-RO" dirty="0" smtClean="0"/>
              <a:t>-ului</a:t>
            </a:r>
            <a:endParaRPr lang="ro-RO" dirty="0"/>
          </a:p>
          <a:p>
            <a:pPr lvl="1"/>
            <a:r>
              <a:rPr lang="ro-RO" dirty="0"/>
              <a:t>Actualizare </a:t>
            </a:r>
            <a:r>
              <a:rPr lang="ro-RO" i="1" dirty="0" err="1" smtClean="0"/>
              <a:t>best</a:t>
            </a:r>
            <a:endParaRPr lang="ro-RO" i="1" dirty="0" smtClean="0"/>
          </a:p>
          <a:p>
            <a:pPr lvl="2"/>
            <a:r>
              <a:rPr lang="en-US" sz="2300" dirty="0" err="1" smtClean="0"/>
              <a:t>dac</a:t>
            </a:r>
            <a:r>
              <a:rPr lang="ro-RO" sz="2300" dirty="0"/>
              <a:t>ă</a:t>
            </a:r>
            <a:r>
              <a:rPr lang="ro-RO" sz="2300" dirty="0" smtClean="0"/>
              <a:t> </a:t>
            </a:r>
            <a:r>
              <a:rPr lang="en-US" sz="2300" dirty="0" err="1" smtClean="0"/>
              <a:t>fitness</a:t>
            </a:r>
            <a:r>
              <a:rPr lang="en-US" sz="2300" baseline="-25000" dirty="0" err="1" smtClean="0"/>
              <a:t>n</a:t>
            </a:r>
            <a:r>
              <a:rPr lang="ro-RO" sz="2300" baseline="-25000" dirty="0" smtClean="0"/>
              <a:t>  </a:t>
            </a:r>
            <a:r>
              <a:rPr lang="en-US" sz="2300" dirty="0" smtClean="0"/>
              <a:t>&lt; fitness</a:t>
            </a:r>
            <a:r>
              <a:rPr lang="ro-RO" sz="2300" baseline="-25000" dirty="0" err="1" smtClean="0"/>
              <a:t>best</a:t>
            </a:r>
            <a:endParaRPr lang="ro-RO" sz="2300" baseline="-25000" dirty="0"/>
          </a:p>
          <a:p>
            <a:pPr lvl="1"/>
            <a:r>
              <a:rPr lang="ro-RO" dirty="0"/>
              <a:t>A</a:t>
            </a:r>
            <a:r>
              <a:rPr lang="ro-RO" dirty="0" smtClean="0"/>
              <a:t>ctualizare individ curent</a:t>
            </a:r>
          </a:p>
          <a:p>
            <a:pPr lvl="2"/>
            <a:r>
              <a:rPr lang="en-US" sz="2300" dirty="0" err="1"/>
              <a:t>dac</a:t>
            </a:r>
            <a:r>
              <a:rPr lang="ro-RO" sz="2300" dirty="0"/>
              <a:t>ă </a:t>
            </a:r>
            <a:r>
              <a:rPr lang="en-US" sz="2300" dirty="0" err="1"/>
              <a:t>fitness</a:t>
            </a:r>
            <a:r>
              <a:rPr lang="en-US" sz="2300" baseline="-25000" dirty="0" err="1"/>
              <a:t>n</a:t>
            </a:r>
            <a:r>
              <a:rPr lang="ro-RO" sz="2300" baseline="-25000" dirty="0"/>
              <a:t>  </a:t>
            </a:r>
            <a:r>
              <a:rPr lang="en-US" sz="2300" dirty="0"/>
              <a:t>&lt; </a:t>
            </a:r>
            <a:r>
              <a:rPr lang="en-US" sz="2300" dirty="0" err="1" smtClean="0"/>
              <a:t>fitness</a:t>
            </a:r>
            <a:r>
              <a:rPr lang="en-US" sz="2300" baseline="-25000" dirty="0" err="1" smtClean="0"/>
              <a:t>c</a:t>
            </a:r>
            <a:endParaRPr lang="ro-RO" sz="2300" dirty="0"/>
          </a:p>
          <a:p>
            <a:pPr lvl="1"/>
            <a:r>
              <a:rPr lang="ro-RO" dirty="0"/>
              <a:t>Verificare condiție de </a:t>
            </a:r>
            <a:r>
              <a:rPr lang="ro-RO" dirty="0" smtClean="0"/>
              <a:t>oprire</a:t>
            </a:r>
          </a:p>
          <a:p>
            <a:pPr lvl="1"/>
            <a:endParaRPr lang="ro-RO" dirty="0" smtClean="0"/>
          </a:p>
          <a:p>
            <a:pPr lvl="1"/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Algoritmi euristici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860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ență">
  <a:themeElements>
    <a:clrScheme name="Concurență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ență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ență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207</TotalTime>
  <Words>403</Words>
  <Application>Microsoft Office PowerPoint</Application>
  <PresentationFormat>Expunere pe ecran (4:3)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8" baseType="lpstr">
      <vt:lpstr>Concurență</vt:lpstr>
      <vt:lpstr>Prezentare PowerPoint</vt:lpstr>
      <vt:lpstr>Introducere</vt:lpstr>
      <vt:lpstr>Cuprins</vt:lpstr>
      <vt:lpstr> Imaginea de ansamblu a aplicației </vt:lpstr>
      <vt:lpstr>Abordarea problemei </vt:lpstr>
      <vt:lpstr>Reprezentare sub-model </vt:lpstr>
      <vt:lpstr> Elementele comune ale algoritmilor euristici </vt:lpstr>
      <vt:lpstr>Algoritmi euristici </vt:lpstr>
      <vt:lpstr>Algoritmi euristici</vt:lpstr>
      <vt:lpstr>Algoritmi euristici</vt:lpstr>
      <vt:lpstr>Algoritmi euristici</vt:lpstr>
      <vt:lpstr>Parte experimentală </vt:lpstr>
      <vt:lpstr>Parte experimentală</vt:lpstr>
      <vt:lpstr>Parte experimentală</vt:lpstr>
      <vt:lpstr>Parte experimentală</vt:lpstr>
      <vt:lpstr>Demo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Paus</dc:creator>
  <cp:lastModifiedBy>Paus</cp:lastModifiedBy>
  <cp:revision>19</cp:revision>
  <dcterms:created xsi:type="dcterms:W3CDTF">2019-06-26T15:43:51Z</dcterms:created>
  <dcterms:modified xsi:type="dcterms:W3CDTF">2019-06-26T19:11:48Z</dcterms:modified>
</cp:coreProperties>
</file>