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21"/>
  </p:notesMasterIdLst>
  <p:sldIdLst>
    <p:sldId id="258" r:id="rId2"/>
    <p:sldId id="271" r:id="rId3"/>
    <p:sldId id="292" r:id="rId4"/>
    <p:sldId id="293" r:id="rId5"/>
    <p:sldId id="297" r:id="rId6"/>
    <p:sldId id="294" r:id="rId7"/>
    <p:sldId id="295" r:id="rId8"/>
    <p:sldId id="296" r:id="rId9"/>
    <p:sldId id="298" r:id="rId10"/>
    <p:sldId id="299" r:id="rId11"/>
    <p:sldId id="302" r:id="rId12"/>
    <p:sldId id="306" r:id="rId13"/>
    <p:sldId id="303" r:id="rId14"/>
    <p:sldId id="304" r:id="rId15"/>
    <p:sldId id="305" r:id="rId16"/>
    <p:sldId id="273" r:id="rId17"/>
    <p:sldId id="307" r:id="rId18"/>
    <p:sldId id="290" r:id="rId19"/>
    <p:sldId id="276" r:id="rId20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ik caro" userId="3a0d25dc9b7847bd" providerId="LiveId" clId="{450D59E4-7E98-4C82-B4C3-124BD3323B4B}"/>
    <pc:docChg chg="custSel delSld modSld">
      <pc:chgData name="leik caro" userId="3a0d25dc9b7847bd" providerId="LiveId" clId="{450D59E4-7E98-4C82-B4C3-124BD3323B4B}" dt="2024-08-06T13:57:54.356" v="11" actId="47"/>
      <pc:docMkLst>
        <pc:docMk/>
      </pc:docMkLst>
      <pc:sldChg chg="delSp mod">
        <pc:chgData name="leik caro" userId="3a0d25dc9b7847bd" providerId="LiveId" clId="{450D59E4-7E98-4C82-B4C3-124BD3323B4B}" dt="2024-08-06T13:56:21.485" v="2" actId="478"/>
        <pc:sldMkLst>
          <pc:docMk/>
          <pc:sldMk cId="1397916553" sldId="256"/>
        </pc:sldMkLst>
        <pc:picChg chg="del">
          <ac:chgData name="leik caro" userId="3a0d25dc9b7847bd" providerId="LiveId" clId="{450D59E4-7E98-4C82-B4C3-124BD3323B4B}" dt="2024-08-06T13:56:21.485" v="2" actId="478"/>
          <ac:picMkLst>
            <pc:docMk/>
            <pc:sldMk cId="1397916553" sldId="256"/>
            <ac:picMk id="5" creationId="{FACF6C5B-F116-B881-6AE1-84B0B7A9DAD1}"/>
          </ac:picMkLst>
        </pc:picChg>
      </pc:sldChg>
      <pc:sldChg chg="delSp mod">
        <pc:chgData name="leik caro" userId="3a0d25dc9b7847bd" providerId="LiveId" clId="{450D59E4-7E98-4C82-B4C3-124BD3323B4B}" dt="2024-08-06T13:57:23.085" v="7" actId="478"/>
        <pc:sldMkLst>
          <pc:docMk/>
          <pc:sldMk cId="0" sldId="257"/>
        </pc:sldMkLst>
        <pc:spChg chg="del">
          <ac:chgData name="leik caro" userId="3a0d25dc9b7847bd" providerId="LiveId" clId="{450D59E4-7E98-4C82-B4C3-124BD3323B4B}" dt="2024-08-06T13:57:23.085" v="7" actId="478"/>
          <ac:spMkLst>
            <pc:docMk/>
            <pc:sldMk cId="0" sldId="257"/>
            <ac:spMk id="173" creationId="{00000000-0000-0000-0000-000000000000}"/>
          </ac:spMkLst>
        </pc:spChg>
        <pc:spChg chg="del">
          <ac:chgData name="leik caro" userId="3a0d25dc9b7847bd" providerId="LiveId" clId="{450D59E4-7E98-4C82-B4C3-124BD3323B4B}" dt="2024-08-06T13:57:21.085" v="6" actId="478"/>
          <ac:spMkLst>
            <pc:docMk/>
            <pc:sldMk cId="0" sldId="257"/>
            <ac:spMk id="174" creationId="{00000000-0000-0000-0000-000000000000}"/>
          </ac:spMkLst>
        </pc:spChg>
        <pc:spChg chg="del">
          <ac:chgData name="leik caro" userId="3a0d25dc9b7847bd" providerId="LiveId" clId="{450D59E4-7E98-4C82-B4C3-124BD3323B4B}" dt="2024-08-06T13:57:18.585" v="5" actId="478"/>
          <ac:spMkLst>
            <pc:docMk/>
            <pc:sldMk cId="0" sldId="257"/>
            <ac:spMk id="176" creationId="{00000000-0000-0000-0000-000000000000}"/>
          </ac:spMkLst>
        </pc:spChg>
        <pc:picChg chg="del">
          <ac:chgData name="leik caro" userId="3a0d25dc9b7847bd" providerId="LiveId" clId="{450D59E4-7E98-4C82-B4C3-124BD3323B4B}" dt="2024-08-06T13:56:17.175" v="0" actId="478"/>
          <ac:picMkLst>
            <pc:docMk/>
            <pc:sldMk cId="0" sldId="257"/>
            <ac:picMk id="175" creationId="{00000000-0000-0000-0000-000000000000}"/>
          </ac:picMkLst>
        </pc:picChg>
        <pc:picChg chg="del">
          <ac:chgData name="leik caro" userId="3a0d25dc9b7847bd" providerId="LiveId" clId="{450D59E4-7E98-4C82-B4C3-124BD3323B4B}" dt="2024-08-06T13:56:18.892" v="1" actId="478"/>
          <ac:picMkLst>
            <pc:docMk/>
            <pc:sldMk cId="0" sldId="257"/>
            <ac:picMk id="179" creationId="{00000000-0000-0000-0000-000000000000}"/>
          </ac:picMkLst>
        </pc:picChg>
      </pc:sldChg>
      <pc:sldChg chg="delSp mod">
        <pc:chgData name="leik caro" userId="3a0d25dc9b7847bd" providerId="LiveId" clId="{450D59E4-7E98-4C82-B4C3-124BD3323B4B}" dt="2024-08-06T13:56:24.765" v="3" actId="478"/>
        <pc:sldMkLst>
          <pc:docMk/>
          <pc:sldMk cId="0" sldId="258"/>
        </pc:sldMkLst>
        <pc:picChg chg="del">
          <ac:chgData name="leik caro" userId="3a0d25dc9b7847bd" providerId="LiveId" clId="{450D59E4-7E98-4C82-B4C3-124BD3323B4B}" dt="2024-08-06T13:56:24.765" v="3" actId="478"/>
          <ac:picMkLst>
            <pc:docMk/>
            <pc:sldMk cId="0" sldId="258"/>
            <ac:picMk id="186" creationId="{00000000-0000-0000-0000-000000000000}"/>
          </ac:picMkLst>
        </pc:picChg>
      </pc:sldChg>
      <pc:sldChg chg="delSp mod">
        <pc:chgData name="leik caro" userId="3a0d25dc9b7847bd" providerId="LiveId" clId="{450D59E4-7E98-4C82-B4C3-124BD3323B4B}" dt="2024-08-06T13:56:30.325" v="4" actId="478"/>
        <pc:sldMkLst>
          <pc:docMk/>
          <pc:sldMk cId="0" sldId="273"/>
        </pc:sldMkLst>
        <pc:picChg chg="del">
          <ac:chgData name="leik caro" userId="3a0d25dc9b7847bd" providerId="LiveId" clId="{450D59E4-7E98-4C82-B4C3-124BD3323B4B}" dt="2024-08-06T13:56:30.325" v="4" actId="478"/>
          <ac:picMkLst>
            <pc:docMk/>
            <pc:sldMk cId="0" sldId="273"/>
            <ac:picMk id="330" creationId="{00000000-0000-0000-0000-000000000000}"/>
          </ac:picMkLst>
        </pc:picChg>
      </pc:sldChg>
      <pc:sldChg chg="del">
        <pc:chgData name="leik caro" userId="3a0d25dc9b7847bd" providerId="LiveId" clId="{450D59E4-7E98-4C82-B4C3-124BD3323B4B}" dt="2024-08-06T13:57:54.356" v="11" actId="47"/>
        <pc:sldMkLst>
          <pc:docMk/>
          <pc:sldMk cId="1677712165" sldId="274"/>
        </pc:sldMkLst>
      </pc:sldChg>
      <pc:sldChg chg="delSp mod">
        <pc:chgData name="leik caro" userId="3a0d25dc9b7847bd" providerId="LiveId" clId="{450D59E4-7E98-4C82-B4C3-124BD3323B4B}" dt="2024-08-06T13:57:44.304" v="8" actId="478"/>
        <pc:sldMkLst>
          <pc:docMk/>
          <pc:sldMk cId="3461383421" sldId="289"/>
        </pc:sldMkLst>
        <pc:picChg chg="del">
          <ac:chgData name="leik caro" userId="3a0d25dc9b7847bd" providerId="LiveId" clId="{450D59E4-7E98-4C82-B4C3-124BD3323B4B}" dt="2024-08-06T13:57:44.304" v="8" actId="478"/>
          <ac:picMkLst>
            <pc:docMk/>
            <pc:sldMk cId="3461383421" sldId="289"/>
            <ac:picMk id="13" creationId="{3C261F64-AD60-9ABE-C659-2C64C439F109}"/>
          </ac:picMkLst>
        </pc:picChg>
      </pc:sldChg>
      <pc:sldChg chg="delSp del mod">
        <pc:chgData name="leik caro" userId="3a0d25dc9b7847bd" providerId="LiveId" clId="{450D59E4-7E98-4C82-B4C3-124BD3323B4B}" dt="2024-08-06T13:57:50.118" v="10" actId="47"/>
        <pc:sldMkLst>
          <pc:docMk/>
          <pc:sldMk cId="1897994190" sldId="291"/>
        </pc:sldMkLst>
        <pc:picChg chg="del">
          <ac:chgData name="leik caro" userId="3a0d25dc9b7847bd" providerId="LiveId" clId="{450D59E4-7E98-4C82-B4C3-124BD3323B4B}" dt="2024-08-06T13:57:47.655" v="9" actId="478"/>
          <ac:picMkLst>
            <pc:docMk/>
            <pc:sldMk cId="1897994190" sldId="291"/>
            <ac:picMk id="9" creationId="{F14C2728-4930-7840-523E-78E52CF83E7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BBE40-87FA-411C-B100-D83E0868F140}" type="datetimeFigureOut">
              <a:rPr lang="es-CL" smtClean="0"/>
              <a:t>16-06-2025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0605D-07F7-44C8-8F44-871DA38835A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26498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1" name="Google Shape;31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0930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1" name="Google Shape;31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04544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1" name="Google Shape;31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45438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1" name="Google Shape;31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6255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1" name="Google Shape;31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19848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1" name="Google Shape;31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26078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1" name="Google Shape;31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69118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3899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1" name="Google Shape;31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1" name="Google Shape;31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9533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1" name="Google Shape;31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7108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1" name="Google Shape;31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7520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1" name="Google Shape;31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9005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1" name="Google Shape;31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5266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1" name="Google Shape;31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1904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1" name="Google Shape;31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22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Título y objeto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763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Título vertical y texto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4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5020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Comparació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7" name="Google Shape;97;p2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9" name="Google Shape;99;p2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442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Diapositiva de título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6" name="Google Shape;106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49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Encabezado de sección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4731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Dos objetos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3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3653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Solo el título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231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Contenido con título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4" name="Google Shape;134;p3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5" name="Google Shape;135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6333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Imagen con título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3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2" name="Google Shape;142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072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Título y texto vertical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9054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4" name="Google Shape;84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66685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9" r:id="rId7"/>
    <p:sldLayoutId id="2147483720" r:id="rId8"/>
    <p:sldLayoutId id="2147483721" r:id="rId9"/>
    <p:sldLayoutId id="214748372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jqueryui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releases.jquery.com/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dirty="0" err="1">
                <a:latin typeface="+mj-lt"/>
              </a:rPr>
              <a:t>Contenido</a:t>
            </a:r>
            <a:endParaRPr dirty="0">
              <a:latin typeface="+mj-lt"/>
            </a:endParaRPr>
          </a:p>
        </p:txBody>
      </p:sp>
      <p:sp>
        <p:nvSpPr>
          <p:cNvPr id="188" name="Google Shape;188;p2"/>
          <p:cNvSpPr txBox="1"/>
          <p:nvPr/>
        </p:nvSpPr>
        <p:spPr>
          <a:xfrm>
            <a:off x="485708" y="2055803"/>
            <a:ext cx="60960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-1524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  <a:tabLst/>
              <a:defRPr/>
            </a:pPr>
            <a:r>
              <a:rPr lang="en-US" sz="24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jQuery</a:t>
            </a:r>
          </a:p>
          <a:p>
            <a:pPr marL="457200" marR="0" lvl="1" indent="-1524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Manipulación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del DOM con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Jquery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524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  <a:tabLst/>
              <a:defRPr/>
            </a:pPr>
            <a:r>
              <a:rPr lang="en-US" sz="24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Plugins de </a:t>
            </a:r>
            <a:r>
              <a:rPr lang="en-US" sz="2400" kern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JQuery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6"/>
          <p:cNvSpPr txBox="1">
            <a:spLocks noGrp="1"/>
          </p:cNvSpPr>
          <p:nvPr>
            <p:ph type="title"/>
          </p:nvPr>
        </p:nvSpPr>
        <p:spPr>
          <a:xfrm>
            <a:off x="572493" y="409575"/>
            <a:ext cx="11018520" cy="111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Play"/>
              <a:buNone/>
            </a:pPr>
            <a:r>
              <a:rPr lang="es-MX" sz="3200" dirty="0" err="1">
                <a:latin typeface="+mj-lt"/>
              </a:rPr>
              <a:t>Plugins</a:t>
            </a:r>
            <a:r>
              <a:rPr lang="es-MX" sz="3200" dirty="0">
                <a:latin typeface="+mj-lt"/>
              </a:rPr>
              <a:t> de JQuery</a:t>
            </a:r>
            <a:endParaRPr lang="en-US" sz="2800" dirty="0">
              <a:latin typeface="+mj-lt"/>
            </a:endParaRPr>
          </a:p>
        </p:txBody>
      </p:sp>
      <p:sp>
        <p:nvSpPr>
          <p:cNvPr id="315" name="Google Shape;315;p16"/>
          <p:cNvSpPr/>
          <p:nvPr/>
        </p:nvSpPr>
        <p:spPr>
          <a:xfrm>
            <a:off x="572493" y="1681544"/>
            <a:ext cx="10972800" cy="18288"/>
          </a:xfrm>
          <a:custGeom>
            <a:avLst/>
            <a:gdLst/>
            <a:ahLst/>
            <a:cxnLst/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4901"/>
            </a:schemeClr>
          </a:solidFill>
          <a:ln w="44450" cap="rnd" cmpd="sng">
            <a:solidFill>
              <a:schemeClr val="accent2">
                <a:alpha val="74901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3A4586A-FAE7-C965-C466-EB8E4788B106}"/>
              </a:ext>
            </a:extLst>
          </p:cNvPr>
          <p:cNvSpPr txBox="1"/>
          <p:nvPr/>
        </p:nvSpPr>
        <p:spPr>
          <a:xfrm>
            <a:off x="476248" y="2003763"/>
            <a:ext cx="1106904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dirty="0"/>
              <a:t>Existe una gran cantidad de </a:t>
            </a:r>
            <a:r>
              <a:rPr lang="es-MX" dirty="0" err="1"/>
              <a:t>plugins</a:t>
            </a:r>
            <a:r>
              <a:rPr lang="es-MX" dirty="0"/>
              <a:t> que extienden su funcionalidad y facilitan la implementación de características avanzadas en aplicaciones web. </a:t>
            </a:r>
          </a:p>
          <a:p>
            <a:pPr algn="just"/>
            <a:endParaRPr lang="es-MX" dirty="0"/>
          </a:p>
          <a:p>
            <a:pPr algn="just"/>
            <a:r>
              <a:rPr lang="es-MX" b="1" dirty="0" err="1"/>
              <a:t>Plugins</a:t>
            </a:r>
            <a:r>
              <a:rPr lang="es-MX" b="1" dirty="0"/>
              <a:t> Populares:</a:t>
            </a:r>
          </a:p>
          <a:p>
            <a:pPr algn="just"/>
            <a:endParaRPr lang="es-CL" dirty="0"/>
          </a:p>
          <a:p>
            <a:pPr algn="just"/>
            <a:r>
              <a:rPr lang="es-CL" b="1" dirty="0"/>
              <a:t>jQuery UI: </a:t>
            </a:r>
            <a:r>
              <a:rPr lang="es-MX" dirty="0"/>
              <a:t>añade una amplia gama de widgets interactivos, efectos y temas construidos sobre el núcleo de jQuery. </a:t>
            </a:r>
            <a:r>
              <a:rPr lang="es-CL" dirty="0"/>
              <a:t>Componentes como acordeones, autocompletado, botones, diálogos, barras de progreso, deslizadores, </a:t>
            </a:r>
            <a:r>
              <a:rPr lang="es-CL" dirty="0" err="1"/>
              <a:t>etc</a:t>
            </a:r>
            <a:endParaRPr lang="es-CL" dirty="0"/>
          </a:p>
          <a:p>
            <a:pPr algn="just"/>
            <a:endParaRPr lang="es-CL" dirty="0"/>
          </a:p>
          <a:p>
            <a:pPr algn="just"/>
            <a:r>
              <a:rPr lang="en-US" dirty="0"/>
              <a:t>&lt;link </a:t>
            </a:r>
            <a:r>
              <a:rPr lang="en-US" dirty="0" err="1"/>
              <a:t>rel</a:t>
            </a:r>
            <a:r>
              <a:rPr lang="en-US" dirty="0"/>
              <a:t>="stylesheet" </a:t>
            </a:r>
            <a:r>
              <a:rPr lang="en-US" dirty="0" err="1"/>
              <a:t>href</a:t>
            </a:r>
            <a:r>
              <a:rPr lang="en-US" dirty="0"/>
              <a:t>="https://code.jquery.com/</a:t>
            </a:r>
            <a:r>
              <a:rPr lang="en-US" dirty="0" err="1"/>
              <a:t>ui</a:t>
            </a:r>
            <a:r>
              <a:rPr lang="en-US" dirty="0"/>
              <a:t>/1.12.1/themes/base/jquery-ui.css"&gt;</a:t>
            </a:r>
          </a:p>
          <a:p>
            <a:pPr algn="just"/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="https://code.jquery.com/</a:t>
            </a:r>
            <a:r>
              <a:rPr lang="en-US" dirty="0" err="1"/>
              <a:t>ui</a:t>
            </a:r>
            <a:r>
              <a:rPr lang="en-US" dirty="0"/>
              <a:t>/1.12.1/jquery-ui.js"&gt;&lt;/script&gt;</a:t>
            </a:r>
          </a:p>
          <a:p>
            <a:pPr algn="just"/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2D87866-A204-5830-44B2-EF98DEB3D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1196" y="4553424"/>
            <a:ext cx="1981200" cy="19812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F79D64E-2934-71AD-9613-C47034B0461A}"/>
              </a:ext>
            </a:extLst>
          </p:cNvPr>
          <p:cNvSpPr txBox="1"/>
          <p:nvPr/>
        </p:nvSpPr>
        <p:spPr>
          <a:xfrm>
            <a:off x="572493" y="57144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>
                <a:hlinkClick r:id="rId4"/>
              </a:rPr>
              <a:t>https://jqueryui.com/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86749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6"/>
          <p:cNvSpPr txBox="1">
            <a:spLocks noGrp="1"/>
          </p:cNvSpPr>
          <p:nvPr>
            <p:ph type="title"/>
          </p:nvPr>
        </p:nvSpPr>
        <p:spPr>
          <a:xfrm>
            <a:off x="572493" y="409575"/>
            <a:ext cx="11018520" cy="778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Play"/>
              <a:buNone/>
            </a:pPr>
            <a:r>
              <a:rPr lang="es-MX" sz="3200" dirty="0">
                <a:latin typeface="+mj-lt"/>
              </a:rPr>
              <a:t>Métodos de JQuery</a:t>
            </a:r>
            <a:endParaRPr lang="en-US" sz="2800" dirty="0">
              <a:latin typeface="+mj-lt"/>
            </a:endParaRPr>
          </a:p>
        </p:txBody>
      </p:sp>
      <p:sp>
        <p:nvSpPr>
          <p:cNvPr id="315" name="Google Shape;315;p16"/>
          <p:cNvSpPr/>
          <p:nvPr/>
        </p:nvSpPr>
        <p:spPr>
          <a:xfrm>
            <a:off x="572493" y="1426134"/>
            <a:ext cx="10972800" cy="18288"/>
          </a:xfrm>
          <a:custGeom>
            <a:avLst/>
            <a:gdLst/>
            <a:ahLst/>
            <a:cxnLst/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4901"/>
            </a:schemeClr>
          </a:solidFill>
          <a:ln w="44450" cap="rnd" cmpd="sng">
            <a:solidFill>
              <a:schemeClr val="accent2">
                <a:alpha val="74901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3A4586A-FAE7-C965-C466-EB8E4788B106}"/>
              </a:ext>
            </a:extLst>
          </p:cNvPr>
          <p:cNvSpPr txBox="1"/>
          <p:nvPr/>
        </p:nvSpPr>
        <p:spPr>
          <a:xfrm>
            <a:off x="476248" y="2003763"/>
            <a:ext cx="968692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Métodos útiles y comunes</a:t>
            </a:r>
          </a:p>
          <a:p>
            <a:endParaRPr lang="es-MX" b="1" dirty="0"/>
          </a:p>
          <a:p>
            <a:pPr algn="just"/>
            <a:r>
              <a:rPr lang="es-MX" b="1" dirty="0"/>
              <a:t>.</a:t>
            </a:r>
            <a:r>
              <a:rPr lang="es-MX" b="1" dirty="0" err="1"/>
              <a:t>ready</a:t>
            </a:r>
            <a:r>
              <a:rPr lang="es-MX" b="1" dirty="0"/>
              <a:t>(): </a:t>
            </a:r>
            <a:r>
              <a:rPr lang="es-MX" dirty="0"/>
              <a:t>Ejecutar código JavaScript tan pronto como el documento HTML esté completamente cargado y el DOM (</a:t>
            </a:r>
            <a:r>
              <a:rPr lang="es-MX" dirty="0" err="1"/>
              <a:t>Document</a:t>
            </a:r>
            <a:r>
              <a:rPr lang="es-MX" dirty="0"/>
              <a:t> </a:t>
            </a:r>
            <a:r>
              <a:rPr lang="es-MX" dirty="0" err="1"/>
              <a:t>Object</a:t>
            </a:r>
            <a:r>
              <a:rPr lang="es-MX" dirty="0"/>
              <a:t> </a:t>
            </a:r>
            <a:r>
              <a:rPr lang="es-MX" dirty="0" err="1"/>
              <a:t>Model</a:t>
            </a:r>
            <a:r>
              <a:rPr lang="es-MX" dirty="0"/>
              <a:t>). </a:t>
            </a:r>
            <a:r>
              <a:rPr lang="es-MX" b="1" i="1" dirty="0"/>
              <a:t>“una vez estes listo…”</a:t>
            </a:r>
          </a:p>
          <a:p>
            <a:pPr algn="just"/>
            <a:endParaRPr lang="es-MX" dirty="0"/>
          </a:p>
          <a:p>
            <a:pPr algn="just"/>
            <a:r>
              <a:rPr lang="es-MX" b="1" dirty="0"/>
              <a:t>.</a:t>
            </a:r>
            <a:r>
              <a:rPr lang="es-MX" b="1" dirty="0" err="1"/>
              <a:t>click</a:t>
            </a:r>
            <a:r>
              <a:rPr lang="es-MX" b="1" dirty="0"/>
              <a:t>():  </a:t>
            </a:r>
            <a:r>
              <a:rPr lang="es-MX" dirty="0"/>
              <a:t>Ejecutar código JavaScript cuando se haga </a:t>
            </a:r>
            <a:r>
              <a:rPr lang="es-MX" dirty="0" err="1"/>
              <a:t>click</a:t>
            </a:r>
            <a:r>
              <a:rPr lang="es-MX" dirty="0"/>
              <a:t>.</a:t>
            </a:r>
          </a:p>
          <a:p>
            <a:pPr algn="just"/>
            <a:endParaRPr lang="es-MX" dirty="0"/>
          </a:p>
          <a:p>
            <a:pPr algn="just"/>
            <a:r>
              <a:rPr lang="es-MX" b="1" dirty="0"/>
              <a:t>.</a:t>
            </a:r>
            <a:r>
              <a:rPr lang="es-MX" b="1" dirty="0" err="1"/>
              <a:t>hover</a:t>
            </a:r>
            <a:r>
              <a:rPr lang="es-MX" b="1" dirty="0"/>
              <a:t>(): </a:t>
            </a:r>
            <a:r>
              <a:rPr lang="es-MX" dirty="0"/>
              <a:t>Ejecutar el código JavaScript cuando se pase el cursor por encima.</a:t>
            </a:r>
          </a:p>
          <a:p>
            <a:pPr algn="just"/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2D87866-A204-5830-44B2-EF98DEB3D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1196" y="4553424"/>
            <a:ext cx="19812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89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6"/>
          <p:cNvSpPr txBox="1">
            <a:spLocks noGrp="1"/>
          </p:cNvSpPr>
          <p:nvPr>
            <p:ph type="title"/>
          </p:nvPr>
        </p:nvSpPr>
        <p:spPr>
          <a:xfrm>
            <a:off x="572493" y="409575"/>
            <a:ext cx="11018520" cy="778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Play"/>
              <a:buNone/>
            </a:pPr>
            <a:r>
              <a:rPr lang="es-MX" sz="3200" dirty="0">
                <a:latin typeface="+mj-lt"/>
              </a:rPr>
              <a:t>jQuery UI </a:t>
            </a:r>
            <a:endParaRPr lang="en-US" sz="2800" dirty="0">
              <a:latin typeface="+mj-lt"/>
            </a:endParaRPr>
          </a:p>
        </p:txBody>
      </p:sp>
      <p:sp>
        <p:nvSpPr>
          <p:cNvPr id="315" name="Google Shape;315;p16"/>
          <p:cNvSpPr/>
          <p:nvPr/>
        </p:nvSpPr>
        <p:spPr>
          <a:xfrm>
            <a:off x="572493" y="1426134"/>
            <a:ext cx="10972800" cy="18288"/>
          </a:xfrm>
          <a:custGeom>
            <a:avLst/>
            <a:gdLst/>
            <a:ahLst/>
            <a:cxnLst/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4901"/>
            </a:schemeClr>
          </a:solidFill>
          <a:ln w="44450" cap="rnd" cmpd="sng">
            <a:solidFill>
              <a:schemeClr val="accent2">
                <a:alpha val="74901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3A4586A-FAE7-C965-C466-EB8E4788B106}"/>
              </a:ext>
            </a:extLst>
          </p:cNvPr>
          <p:cNvSpPr txBox="1"/>
          <p:nvPr/>
        </p:nvSpPr>
        <p:spPr>
          <a:xfrm>
            <a:off x="476248" y="2003763"/>
            <a:ext cx="1111476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Es una biblioteca construida sobre jQuery que proporciona componentes de interfaz de usuario (UI) preconstruidos, como widgets, efectos y temas personalizables.</a:t>
            </a:r>
          </a:p>
          <a:p>
            <a:endParaRPr lang="es-MX" dirty="0"/>
          </a:p>
          <a:p>
            <a:r>
              <a:rPr lang="es-MX" sz="2000" b="1" dirty="0"/>
              <a:t>Funcionalidades Principales:</a:t>
            </a:r>
          </a:p>
          <a:p>
            <a:endParaRPr lang="es-MX" dirty="0"/>
          </a:p>
          <a:p>
            <a:r>
              <a:rPr lang="es-MX" b="1" dirty="0"/>
              <a:t>Widgets: </a:t>
            </a:r>
            <a:r>
              <a:rPr lang="es-MX" dirty="0"/>
              <a:t>Incluye una variedad de widgets interactivos y reutilizables como:</a:t>
            </a:r>
          </a:p>
          <a:p>
            <a:pPr lvl="1"/>
            <a:r>
              <a:rPr lang="es-MX" b="1" dirty="0" err="1"/>
              <a:t>Datepicker</a:t>
            </a:r>
            <a:r>
              <a:rPr lang="es-MX" b="1" dirty="0"/>
              <a:t>: </a:t>
            </a:r>
            <a:r>
              <a:rPr lang="es-MX" dirty="0"/>
              <a:t>Un calendario para seleccionar fechas.</a:t>
            </a:r>
          </a:p>
          <a:p>
            <a:pPr lvl="1"/>
            <a:r>
              <a:rPr lang="es-MX" b="1" dirty="0" err="1"/>
              <a:t>Accordion</a:t>
            </a:r>
            <a:r>
              <a:rPr lang="es-MX" b="1" dirty="0"/>
              <a:t>: </a:t>
            </a:r>
            <a:r>
              <a:rPr lang="es-MX" dirty="0"/>
              <a:t>Un panel de contenido que se expande y colapsa.</a:t>
            </a:r>
          </a:p>
          <a:p>
            <a:pPr lvl="1"/>
            <a:r>
              <a:rPr lang="es-MX" b="1" dirty="0" err="1"/>
              <a:t>Dialog</a:t>
            </a:r>
            <a:r>
              <a:rPr lang="es-MX" b="1" dirty="0"/>
              <a:t>: </a:t>
            </a:r>
            <a:r>
              <a:rPr lang="es-MX" dirty="0"/>
              <a:t>Una ventana modal para mostrar información o capturar datos del usuario.</a:t>
            </a:r>
          </a:p>
          <a:p>
            <a:pPr lvl="1"/>
            <a:r>
              <a:rPr lang="es-MX" b="1" dirty="0"/>
              <a:t>Slider: </a:t>
            </a:r>
            <a:r>
              <a:rPr lang="es-MX" dirty="0"/>
              <a:t>Un control deslizante para seleccionar un valor dentro de un rango.</a:t>
            </a:r>
          </a:p>
          <a:p>
            <a:pPr lvl="1"/>
            <a:r>
              <a:rPr lang="es-MX" b="1" dirty="0"/>
              <a:t>Autocomplete: </a:t>
            </a:r>
            <a:r>
              <a:rPr lang="es-MX" dirty="0"/>
              <a:t>Un campo de entrada con sugerencias automáticas basadas en la entrada del usuario.</a:t>
            </a:r>
          </a:p>
          <a:p>
            <a:r>
              <a:rPr lang="es-MX" b="1" dirty="0"/>
              <a:t>Efectos: </a:t>
            </a:r>
            <a:r>
              <a:rPr lang="es-MX" dirty="0"/>
              <a:t>Añade efectos visuales avanzados como animaciones de rebote, deslizamiento, explosión, etc., que van más allá de las animaciones básicas de jQuery.</a:t>
            </a:r>
          </a:p>
          <a:p>
            <a:r>
              <a:rPr lang="es-MX" b="1" dirty="0"/>
              <a:t>Interacciones: </a:t>
            </a:r>
            <a:r>
              <a:rPr lang="es-MX" dirty="0"/>
              <a:t>Proporciona comportamientos interactivos como arrastrar y soltar (drag and </a:t>
            </a:r>
            <a:r>
              <a:rPr lang="es-MX" dirty="0" err="1"/>
              <a:t>drop</a:t>
            </a:r>
            <a:r>
              <a:rPr lang="es-MX" dirty="0"/>
              <a:t>), redimensionar (</a:t>
            </a:r>
            <a:r>
              <a:rPr lang="es-MX" dirty="0" err="1"/>
              <a:t>resizable</a:t>
            </a:r>
            <a:r>
              <a:rPr lang="es-MX" dirty="0"/>
              <a:t>), seleccionar (</a:t>
            </a:r>
            <a:r>
              <a:rPr lang="es-MX" dirty="0" err="1"/>
              <a:t>selectable</a:t>
            </a:r>
            <a:r>
              <a:rPr lang="es-MX" dirty="0"/>
              <a:t>), y ordenar (</a:t>
            </a:r>
            <a:r>
              <a:rPr lang="es-MX" dirty="0" err="1"/>
              <a:t>sortable</a:t>
            </a:r>
            <a:r>
              <a:rPr lang="es-MX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622687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6"/>
          <p:cNvSpPr txBox="1">
            <a:spLocks noGrp="1"/>
          </p:cNvSpPr>
          <p:nvPr>
            <p:ph type="title"/>
          </p:nvPr>
        </p:nvSpPr>
        <p:spPr>
          <a:xfrm>
            <a:off x="572493" y="409575"/>
            <a:ext cx="11018520" cy="778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Play"/>
              <a:buNone/>
            </a:pPr>
            <a:r>
              <a:rPr lang="es-MX" sz="3200" dirty="0">
                <a:latin typeface="+mj-lt"/>
              </a:rPr>
              <a:t>¿Vale la pena JQuery?</a:t>
            </a:r>
            <a:endParaRPr lang="en-US" sz="2800" dirty="0">
              <a:latin typeface="+mj-lt"/>
            </a:endParaRPr>
          </a:p>
        </p:txBody>
      </p:sp>
      <p:sp>
        <p:nvSpPr>
          <p:cNvPr id="315" name="Google Shape;315;p16"/>
          <p:cNvSpPr/>
          <p:nvPr/>
        </p:nvSpPr>
        <p:spPr>
          <a:xfrm>
            <a:off x="572493" y="1426134"/>
            <a:ext cx="10972800" cy="18288"/>
          </a:xfrm>
          <a:custGeom>
            <a:avLst/>
            <a:gdLst/>
            <a:ahLst/>
            <a:cxnLst/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4901"/>
            </a:schemeClr>
          </a:solidFill>
          <a:ln w="44450" cap="rnd" cmpd="sng">
            <a:solidFill>
              <a:schemeClr val="accent2">
                <a:alpha val="74901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3A4586A-FAE7-C965-C466-EB8E4788B106}"/>
              </a:ext>
            </a:extLst>
          </p:cNvPr>
          <p:cNvSpPr txBox="1"/>
          <p:nvPr/>
        </p:nvSpPr>
        <p:spPr>
          <a:xfrm>
            <a:off x="476248" y="2003763"/>
            <a:ext cx="96869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Aprender jQuery hoy en día es menos esencial que en el pasado, ya que muchas de las funcionalidades que jQuery facilitaba han sido incorporadas directamente en JavaScript (ES5 y versiones posteriores). Sin embargo, hay algunas razones por las que puede ser útil aprenderlo: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2D87866-A204-5830-44B2-EF98DEB3D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1196" y="4553424"/>
            <a:ext cx="1981200" cy="19812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881F572-53E4-B7B6-2FEF-9DF9A1A9D3BC}"/>
              </a:ext>
            </a:extLst>
          </p:cNvPr>
          <p:cNvSpPr txBox="1"/>
          <p:nvPr/>
        </p:nvSpPr>
        <p:spPr>
          <a:xfrm>
            <a:off x="572492" y="3429000"/>
            <a:ext cx="89715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Mantenimiento de Proyectos Existentes</a:t>
            </a:r>
            <a:r>
              <a:rPr lang="es-MX" dirty="0"/>
              <a:t>: Muchos sitios web y aplicaciones más antiguas todavía utilizan jQuery. Si te encuentras trabajando en un proyecto con historia, es probable que necesites entender y trabajar con jQuery.</a:t>
            </a:r>
            <a:endParaRPr lang="es-CL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A1C33D7-7F09-2535-D1EA-D9C896C061D2}"/>
              </a:ext>
            </a:extLst>
          </p:cNvPr>
          <p:cNvSpPr txBox="1"/>
          <p:nvPr/>
        </p:nvSpPr>
        <p:spPr>
          <a:xfrm>
            <a:off x="572491" y="4553424"/>
            <a:ext cx="85619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Simplicidad y </a:t>
            </a:r>
            <a:r>
              <a:rPr lang="es-MX" b="1" dirty="0" err="1"/>
              <a:t>Syntactic</a:t>
            </a:r>
            <a:r>
              <a:rPr lang="es-MX" b="1" dirty="0"/>
              <a:t> </a:t>
            </a:r>
            <a:r>
              <a:rPr lang="es-MX" b="1" dirty="0" err="1"/>
              <a:t>Sugar</a:t>
            </a:r>
            <a:r>
              <a:rPr lang="es-MX" dirty="0"/>
              <a:t>: jQuery ofrece una sintaxis simplificada que puede hacer algunas tareas más rápidas y fáciles de implementar, especialmente para manipulaciones del DOM, animaciones y eventos.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05953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6"/>
          <p:cNvSpPr txBox="1">
            <a:spLocks noGrp="1"/>
          </p:cNvSpPr>
          <p:nvPr>
            <p:ph type="title"/>
          </p:nvPr>
        </p:nvSpPr>
        <p:spPr>
          <a:xfrm>
            <a:off x="572493" y="409575"/>
            <a:ext cx="11018520" cy="778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Play"/>
              <a:buNone/>
            </a:pPr>
            <a:r>
              <a:rPr lang="es-MX" sz="3200" dirty="0">
                <a:latin typeface="+mj-lt"/>
              </a:rPr>
              <a:t>¿Vale la pena JQuery?</a:t>
            </a:r>
            <a:endParaRPr lang="en-US" sz="2800" dirty="0">
              <a:latin typeface="+mj-lt"/>
            </a:endParaRPr>
          </a:p>
        </p:txBody>
      </p:sp>
      <p:sp>
        <p:nvSpPr>
          <p:cNvPr id="315" name="Google Shape;315;p16"/>
          <p:cNvSpPr/>
          <p:nvPr/>
        </p:nvSpPr>
        <p:spPr>
          <a:xfrm>
            <a:off x="572493" y="1426134"/>
            <a:ext cx="10972800" cy="18288"/>
          </a:xfrm>
          <a:custGeom>
            <a:avLst/>
            <a:gdLst/>
            <a:ahLst/>
            <a:cxnLst/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4901"/>
            </a:schemeClr>
          </a:solidFill>
          <a:ln w="44450" cap="rnd" cmpd="sng">
            <a:solidFill>
              <a:schemeClr val="accent2">
                <a:alpha val="74901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3A4586A-FAE7-C965-C466-EB8E4788B106}"/>
              </a:ext>
            </a:extLst>
          </p:cNvPr>
          <p:cNvSpPr txBox="1"/>
          <p:nvPr/>
        </p:nvSpPr>
        <p:spPr>
          <a:xfrm>
            <a:off x="476248" y="2003763"/>
            <a:ext cx="96869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Aprender jQuery hoy en día es menos esencial que en el pasado, ya que muchas de las funcionalidades que jQuery facilitaba han sido incorporadas directamente en JavaScript (ES5 y versiones posteriores). Sin embargo, hay algunas razones por las que puede ser útil aprenderlo: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2D87866-A204-5830-44B2-EF98DEB3D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1196" y="4553424"/>
            <a:ext cx="1981200" cy="19812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881F572-53E4-B7B6-2FEF-9DF9A1A9D3BC}"/>
              </a:ext>
            </a:extLst>
          </p:cNvPr>
          <p:cNvSpPr txBox="1"/>
          <p:nvPr/>
        </p:nvSpPr>
        <p:spPr>
          <a:xfrm>
            <a:off x="572492" y="3429000"/>
            <a:ext cx="89715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Ecosistema de </a:t>
            </a:r>
            <a:r>
              <a:rPr lang="es-MX" b="1" dirty="0" err="1"/>
              <a:t>Plugins</a:t>
            </a:r>
            <a:r>
              <a:rPr lang="es-MX" dirty="0"/>
              <a:t>: jQuery tiene un gran número de </a:t>
            </a:r>
            <a:r>
              <a:rPr lang="es-MX" dirty="0" err="1"/>
              <a:t>plugins</a:t>
            </a:r>
            <a:r>
              <a:rPr lang="es-MX" dirty="0"/>
              <a:t> disponibles para extender su funcionalidad, aunque muchos de estos </a:t>
            </a:r>
            <a:r>
              <a:rPr lang="es-MX" dirty="0" err="1"/>
              <a:t>plugins</a:t>
            </a:r>
            <a:r>
              <a:rPr lang="es-MX" dirty="0"/>
              <a:t> también se pueden encontrar en versiones puras de JavaScript o en otras bibliotecas modernas.</a:t>
            </a:r>
            <a:endParaRPr lang="es-CL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A1C33D7-7F09-2535-D1EA-D9C896C061D2}"/>
              </a:ext>
            </a:extLst>
          </p:cNvPr>
          <p:cNvSpPr txBox="1"/>
          <p:nvPr/>
        </p:nvSpPr>
        <p:spPr>
          <a:xfrm>
            <a:off x="572491" y="4553424"/>
            <a:ext cx="85619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Aprendizaje y Comparación</a:t>
            </a:r>
            <a:r>
              <a:rPr lang="es-MX" dirty="0"/>
              <a:t>: Aprender jQuery puede ser útil para entender cómo han evolucionado las mejores prácticas en desarrollo web y cómo el JavaScript moderno ha simplificado muchas tareas que antes requerían jQuery.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12814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6"/>
          <p:cNvSpPr txBox="1">
            <a:spLocks noGrp="1"/>
          </p:cNvSpPr>
          <p:nvPr>
            <p:ph type="title"/>
          </p:nvPr>
        </p:nvSpPr>
        <p:spPr>
          <a:xfrm>
            <a:off x="572493" y="409575"/>
            <a:ext cx="11018520" cy="778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Play"/>
              <a:buNone/>
            </a:pPr>
            <a:r>
              <a:rPr lang="es-MX" sz="3200" dirty="0">
                <a:latin typeface="+mj-lt"/>
              </a:rPr>
              <a:t>¿Vale la pena JQuery?</a:t>
            </a:r>
            <a:endParaRPr lang="en-US" sz="2800" dirty="0">
              <a:latin typeface="+mj-lt"/>
            </a:endParaRPr>
          </a:p>
        </p:txBody>
      </p:sp>
      <p:sp>
        <p:nvSpPr>
          <p:cNvPr id="315" name="Google Shape;315;p16"/>
          <p:cNvSpPr/>
          <p:nvPr/>
        </p:nvSpPr>
        <p:spPr>
          <a:xfrm>
            <a:off x="572493" y="1426134"/>
            <a:ext cx="10972800" cy="18288"/>
          </a:xfrm>
          <a:custGeom>
            <a:avLst/>
            <a:gdLst/>
            <a:ahLst/>
            <a:cxnLst/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4901"/>
            </a:schemeClr>
          </a:solidFill>
          <a:ln w="44450" cap="rnd" cmpd="sng">
            <a:solidFill>
              <a:schemeClr val="accent2">
                <a:alpha val="74901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3A4586A-FAE7-C965-C466-EB8E4788B106}"/>
              </a:ext>
            </a:extLst>
          </p:cNvPr>
          <p:cNvSpPr txBox="1"/>
          <p:nvPr/>
        </p:nvSpPr>
        <p:spPr>
          <a:xfrm>
            <a:off x="476248" y="2003763"/>
            <a:ext cx="96869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Si tu objetivo es aprender habilidades relevantes y modernas, es más recomendable enfocarse en JavaScript nativo (ES6+), junto con </a:t>
            </a:r>
            <a:r>
              <a:rPr lang="es-MX" dirty="0" err="1"/>
              <a:t>frameworks</a:t>
            </a:r>
            <a:r>
              <a:rPr lang="es-MX" dirty="0"/>
              <a:t> y librerías modernas como </a:t>
            </a:r>
            <a:r>
              <a:rPr lang="es-MX" b="1" dirty="0" err="1"/>
              <a:t>React</a:t>
            </a:r>
            <a:r>
              <a:rPr lang="es-MX" b="1" dirty="0"/>
              <a:t>, Vue.js, o Angular.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2D87866-A204-5830-44B2-EF98DEB3D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1196" y="4553424"/>
            <a:ext cx="19812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694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jQuery Ajax Methods | Powerful Methods of jQuery Ajax">
            <a:extLst>
              <a:ext uri="{FF2B5EF4-FFF2-40B4-BE49-F238E27FC236}">
                <a16:creationId xmlns:a16="http://schemas.microsoft.com/office/drawing/2014/main" id="{73CE9B4A-223E-78AA-C4A8-6AAA2A0E0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8" y="3109291"/>
            <a:ext cx="6048672" cy="3416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9" name="Google Shape;329;p18"/>
          <p:cNvSpPr/>
          <p:nvPr/>
        </p:nvSpPr>
        <p:spPr>
          <a:xfrm>
            <a:off x="5491615" y="2454322"/>
            <a:ext cx="1718810" cy="2818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CL" sz="2000" b="1" dirty="0"/>
              <a:t>Asíncrono</a:t>
            </a: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8"/>
          <p:cNvSpPr/>
          <p:nvPr/>
        </p:nvSpPr>
        <p:spPr>
          <a:xfrm>
            <a:off x="5410198" y="266699"/>
            <a:ext cx="6781802" cy="202882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55600" dist="152400" sx="95000" sy="95000" algn="t" rotWithShape="0">
              <a:srgbClr val="000000">
                <a:alpha val="2862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8"/>
          <p:cNvSpPr txBox="1"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en-US" sz="4000" dirty="0">
                <a:latin typeface="+mj-lt"/>
              </a:rPr>
              <a:t>AJAX</a:t>
            </a:r>
            <a:endParaRPr dirty="0">
              <a:latin typeface="+mj-lt"/>
            </a:endParaRPr>
          </a:p>
        </p:txBody>
      </p:sp>
      <p:sp>
        <p:nvSpPr>
          <p:cNvPr id="333" name="Google Shape;333;p18"/>
          <p:cNvSpPr txBox="1">
            <a:spLocks noGrp="1"/>
          </p:cNvSpPr>
          <p:nvPr>
            <p:ph type="body" idx="1"/>
          </p:nvPr>
        </p:nvSpPr>
        <p:spPr>
          <a:xfrm>
            <a:off x="5600699" y="3028950"/>
            <a:ext cx="6267449" cy="119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lang="es-MX" sz="16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s-MX" sz="1600" dirty="0"/>
              <a:t>Capacidad para enviar y recibir datos del servidor de manera asíncrona. Esto significa </a:t>
            </a:r>
            <a:r>
              <a:rPr lang="es-MX" sz="1600" b="1" dirty="0"/>
              <a:t>que la página web puede continuar funcionando y respondiendo a la interacción del usuario mientras se realizan operaciones de red en segundo plano</a:t>
            </a:r>
            <a:r>
              <a:rPr lang="es-MX" sz="1600" dirty="0"/>
              <a:t>.</a:t>
            </a:r>
            <a:endParaRPr lang="en-US" sz="16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3EFC392-5F94-4DFF-A98F-25D106BADEAC}"/>
              </a:ext>
            </a:extLst>
          </p:cNvPr>
          <p:cNvSpPr txBox="1"/>
          <p:nvPr/>
        </p:nvSpPr>
        <p:spPr>
          <a:xfrm>
            <a:off x="5600700" y="4562476"/>
            <a:ext cx="626745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b="1" dirty="0"/>
              <a:t>Interactividad</a:t>
            </a:r>
            <a:r>
              <a:rPr lang="es-MX" sz="1400" dirty="0"/>
              <a:t>: Mejora la experiencia del usuario permitiendo actualizar partes de la página sin necesidad de recargarla por completo.</a:t>
            </a:r>
          </a:p>
          <a:p>
            <a:endParaRPr lang="es-MX" sz="1400" dirty="0"/>
          </a:p>
          <a:p>
            <a:r>
              <a:rPr lang="es-MX" sz="1400" b="1" dirty="0"/>
              <a:t>Rendimiento</a:t>
            </a:r>
            <a:r>
              <a:rPr lang="es-MX" sz="1400" dirty="0"/>
              <a:t>: Reduce el tráfico de red y el tiempo de carga, ya que solo se intercambian los datos necesarios.</a:t>
            </a:r>
          </a:p>
          <a:p>
            <a:endParaRPr lang="es-MX" sz="1400" dirty="0"/>
          </a:p>
          <a:p>
            <a:r>
              <a:rPr lang="es-MX" sz="1400" b="1" dirty="0"/>
              <a:t>Modularidad</a:t>
            </a:r>
            <a:r>
              <a:rPr lang="es-MX" sz="1400" dirty="0"/>
              <a:t>: Permite una arquitectura más modular y escalable en las aplicaciones web</a:t>
            </a:r>
          </a:p>
        </p:txBody>
      </p:sp>
      <p:pic>
        <p:nvPicPr>
          <p:cNvPr id="2050" name="Picture 2" descr="AJAX &amp; jQuery -Ajax Tutorial. AJAX | by Hossam Hilal | Medium">
            <a:extLst>
              <a:ext uri="{FF2B5EF4-FFF2-40B4-BE49-F238E27FC236}">
                <a16:creationId xmlns:a16="http://schemas.microsoft.com/office/drawing/2014/main" id="{B70E8CCE-2173-E462-DD90-61DEC9486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8" y="102519"/>
            <a:ext cx="5063067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6"/>
          <p:cNvSpPr txBox="1">
            <a:spLocks noGrp="1"/>
          </p:cNvSpPr>
          <p:nvPr>
            <p:ph type="title"/>
          </p:nvPr>
        </p:nvSpPr>
        <p:spPr>
          <a:xfrm>
            <a:off x="572493" y="409575"/>
            <a:ext cx="11018520" cy="778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Play"/>
              <a:buNone/>
            </a:pPr>
            <a:r>
              <a:rPr lang="es-MX" sz="3200" dirty="0">
                <a:latin typeface="+mj-lt"/>
              </a:rPr>
              <a:t>¿Qué es una Función de </a:t>
            </a:r>
            <a:r>
              <a:rPr lang="es-MX" sz="3200" dirty="0" err="1">
                <a:latin typeface="+mj-lt"/>
              </a:rPr>
              <a:t>Callback</a:t>
            </a:r>
            <a:r>
              <a:rPr lang="es-MX" sz="3200" dirty="0">
                <a:latin typeface="+mj-lt"/>
              </a:rPr>
              <a:t>?</a:t>
            </a:r>
          </a:p>
        </p:txBody>
      </p:sp>
      <p:sp>
        <p:nvSpPr>
          <p:cNvPr id="315" name="Google Shape;315;p16"/>
          <p:cNvSpPr/>
          <p:nvPr/>
        </p:nvSpPr>
        <p:spPr>
          <a:xfrm>
            <a:off x="572493" y="1426134"/>
            <a:ext cx="10972800" cy="18288"/>
          </a:xfrm>
          <a:custGeom>
            <a:avLst/>
            <a:gdLst/>
            <a:ahLst/>
            <a:cxnLst/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4901"/>
            </a:schemeClr>
          </a:solidFill>
          <a:ln w="44450" cap="rnd" cmpd="sng">
            <a:solidFill>
              <a:schemeClr val="accent2">
                <a:alpha val="74901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3A4586A-FAE7-C965-C466-EB8E4788B106}"/>
              </a:ext>
            </a:extLst>
          </p:cNvPr>
          <p:cNvSpPr txBox="1"/>
          <p:nvPr/>
        </p:nvSpPr>
        <p:spPr>
          <a:xfrm>
            <a:off x="476248" y="2003763"/>
            <a:ext cx="111147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Una </a:t>
            </a:r>
            <a:r>
              <a:rPr lang="es-MX" b="1" dirty="0"/>
              <a:t>función de </a:t>
            </a:r>
            <a:r>
              <a:rPr lang="es-MX" b="1" dirty="0" err="1"/>
              <a:t>callback</a:t>
            </a:r>
            <a:r>
              <a:rPr lang="es-MX" dirty="0"/>
              <a:t> es simplemente una función que se pasa como argumento a otra función, y que luego se ejecuta (o "llama") después de que esa función haya terminado su trabajo. El término "</a:t>
            </a:r>
            <a:r>
              <a:rPr lang="es-MX" dirty="0" err="1"/>
              <a:t>callback</a:t>
            </a:r>
            <a:r>
              <a:rPr lang="es-MX" dirty="0"/>
              <a:t>" viene del hecho de que la función original "llama de vuelta" a la función que se le pasó como argumento.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4ECB7BE-E80D-F4A8-1DAA-343EEB6D84E5}"/>
              </a:ext>
            </a:extLst>
          </p:cNvPr>
          <p:cNvSpPr txBox="1"/>
          <p:nvPr/>
        </p:nvSpPr>
        <p:spPr>
          <a:xfrm>
            <a:off x="715368" y="3493042"/>
            <a:ext cx="106870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 err="1"/>
              <a:t>function</a:t>
            </a:r>
            <a:r>
              <a:rPr lang="es-CL" dirty="0"/>
              <a:t> </a:t>
            </a:r>
            <a:r>
              <a:rPr lang="es-CL" dirty="0" err="1"/>
              <a:t>procesarDato</a:t>
            </a:r>
            <a:r>
              <a:rPr lang="es-CL" dirty="0"/>
              <a:t>(dato, </a:t>
            </a:r>
            <a:r>
              <a:rPr lang="es-CL" dirty="0" err="1"/>
              <a:t>callback</a:t>
            </a:r>
            <a:r>
              <a:rPr lang="es-CL" dirty="0"/>
              <a:t>) { </a:t>
            </a:r>
          </a:p>
          <a:p>
            <a:r>
              <a:rPr lang="es-CL" dirty="0"/>
              <a:t>	console.log('Procesando dato:', dato); </a:t>
            </a:r>
          </a:p>
          <a:p>
            <a:r>
              <a:rPr lang="es-CL" dirty="0"/>
              <a:t>	</a:t>
            </a:r>
            <a:r>
              <a:rPr lang="es-CL" dirty="0" err="1"/>
              <a:t>callback</a:t>
            </a:r>
            <a:r>
              <a:rPr lang="es-CL" dirty="0"/>
              <a:t>(); // Llamamos a la función de </a:t>
            </a:r>
            <a:r>
              <a:rPr lang="es-CL" dirty="0" err="1"/>
              <a:t>callback</a:t>
            </a:r>
            <a:r>
              <a:rPr lang="es-CL" dirty="0"/>
              <a:t> } </a:t>
            </a:r>
          </a:p>
          <a:p>
            <a:endParaRPr lang="es-CL" dirty="0"/>
          </a:p>
          <a:p>
            <a:r>
              <a:rPr lang="es-CL" dirty="0" err="1"/>
              <a:t>function</a:t>
            </a:r>
            <a:r>
              <a:rPr lang="es-CL" dirty="0"/>
              <a:t> </a:t>
            </a:r>
            <a:r>
              <a:rPr lang="es-CL" dirty="0" err="1"/>
              <a:t>mostrarResultado</a:t>
            </a:r>
            <a:r>
              <a:rPr lang="es-CL" dirty="0"/>
              <a:t>() { </a:t>
            </a:r>
          </a:p>
          <a:p>
            <a:r>
              <a:rPr lang="es-CL" dirty="0"/>
              <a:t>	console.log('El dato ha sido procesado’); </a:t>
            </a:r>
          </a:p>
          <a:p>
            <a:r>
              <a:rPr lang="es-CL" dirty="0"/>
              <a:t>} </a:t>
            </a:r>
          </a:p>
          <a:p>
            <a:r>
              <a:rPr lang="es-CL" dirty="0" err="1"/>
              <a:t>procesarDato</a:t>
            </a:r>
            <a:r>
              <a:rPr lang="es-CL" dirty="0"/>
              <a:t>('</a:t>
            </a:r>
            <a:r>
              <a:rPr lang="es-CL" dirty="0" err="1"/>
              <a:t>miDato</a:t>
            </a:r>
            <a:r>
              <a:rPr lang="es-CL" dirty="0"/>
              <a:t>', </a:t>
            </a:r>
            <a:r>
              <a:rPr lang="es-CL" dirty="0" err="1"/>
              <a:t>mostrarResultado</a:t>
            </a:r>
            <a:r>
              <a:rPr lang="es-CL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04774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21A9827-7AEE-8319-296C-66BC83C8C34E}"/>
              </a:ext>
            </a:extLst>
          </p:cNvPr>
          <p:cNvSpPr txBox="1"/>
          <p:nvPr/>
        </p:nvSpPr>
        <p:spPr>
          <a:xfrm>
            <a:off x="838200" y="451381"/>
            <a:ext cx="10512552" cy="4066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Ejercicio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28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Rectangle 520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3" name="Freeform: Shape 522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25" name="Freeform: Shape 524">
            <a:extLst>
              <a:ext uri="{FF2B5EF4-FFF2-40B4-BE49-F238E27FC236}">
                <a16:creationId xmlns:a16="http://schemas.microsoft.com/office/drawing/2014/main" id="{AFD1189F-9598-4281-8056-2845388D4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27" name="Freeform: Shape 526">
            <a:extLst>
              <a:ext uri="{FF2B5EF4-FFF2-40B4-BE49-F238E27FC236}">
                <a16:creationId xmlns:a16="http://schemas.microsoft.com/office/drawing/2014/main" id="{583E04E1-D74F-4ED6-972C-035F4FEC4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29" name="Freeform: Shape 528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31" name="Rectangle 530">
            <a:extLst>
              <a:ext uri="{FF2B5EF4-FFF2-40B4-BE49-F238E27FC236}">
                <a16:creationId xmlns:a16="http://schemas.microsoft.com/office/drawing/2014/main" id="{E51A97D9-C694-4307-818B-0C5BBF413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3" name="Rectangle 532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5" name="Rectangle 534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3658" y="727769"/>
            <a:ext cx="6964685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2" name="Google Shape;322;p17"/>
          <p:cNvSpPr txBox="1">
            <a:spLocks noGrp="1"/>
          </p:cNvSpPr>
          <p:nvPr>
            <p:ph type="title"/>
          </p:nvPr>
        </p:nvSpPr>
        <p:spPr>
          <a:xfrm>
            <a:off x="2506263" y="160153"/>
            <a:ext cx="6418471" cy="621969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 fontScale="90000"/>
          </a:bodyPr>
          <a:lstStyle/>
          <a:p>
            <a:pPr marL="0" lvl="0" indent="0" algn="ctr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4600"/>
            </a:pPr>
            <a:r>
              <a:rPr lang="en-US" sz="4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Resumen</a:t>
            </a:r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la </a:t>
            </a:r>
            <a:r>
              <a:rPr lang="en-US" sz="4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clase</a:t>
            </a:r>
            <a:endParaRPr lang="en-US" sz="4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37" name="Freeform: Shape 536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539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541" name="Graphic 212">
            <a:extLst>
              <a:ext uri="{FF2B5EF4-FFF2-40B4-BE49-F238E27FC236}">
                <a16:creationId xmlns:a16="http://schemas.microsoft.com/office/drawing/2014/main" id="{5EC6B544-8C84-47A6-885D-A4F09EF5C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543" name="Freeform: Shape 542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545" name="Oval 544">
            <a:extLst>
              <a:ext uri="{FF2B5EF4-FFF2-40B4-BE49-F238E27FC236}">
                <a16:creationId xmlns:a16="http://schemas.microsoft.com/office/drawing/2014/main" id="{32C95C5C-6FBD-47FF-9CA6-066193539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7" name="Oval 546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49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550" name="Freeform: Shape 549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1" name="Freeform: Shape 550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2" name="Freeform: Shape 551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3" name="Freeform: Shape 552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4" name="Freeform: Shape 553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15565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6"/>
          <p:cNvSpPr txBox="1">
            <a:spLocks noGrp="1"/>
          </p:cNvSpPr>
          <p:nvPr>
            <p:ph type="title"/>
          </p:nvPr>
        </p:nvSpPr>
        <p:spPr>
          <a:xfrm>
            <a:off x="572493" y="409575"/>
            <a:ext cx="11018520" cy="111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Play"/>
              <a:buNone/>
            </a:pPr>
            <a:r>
              <a:rPr lang="en-US" sz="4600" dirty="0" err="1">
                <a:latin typeface="+mj-lt"/>
              </a:rPr>
              <a:t>JQuery</a:t>
            </a:r>
            <a:endParaRPr dirty="0">
              <a:latin typeface="+mj-lt"/>
            </a:endParaRPr>
          </a:p>
        </p:txBody>
      </p:sp>
      <p:sp>
        <p:nvSpPr>
          <p:cNvPr id="315" name="Google Shape;315;p16"/>
          <p:cNvSpPr/>
          <p:nvPr/>
        </p:nvSpPr>
        <p:spPr>
          <a:xfrm>
            <a:off x="572493" y="1681544"/>
            <a:ext cx="10972800" cy="18288"/>
          </a:xfrm>
          <a:custGeom>
            <a:avLst/>
            <a:gdLst/>
            <a:ahLst/>
            <a:cxnLst/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4901"/>
            </a:schemeClr>
          </a:solidFill>
          <a:ln w="44450" cap="rnd" cmpd="sng">
            <a:solidFill>
              <a:schemeClr val="accent2">
                <a:alpha val="74901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3A4586A-FAE7-C965-C466-EB8E4788B106}"/>
              </a:ext>
            </a:extLst>
          </p:cNvPr>
          <p:cNvSpPr txBox="1"/>
          <p:nvPr/>
        </p:nvSpPr>
        <p:spPr>
          <a:xfrm>
            <a:off x="572493" y="1794569"/>
            <a:ext cx="112680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Biblioteca que simplifica enormemente la programación con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Se considera de fácil aprendizaje y proporcionando un acceso simple a una serie de funciones y métodos de JavaScript ya prediseñados.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JQuery es una biblioteca de JavaScript rápida, pequeña y con muchas funciones - “Doc. Oficial”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JQuery </a:t>
            </a:r>
            <a:r>
              <a:rPr lang="es-MX" b="1" dirty="0"/>
              <a:t>no es un lenguaje de programación si no, una biblioteca de JavaScript.</a:t>
            </a:r>
            <a:endParaRPr lang="es-CL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2D87866-A204-5830-44B2-EF98DEB3D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1196" y="4553424"/>
            <a:ext cx="1981200" cy="198120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138EFC89-2720-A570-0EC6-98F746C83E4B}"/>
              </a:ext>
            </a:extLst>
          </p:cNvPr>
          <p:cNvSpPr txBox="1"/>
          <p:nvPr/>
        </p:nvSpPr>
        <p:spPr>
          <a:xfrm>
            <a:off x="725389" y="3586103"/>
            <a:ext cx="1066700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jQuery toma muchas tareas comunes que requieren muchas líneas de código JavaScript para</a:t>
            </a:r>
          </a:p>
          <a:p>
            <a:r>
              <a:rPr lang="es-MX" b="1" dirty="0"/>
              <a:t>llevarlas a cabo y las envuelve en métodos que se pueden llamar con una sola línea de código.</a:t>
            </a:r>
          </a:p>
          <a:p>
            <a:endParaRPr lang="es-MX" b="1" dirty="0"/>
          </a:p>
          <a:p>
            <a:r>
              <a:rPr lang="es-MX" dirty="0"/>
              <a:t>La biblioteca jQuery contiene las siguientes características:</a:t>
            </a:r>
          </a:p>
          <a:p>
            <a:r>
              <a:rPr lang="es-MX" dirty="0"/>
              <a:t>• Manipulación HTML / DOM</a:t>
            </a:r>
          </a:p>
          <a:p>
            <a:r>
              <a:rPr lang="es-MX" dirty="0"/>
              <a:t>• Manipulación de CSS</a:t>
            </a:r>
          </a:p>
          <a:p>
            <a:r>
              <a:rPr lang="es-MX" dirty="0"/>
              <a:t>• Métodos de eventos HTML</a:t>
            </a:r>
          </a:p>
          <a:p>
            <a:r>
              <a:rPr lang="es-MX" dirty="0"/>
              <a:t>• Efectos y animaciones</a:t>
            </a:r>
          </a:p>
          <a:p>
            <a:r>
              <a:rPr lang="es-MX" dirty="0"/>
              <a:t>• </a:t>
            </a:r>
            <a:r>
              <a:rPr lang="es-MX" b="1" dirty="0"/>
              <a:t>AJAX (</a:t>
            </a:r>
            <a:r>
              <a:rPr lang="es-CL" dirty="0" err="1"/>
              <a:t>Asynchronous</a:t>
            </a:r>
            <a:r>
              <a:rPr lang="es-CL" dirty="0"/>
              <a:t> JavaScript and XML)</a:t>
            </a:r>
            <a:endParaRPr lang="es-MX" b="1" dirty="0"/>
          </a:p>
          <a:p>
            <a:r>
              <a:rPr lang="es-MX" dirty="0"/>
              <a:t>• Utilidades</a:t>
            </a:r>
            <a:endParaRPr lang="es-C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6"/>
          <p:cNvSpPr txBox="1">
            <a:spLocks noGrp="1"/>
          </p:cNvSpPr>
          <p:nvPr>
            <p:ph type="title"/>
          </p:nvPr>
        </p:nvSpPr>
        <p:spPr>
          <a:xfrm>
            <a:off x="572493" y="409575"/>
            <a:ext cx="11018520" cy="111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Play"/>
              <a:buNone/>
            </a:pPr>
            <a:r>
              <a:rPr lang="en-US" sz="4600" dirty="0" err="1">
                <a:latin typeface="+mj-lt"/>
              </a:rPr>
              <a:t>JQuery</a:t>
            </a:r>
            <a:endParaRPr dirty="0">
              <a:latin typeface="+mj-lt"/>
            </a:endParaRPr>
          </a:p>
        </p:txBody>
      </p:sp>
      <p:sp>
        <p:nvSpPr>
          <p:cNvPr id="315" name="Google Shape;315;p16"/>
          <p:cNvSpPr/>
          <p:nvPr/>
        </p:nvSpPr>
        <p:spPr>
          <a:xfrm>
            <a:off x="572493" y="1681544"/>
            <a:ext cx="10972800" cy="18288"/>
          </a:xfrm>
          <a:custGeom>
            <a:avLst/>
            <a:gdLst/>
            <a:ahLst/>
            <a:cxnLst/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4901"/>
            </a:schemeClr>
          </a:solidFill>
          <a:ln w="44450" cap="rnd" cmpd="sng">
            <a:solidFill>
              <a:schemeClr val="accent2">
                <a:alpha val="74901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3A4586A-FAE7-C965-C466-EB8E4788B106}"/>
              </a:ext>
            </a:extLst>
          </p:cNvPr>
          <p:cNvSpPr txBox="1"/>
          <p:nvPr/>
        </p:nvSpPr>
        <p:spPr>
          <a:xfrm>
            <a:off x="476249" y="2003763"/>
            <a:ext cx="112680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La propia librería se encargará de ejecutar el código que sea compatible con el browser del cliente que está accediendo a nuestra web.</a:t>
            </a:r>
          </a:p>
          <a:p>
            <a:endParaRPr lang="es-MX" b="1" dirty="0"/>
          </a:p>
          <a:p>
            <a:r>
              <a:rPr lang="es-MX" dirty="0"/>
              <a:t>Sigue </a:t>
            </a:r>
            <a:r>
              <a:rPr lang="es-MX" b="1" dirty="0"/>
              <a:t>siendo la biblioteca de JavaScript más utilizada</a:t>
            </a:r>
            <a:r>
              <a:rPr lang="es-MX" dirty="0"/>
              <a:t>, estando presente en un 77,2% de los sitios web</a:t>
            </a:r>
            <a:endParaRPr lang="es-MX" b="1" dirty="0"/>
          </a:p>
          <a:p>
            <a:endParaRPr lang="es-MX" b="1" dirty="0"/>
          </a:p>
          <a:p>
            <a:endParaRPr lang="es-CL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2D87866-A204-5830-44B2-EF98DEB3D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1196" y="4553424"/>
            <a:ext cx="19812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324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6"/>
          <p:cNvSpPr txBox="1">
            <a:spLocks noGrp="1"/>
          </p:cNvSpPr>
          <p:nvPr>
            <p:ph type="title"/>
          </p:nvPr>
        </p:nvSpPr>
        <p:spPr>
          <a:xfrm>
            <a:off x="572493" y="409575"/>
            <a:ext cx="11018520" cy="111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Play"/>
              <a:buNone/>
            </a:pPr>
            <a:r>
              <a:rPr lang="en-US" sz="4600" dirty="0" err="1">
                <a:latin typeface="+mj-lt"/>
              </a:rPr>
              <a:t>JQuery</a:t>
            </a:r>
            <a:endParaRPr dirty="0">
              <a:latin typeface="+mj-lt"/>
            </a:endParaRPr>
          </a:p>
        </p:txBody>
      </p:sp>
      <p:sp>
        <p:nvSpPr>
          <p:cNvPr id="315" name="Google Shape;315;p16"/>
          <p:cNvSpPr/>
          <p:nvPr/>
        </p:nvSpPr>
        <p:spPr>
          <a:xfrm>
            <a:off x="572493" y="1681544"/>
            <a:ext cx="10972800" cy="18288"/>
          </a:xfrm>
          <a:custGeom>
            <a:avLst/>
            <a:gdLst/>
            <a:ahLst/>
            <a:cxnLst/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4901"/>
            </a:schemeClr>
          </a:solidFill>
          <a:ln w="44450" cap="rnd" cmpd="sng">
            <a:solidFill>
              <a:schemeClr val="accent2">
                <a:alpha val="74901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3A4586A-FAE7-C965-C466-EB8E4788B106}"/>
              </a:ext>
            </a:extLst>
          </p:cNvPr>
          <p:cNvSpPr txBox="1"/>
          <p:nvPr/>
        </p:nvSpPr>
        <p:spPr>
          <a:xfrm>
            <a:off x="476249" y="2003763"/>
            <a:ext cx="1126807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SINTAXIS DE JQUERY </a:t>
            </a:r>
          </a:p>
          <a:p>
            <a:endParaRPr lang="es-MX" dirty="0"/>
          </a:p>
          <a:p>
            <a:r>
              <a:rPr lang="es-MX" dirty="0"/>
              <a:t>JQuery tiene una sintaxis un poco diferente a JavaScript puro, esta consta de un </a:t>
            </a:r>
            <a:r>
              <a:rPr lang="es-MX" b="1" dirty="0"/>
              <a:t>signo de dólar</a:t>
            </a:r>
            <a:r>
              <a:rPr lang="es-MX" dirty="0"/>
              <a:t>, que indica que se está trabajando con JQuery y, </a:t>
            </a:r>
            <a:r>
              <a:rPr lang="es-MX" b="1" dirty="0"/>
              <a:t>entre paréntesis, encontraremos indicado el selector al cual nos dirigimos</a:t>
            </a:r>
            <a:r>
              <a:rPr lang="es-MX" dirty="0"/>
              <a:t>. Esto puede ir seguido de una acción a realizar con este selector.</a:t>
            </a:r>
            <a:endParaRPr lang="es-MX" b="1" dirty="0"/>
          </a:p>
          <a:p>
            <a:endParaRPr lang="es-MX" b="1" dirty="0"/>
          </a:p>
          <a:p>
            <a:endParaRPr lang="es-CL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2D87866-A204-5830-44B2-EF98DEB3D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1196" y="4553424"/>
            <a:ext cx="1981200" cy="19812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0565388-A848-AD50-B664-D52B800C5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75" y="4962918"/>
            <a:ext cx="8697539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49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6"/>
          <p:cNvSpPr txBox="1">
            <a:spLocks noGrp="1"/>
          </p:cNvSpPr>
          <p:nvPr>
            <p:ph type="title"/>
          </p:nvPr>
        </p:nvSpPr>
        <p:spPr>
          <a:xfrm>
            <a:off x="572493" y="409575"/>
            <a:ext cx="11018520" cy="111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Play"/>
              <a:buNone/>
            </a:pPr>
            <a:r>
              <a:rPr lang="es-MX" sz="3200" dirty="0">
                <a:latin typeface="+mj-lt"/>
              </a:rPr>
              <a:t>JQuery</a:t>
            </a:r>
            <a:endParaRPr lang="en-US" sz="2800" dirty="0">
              <a:latin typeface="+mj-lt"/>
            </a:endParaRPr>
          </a:p>
        </p:txBody>
      </p:sp>
      <p:sp>
        <p:nvSpPr>
          <p:cNvPr id="315" name="Google Shape;315;p16"/>
          <p:cNvSpPr/>
          <p:nvPr/>
        </p:nvSpPr>
        <p:spPr>
          <a:xfrm>
            <a:off x="572493" y="1681544"/>
            <a:ext cx="10972800" cy="18288"/>
          </a:xfrm>
          <a:custGeom>
            <a:avLst/>
            <a:gdLst/>
            <a:ahLst/>
            <a:cxnLst/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4901"/>
            </a:schemeClr>
          </a:solidFill>
          <a:ln w="44450" cap="rnd" cmpd="sng">
            <a:solidFill>
              <a:schemeClr val="accent2">
                <a:alpha val="74901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3A4586A-FAE7-C965-C466-EB8E4788B106}"/>
              </a:ext>
            </a:extLst>
          </p:cNvPr>
          <p:cNvSpPr txBox="1"/>
          <p:nvPr/>
        </p:nvSpPr>
        <p:spPr>
          <a:xfrm>
            <a:off x="476249" y="2003763"/>
            <a:ext cx="34099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$(selector).evento(</a:t>
            </a:r>
            <a:r>
              <a:rPr lang="es-MX" dirty="0" err="1"/>
              <a:t>function</a:t>
            </a:r>
            <a:r>
              <a:rPr lang="es-MX" dirty="0"/>
              <a:t>(){</a:t>
            </a:r>
          </a:p>
          <a:p>
            <a:r>
              <a:rPr lang="es-MX" dirty="0"/>
              <a:t>// La acción ocurre aquí</a:t>
            </a:r>
          </a:p>
          <a:p>
            <a:r>
              <a:rPr lang="es-MX" dirty="0"/>
              <a:t>});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2D87866-A204-5830-44B2-EF98DEB3D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1196" y="4553424"/>
            <a:ext cx="1981200" cy="19812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8E20C3A-E5B9-8932-7343-F981DA74EA2D}"/>
              </a:ext>
            </a:extLst>
          </p:cNvPr>
          <p:cNvSpPr txBox="1"/>
          <p:nvPr/>
        </p:nvSpPr>
        <p:spPr>
          <a:xfrm>
            <a:off x="6886575" y="202822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$("p").</a:t>
            </a:r>
            <a:r>
              <a:rPr lang="en-US" b="1" dirty="0" err="1"/>
              <a:t>dblclick</a:t>
            </a:r>
            <a:r>
              <a:rPr lang="en-US" b="1" dirty="0"/>
              <a:t>(function(){</a:t>
            </a:r>
          </a:p>
          <a:p>
            <a:r>
              <a:rPr lang="en-US" b="1" dirty="0"/>
              <a:t>$(this).hide();</a:t>
            </a:r>
          </a:p>
          <a:p>
            <a:r>
              <a:rPr lang="en-US" b="1" dirty="0"/>
              <a:t>});</a:t>
            </a:r>
            <a:endParaRPr lang="es-MX" b="1" dirty="0"/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D9B0F0A1-C541-7EBE-E44A-634348191622}"/>
              </a:ext>
            </a:extLst>
          </p:cNvPr>
          <p:cNvSpPr/>
          <p:nvPr/>
        </p:nvSpPr>
        <p:spPr>
          <a:xfrm>
            <a:off x="4391026" y="2129506"/>
            <a:ext cx="1419225" cy="47748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66138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6"/>
          <p:cNvSpPr txBox="1">
            <a:spLocks noGrp="1"/>
          </p:cNvSpPr>
          <p:nvPr>
            <p:ph type="title"/>
          </p:nvPr>
        </p:nvSpPr>
        <p:spPr>
          <a:xfrm>
            <a:off x="572493" y="409575"/>
            <a:ext cx="11018520" cy="111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Play"/>
              <a:buNone/>
            </a:pPr>
            <a:r>
              <a:rPr lang="en-US" sz="4600" dirty="0">
                <a:latin typeface="+mj-lt"/>
              </a:rPr>
              <a:t>PLUGINS DE BOOTSTRAP JQUERY </a:t>
            </a:r>
            <a:endParaRPr dirty="0">
              <a:latin typeface="+mj-lt"/>
            </a:endParaRPr>
          </a:p>
        </p:txBody>
      </p:sp>
      <p:sp>
        <p:nvSpPr>
          <p:cNvPr id="315" name="Google Shape;315;p16"/>
          <p:cNvSpPr/>
          <p:nvPr/>
        </p:nvSpPr>
        <p:spPr>
          <a:xfrm>
            <a:off x="572493" y="1681544"/>
            <a:ext cx="10972800" cy="18288"/>
          </a:xfrm>
          <a:custGeom>
            <a:avLst/>
            <a:gdLst/>
            <a:ahLst/>
            <a:cxnLst/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4901"/>
            </a:schemeClr>
          </a:solidFill>
          <a:ln w="44450" cap="rnd" cmpd="sng">
            <a:solidFill>
              <a:schemeClr val="accent2">
                <a:alpha val="74901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3A4586A-FAE7-C965-C466-EB8E4788B106}"/>
              </a:ext>
            </a:extLst>
          </p:cNvPr>
          <p:cNvSpPr txBox="1"/>
          <p:nvPr/>
        </p:nvSpPr>
        <p:spPr>
          <a:xfrm>
            <a:off x="476249" y="2003763"/>
            <a:ext cx="1126807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Bootstrap trae consigo </a:t>
            </a:r>
            <a:r>
              <a:rPr lang="es-CL" dirty="0" err="1"/>
              <a:t>plugins</a:t>
            </a:r>
            <a:r>
              <a:rPr lang="es-CL" dirty="0"/>
              <a:t> de JQuery que amplían su funcionalidad, otorgando un sitio más interactivo. Hablar en detalle de cada uno es complejo, ya que la cantidad de </a:t>
            </a:r>
            <a:r>
              <a:rPr lang="es-CL" dirty="0" err="1"/>
              <a:t>plugins</a:t>
            </a:r>
            <a:r>
              <a:rPr lang="es-CL" dirty="0"/>
              <a:t> disponibles para uso son muchos, pero podemos nombrar algunos: </a:t>
            </a:r>
          </a:p>
          <a:p>
            <a:endParaRPr lang="es-CL" dirty="0"/>
          </a:p>
          <a:p>
            <a:r>
              <a:rPr lang="es-CL" dirty="0"/>
              <a:t>• Fuel UX </a:t>
            </a:r>
          </a:p>
          <a:p>
            <a:r>
              <a:rPr lang="es-CL" dirty="0"/>
              <a:t>• Bootstrap </a:t>
            </a:r>
            <a:r>
              <a:rPr lang="es-CL" dirty="0" err="1"/>
              <a:t>Lightbox</a:t>
            </a:r>
            <a:r>
              <a:rPr lang="es-CL" dirty="0"/>
              <a:t> </a:t>
            </a:r>
          </a:p>
          <a:p>
            <a:r>
              <a:rPr lang="es-CL" dirty="0"/>
              <a:t>• Bootbox.js </a:t>
            </a:r>
          </a:p>
          <a:p>
            <a:r>
              <a:rPr lang="es-CL" dirty="0"/>
              <a:t>• Bootstrap Switch </a:t>
            </a:r>
          </a:p>
          <a:p>
            <a:r>
              <a:rPr lang="es-CL" dirty="0"/>
              <a:t>• JQuery File </a:t>
            </a:r>
            <a:r>
              <a:rPr lang="es-CL" dirty="0" err="1"/>
              <a:t>Upload</a:t>
            </a:r>
            <a:r>
              <a:rPr lang="es-CL" dirty="0"/>
              <a:t> </a:t>
            </a:r>
          </a:p>
          <a:p>
            <a:r>
              <a:rPr lang="es-CL" dirty="0"/>
              <a:t>• Pick a Color</a:t>
            </a:r>
            <a:endParaRPr lang="es-MX" b="1" dirty="0"/>
          </a:p>
          <a:p>
            <a:endParaRPr lang="es-CL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2D87866-A204-5830-44B2-EF98DEB3D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1196" y="4553424"/>
            <a:ext cx="19812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582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6"/>
          <p:cNvSpPr txBox="1">
            <a:spLocks noGrp="1"/>
          </p:cNvSpPr>
          <p:nvPr>
            <p:ph type="title"/>
          </p:nvPr>
        </p:nvSpPr>
        <p:spPr>
          <a:xfrm>
            <a:off x="572493" y="409575"/>
            <a:ext cx="11018520" cy="111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Play"/>
              <a:buNone/>
            </a:pPr>
            <a:r>
              <a:rPr lang="es-MX" sz="3200" dirty="0">
                <a:latin typeface="+mj-lt"/>
              </a:rPr>
              <a:t>QUÉ MÁS PODEMOS REALIZAR CON JQUERY </a:t>
            </a:r>
            <a:endParaRPr lang="en-US" sz="2800" dirty="0">
              <a:latin typeface="+mj-lt"/>
            </a:endParaRPr>
          </a:p>
        </p:txBody>
      </p:sp>
      <p:sp>
        <p:nvSpPr>
          <p:cNvPr id="315" name="Google Shape;315;p16"/>
          <p:cNvSpPr/>
          <p:nvPr/>
        </p:nvSpPr>
        <p:spPr>
          <a:xfrm>
            <a:off x="572493" y="1681544"/>
            <a:ext cx="10972800" cy="18288"/>
          </a:xfrm>
          <a:custGeom>
            <a:avLst/>
            <a:gdLst/>
            <a:ahLst/>
            <a:cxnLst/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4901"/>
            </a:schemeClr>
          </a:solidFill>
          <a:ln w="44450" cap="rnd" cmpd="sng">
            <a:solidFill>
              <a:schemeClr val="accent2">
                <a:alpha val="74901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3A4586A-FAE7-C965-C466-EB8E4788B106}"/>
              </a:ext>
            </a:extLst>
          </p:cNvPr>
          <p:cNvSpPr txBox="1"/>
          <p:nvPr/>
        </p:nvSpPr>
        <p:spPr>
          <a:xfrm>
            <a:off x="476249" y="2003763"/>
            <a:ext cx="1126807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Con la biblioteca JQuery podemos realizar la captura de datos y manipulación de datos del DOM, de la misma forma que lo hacemos con </a:t>
            </a:r>
            <a:r>
              <a:rPr lang="es-MX" dirty="0" err="1"/>
              <a:t>Vanilla</a:t>
            </a:r>
            <a:r>
              <a:rPr lang="es-MX" dirty="0"/>
              <a:t> JavaScript (JavaScript puro, sin librería ni </a:t>
            </a:r>
            <a:r>
              <a:rPr lang="es-MX" dirty="0" err="1"/>
              <a:t>framework</a:t>
            </a:r>
            <a:r>
              <a:rPr lang="es-MX" dirty="0"/>
              <a:t>), pero utilizando los beneficios del uso de JQuery. </a:t>
            </a:r>
          </a:p>
          <a:p>
            <a:endParaRPr lang="es-MX" dirty="0"/>
          </a:p>
          <a:p>
            <a:r>
              <a:rPr lang="es-MX" dirty="0"/>
              <a:t>Podemos crear animaciones, eventos, etc.</a:t>
            </a:r>
          </a:p>
          <a:p>
            <a:endParaRPr lang="es-MX" b="1" dirty="0"/>
          </a:p>
          <a:p>
            <a:r>
              <a:rPr lang="es-MX" dirty="0"/>
              <a:t>Al igual que antes, podemos descargar </a:t>
            </a:r>
            <a:r>
              <a:rPr lang="es-MX" dirty="0" err="1"/>
              <a:t>Jquery</a:t>
            </a:r>
            <a:r>
              <a:rPr lang="es-MX" dirty="0"/>
              <a:t> o bien </a:t>
            </a:r>
            <a:r>
              <a:rPr lang="es-MX" b="1" dirty="0"/>
              <a:t>incluirla como un CDN.</a:t>
            </a:r>
            <a:endParaRPr lang="es-CL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2D87866-A204-5830-44B2-EF98DEB3D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1196" y="4553424"/>
            <a:ext cx="19812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25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6"/>
          <p:cNvSpPr txBox="1">
            <a:spLocks noGrp="1"/>
          </p:cNvSpPr>
          <p:nvPr>
            <p:ph type="title"/>
          </p:nvPr>
        </p:nvSpPr>
        <p:spPr>
          <a:xfrm>
            <a:off x="572493" y="409575"/>
            <a:ext cx="11018520" cy="111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Play"/>
              <a:buNone/>
            </a:pPr>
            <a:r>
              <a:rPr lang="es-MX" sz="3200" dirty="0">
                <a:latin typeface="+mj-lt"/>
              </a:rPr>
              <a:t>Instalación de JQuery</a:t>
            </a:r>
            <a:endParaRPr lang="en-US" sz="2800" dirty="0">
              <a:latin typeface="+mj-lt"/>
            </a:endParaRPr>
          </a:p>
        </p:txBody>
      </p:sp>
      <p:sp>
        <p:nvSpPr>
          <p:cNvPr id="315" name="Google Shape;315;p16"/>
          <p:cNvSpPr/>
          <p:nvPr/>
        </p:nvSpPr>
        <p:spPr>
          <a:xfrm>
            <a:off x="572493" y="1681544"/>
            <a:ext cx="10972800" cy="18288"/>
          </a:xfrm>
          <a:custGeom>
            <a:avLst/>
            <a:gdLst/>
            <a:ahLst/>
            <a:cxnLst/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4901"/>
            </a:schemeClr>
          </a:solidFill>
          <a:ln w="44450" cap="rnd" cmpd="sng">
            <a:solidFill>
              <a:schemeClr val="accent2">
                <a:alpha val="74901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3A4586A-FAE7-C965-C466-EB8E4788B106}"/>
              </a:ext>
            </a:extLst>
          </p:cNvPr>
          <p:cNvSpPr txBox="1"/>
          <p:nvPr/>
        </p:nvSpPr>
        <p:spPr>
          <a:xfrm>
            <a:off x="476249" y="2003763"/>
            <a:ext cx="112680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jQuery se distribuye en diferentes versiones, cada una de ellas adaptada a distintas necesidades de desarrollo y producción.</a:t>
            </a:r>
            <a:endParaRPr lang="es-CL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2D87866-A204-5830-44B2-EF98DEB3D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1196" y="4553424"/>
            <a:ext cx="1981200" cy="19812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9146382-573C-B45F-4ADF-D9BCF97DA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49" y="4011468"/>
            <a:ext cx="7599957" cy="2523156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A65F1ACE-4EE3-90CA-F6B6-79C9CD4EAF79}"/>
              </a:ext>
            </a:extLst>
          </p:cNvPr>
          <p:cNvSpPr txBox="1"/>
          <p:nvPr/>
        </p:nvSpPr>
        <p:spPr>
          <a:xfrm>
            <a:off x="572493" y="30612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>
                <a:hlinkClick r:id="rId5"/>
              </a:rPr>
              <a:t>https://releases.jquery.com/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91763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6"/>
          <p:cNvSpPr txBox="1">
            <a:spLocks noGrp="1"/>
          </p:cNvSpPr>
          <p:nvPr>
            <p:ph type="title"/>
          </p:nvPr>
        </p:nvSpPr>
        <p:spPr>
          <a:xfrm>
            <a:off x="572493" y="409575"/>
            <a:ext cx="11018520" cy="111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Play"/>
              <a:buNone/>
            </a:pPr>
            <a:r>
              <a:rPr lang="es-MX" sz="3200" dirty="0">
                <a:latin typeface="+mj-lt"/>
              </a:rPr>
              <a:t>Métodos de JQuery</a:t>
            </a:r>
            <a:endParaRPr lang="en-US" sz="2800" dirty="0">
              <a:latin typeface="+mj-lt"/>
            </a:endParaRPr>
          </a:p>
        </p:txBody>
      </p:sp>
      <p:sp>
        <p:nvSpPr>
          <p:cNvPr id="315" name="Google Shape;315;p16"/>
          <p:cNvSpPr/>
          <p:nvPr/>
        </p:nvSpPr>
        <p:spPr>
          <a:xfrm>
            <a:off x="572493" y="1681544"/>
            <a:ext cx="10972800" cy="18288"/>
          </a:xfrm>
          <a:custGeom>
            <a:avLst/>
            <a:gdLst/>
            <a:ahLst/>
            <a:cxnLst/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4901"/>
            </a:schemeClr>
          </a:solidFill>
          <a:ln w="44450" cap="rnd" cmpd="sng">
            <a:solidFill>
              <a:schemeClr val="accent2">
                <a:alpha val="74901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3A4586A-FAE7-C965-C466-EB8E4788B106}"/>
              </a:ext>
            </a:extLst>
          </p:cNvPr>
          <p:cNvSpPr txBox="1"/>
          <p:nvPr/>
        </p:nvSpPr>
        <p:spPr>
          <a:xfrm>
            <a:off x="476248" y="2003763"/>
            <a:ext cx="51720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Métodos de efectos</a:t>
            </a:r>
          </a:p>
          <a:p>
            <a:endParaRPr lang="es-MX" b="1" dirty="0"/>
          </a:p>
          <a:p>
            <a:pPr algn="just"/>
            <a:r>
              <a:rPr lang="es-MX" dirty="0"/>
              <a:t>Proporcionan varias técnicas para agregar animación a una página web, incluyendo efectos simples y personalizados.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2D87866-A204-5830-44B2-EF98DEB3D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1196" y="4553424"/>
            <a:ext cx="1981200" cy="19812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C731DCB0-8A7C-5385-082B-DDCB101F4472}"/>
              </a:ext>
            </a:extLst>
          </p:cNvPr>
          <p:cNvSpPr txBox="1"/>
          <p:nvPr/>
        </p:nvSpPr>
        <p:spPr>
          <a:xfrm>
            <a:off x="5867400" y="2003763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Métodos de manipulación de HTML y CSS</a:t>
            </a:r>
          </a:p>
          <a:p>
            <a:endParaRPr lang="es-MX" dirty="0"/>
          </a:p>
          <a:p>
            <a:r>
              <a:rPr lang="es-MX" dirty="0"/>
              <a:t>Manipulan los elementos, cambiando sus atributos, estilos y/o propiedades.</a:t>
            </a:r>
            <a:endParaRPr lang="es-CL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4BF9633-0DD3-8192-67E5-AD863A8B1A2A}"/>
              </a:ext>
            </a:extLst>
          </p:cNvPr>
          <p:cNvSpPr txBox="1"/>
          <p:nvPr/>
        </p:nvSpPr>
        <p:spPr>
          <a:xfrm>
            <a:off x="476248" y="3574375"/>
            <a:ext cx="1589682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1600" dirty="0" err="1"/>
              <a:t>animate</a:t>
            </a:r>
            <a:r>
              <a:rPr lang="es-CL" sz="1600" dirty="0"/>
              <a:t>();</a:t>
            </a:r>
          </a:p>
          <a:p>
            <a:r>
              <a:rPr lang="es-CL" sz="1600" dirty="0" err="1"/>
              <a:t>finish</a:t>
            </a:r>
            <a:r>
              <a:rPr lang="es-CL" sz="1600" dirty="0"/>
              <a:t>();</a:t>
            </a:r>
          </a:p>
          <a:p>
            <a:r>
              <a:rPr lang="es-CL" sz="1600" dirty="0" err="1"/>
              <a:t>delay</a:t>
            </a:r>
            <a:r>
              <a:rPr lang="es-CL" sz="1600" dirty="0"/>
              <a:t>();</a:t>
            </a:r>
          </a:p>
          <a:p>
            <a:r>
              <a:rPr lang="es-CL" sz="1600" dirty="0" err="1"/>
              <a:t>hide</a:t>
            </a:r>
            <a:r>
              <a:rPr lang="es-CL" sz="1600" dirty="0"/>
              <a:t>();</a:t>
            </a:r>
          </a:p>
          <a:p>
            <a:r>
              <a:rPr lang="es-CL" sz="1600" dirty="0" err="1"/>
              <a:t>fadeIn</a:t>
            </a:r>
            <a:r>
              <a:rPr lang="es-CL" sz="1600" dirty="0"/>
              <a:t>();</a:t>
            </a:r>
          </a:p>
          <a:p>
            <a:r>
              <a:rPr lang="es-CL" sz="1600" dirty="0"/>
              <a:t>show();</a:t>
            </a:r>
          </a:p>
          <a:p>
            <a:r>
              <a:rPr lang="es-CL" sz="1600" dirty="0" err="1"/>
              <a:t>fadeOut</a:t>
            </a:r>
            <a:r>
              <a:rPr lang="es-CL" sz="1600" dirty="0"/>
              <a:t>();</a:t>
            </a:r>
          </a:p>
          <a:p>
            <a:r>
              <a:rPr lang="es-CL" sz="1600" dirty="0"/>
              <a:t>stop();</a:t>
            </a:r>
          </a:p>
          <a:p>
            <a:r>
              <a:rPr lang="es-CL" sz="1600" dirty="0" err="1"/>
              <a:t>toggle</a:t>
            </a:r>
            <a:r>
              <a:rPr lang="es-CL" sz="1600" dirty="0"/>
              <a:t>();</a:t>
            </a:r>
          </a:p>
          <a:p>
            <a:r>
              <a:rPr lang="es-CL" sz="1600" dirty="0" err="1"/>
              <a:t>fadeTo</a:t>
            </a:r>
            <a:r>
              <a:rPr lang="es-CL" sz="1600" dirty="0"/>
              <a:t>();</a:t>
            </a:r>
          </a:p>
          <a:p>
            <a:r>
              <a:rPr lang="es-CL" sz="1600" dirty="0" err="1"/>
              <a:t>fadeToggle</a:t>
            </a:r>
            <a:r>
              <a:rPr lang="es-CL" sz="1600" dirty="0"/>
              <a:t>();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43601C6-2C38-034B-FA52-327C754094E2}"/>
              </a:ext>
            </a:extLst>
          </p:cNvPr>
          <p:cNvSpPr txBox="1"/>
          <p:nvPr/>
        </p:nvSpPr>
        <p:spPr>
          <a:xfrm>
            <a:off x="5867400" y="3546123"/>
            <a:ext cx="1589682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1600" dirty="0" err="1"/>
              <a:t>addClass</a:t>
            </a:r>
            <a:r>
              <a:rPr lang="es-CL" sz="1600" dirty="0"/>
              <a:t>();</a:t>
            </a:r>
          </a:p>
          <a:p>
            <a:r>
              <a:rPr lang="es-CL" sz="1600" dirty="0"/>
              <a:t>clone();</a:t>
            </a:r>
          </a:p>
          <a:p>
            <a:r>
              <a:rPr lang="es-CL" sz="1600" dirty="0"/>
              <a:t>after();</a:t>
            </a:r>
          </a:p>
          <a:p>
            <a:r>
              <a:rPr lang="es-CL" sz="1600" dirty="0" err="1"/>
              <a:t>css</a:t>
            </a:r>
            <a:r>
              <a:rPr lang="es-CL" sz="1600" dirty="0"/>
              <a:t>();</a:t>
            </a:r>
          </a:p>
          <a:p>
            <a:r>
              <a:rPr lang="es-CL" sz="1600" dirty="0" err="1"/>
              <a:t>append</a:t>
            </a:r>
            <a:r>
              <a:rPr lang="es-CL" sz="1600" dirty="0"/>
              <a:t>();</a:t>
            </a:r>
          </a:p>
          <a:p>
            <a:r>
              <a:rPr lang="es-CL" sz="1600" dirty="0" err="1"/>
              <a:t>detach</a:t>
            </a:r>
            <a:r>
              <a:rPr lang="es-CL" sz="1600" dirty="0"/>
              <a:t>();</a:t>
            </a:r>
          </a:p>
          <a:p>
            <a:r>
              <a:rPr lang="es-CL" sz="1600" dirty="0" err="1"/>
              <a:t>appendTo</a:t>
            </a:r>
            <a:r>
              <a:rPr lang="es-CL" sz="1600" dirty="0"/>
              <a:t>();</a:t>
            </a:r>
          </a:p>
          <a:p>
            <a:r>
              <a:rPr lang="es-CL" sz="1600" dirty="0" err="1"/>
              <a:t>empty</a:t>
            </a:r>
            <a:r>
              <a:rPr lang="es-CL" sz="1600" dirty="0"/>
              <a:t>();</a:t>
            </a:r>
          </a:p>
          <a:p>
            <a:r>
              <a:rPr lang="es-CL" sz="1600" dirty="0" err="1"/>
              <a:t>attr</a:t>
            </a:r>
            <a:r>
              <a:rPr lang="es-CL" sz="1600" dirty="0"/>
              <a:t>();</a:t>
            </a:r>
          </a:p>
          <a:p>
            <a:r>
              <a:rPr lang="es-CL" sz="1600" dirty="0" err="1"/>
              <a:t>hasClass</a:t>
            </a:r>
            <a:r>
              <a:rPr lang="es-CL" sz="1600" dirty="0"/>
              <a:t>();</a:t>
            </a:r>
          </a:p>
          <a:p>
            <a:r>
              <a:rPr lang="es-CL" sz="1600" dirty="0" err="1"/>
              <a:t>before</a:t>
            </a:r>
            <a:r>
              <a:rPr lang="es-CL" sz="16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6348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3723</TotalTime>
  <Words>1391</Words>
  <Application>Microsoft Office PowerPoint</Application>
  <PresentationFormat>Panorámica</PresentationFormat>
  <Paragraphs>143</Paragraphs>
  <Slides>19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Aptos</vt:lpstr>
      <vt:lpstr>Arial</vt:lpstr>
      <vt:lpstr>Noto Sans Symbols</vt:lpstr>
      <vt:lpstr>Play</vt:lpstr>
      <vt:lpstr>Tema de Office</vt:lpstr>
      <vt:lpstr>Contenido</vt:lpstr>
      <vt:lpstr>JQuery</vt:lpstr>
      <vt:lpstr>JQuery</vt:lpstr>
      <vt:lpstr>JQuery</vt:lpstr>
      <vt:lpstr>JQuery</vt:lpstr>
      <vt:lpstr>PLUGINS DE BOOTSTRAP JQUERY </vt:lpstr>
      <vt:lpstr>QUÉ MÁS PODEMOS REALIZAR CON JQUERY </vt:lpstr>
      <vt:lpstr>Instalación de JQuery</vt:lpstr>
      <vt:lpstr>Métodos de JQuery</vt:lpstr>
      <vt:lpstr>Plugins de JQuery</vt:lpstr>
      <vt:lpstr>Métodos de JQuery</vt:lpstr>
      <vt:lpstr>jQuery UI </vt:lpstr>
      <vt:lpstr>¿Vale la pena JQuery?</vt:lpstr>
      <vt:lpstr>¿Vale la pena JQuery?</vt:lpstr>
      <vt:lpstr>¿Vale la pena JQuery?</vt:lpstr>
      <vt:lpstr>AJAX</vt:lpstr>
      <vt:lpstr>¿Qué es una Función de Callback?</vt:lpstr>
      <vt:lpstr>Presentación de PowerPoint</vt:lpstr>
      <vt:lpstr>Resumen de la clase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leik caro</dc:creator>
  <cp:lastModifiedBy>mic730460</cp:lastModifiedBy>
  <cp:revision>15</cp:revision>
  <dcterms:created xsi:type="dcterms:W3CDTF">2024-07-19T18:30:46Z</dcterms:created>
  <dcterms:modified xsi:type="dcterms:W3CDTF">2025-06-16T22:39:31Z</dcterms:modified>
</cp:coreProperties>
</file>