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21"/>
  </p:notesMasterIdLst>
  <p:sldIdLst>
    <p:sldId id="258" r:id="rId2"/>
    <p:sldId id="271" r:id="rId3"/>
    <p:sldId id="292" r:id="rId4"/>
    <p:sldId id="293" r:id="rId5"/>
    <p:sldId id="297" r:id="rId6"/>
    <p:sldId id="294" r:id="rId7"/>
    <p:sldId id="295" r:id="rId8"/>
    <p:sldId id="296" r:id="rId9"/>
    <p:sldId id="298" r:id="rId10"/>
    <p:sldId id="299" r:id="rId11"/>
    <p:sldId id="302" r:id="rId12"/>
    <p:sldId id="306" r:id="rId13"/>
    <p:sldId id="303" r:id="rId14"/>
    <p:sldId id="304" r:id="rId15"/>
    <p:sldId id="305" r:id="rId16"/>
    <p:sldId id="273" r:id="rId17"/>
    <p:sldId id="307" r:id="rId18"/>
    <p:sldId id="290" r:id="rId19"/>
    <p:sldId id="276" r:id="rId20"/>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ik caro" userId="3a0d25dc9b7847bd" providerId="LiveId" clId="{450D59E4-7E98-4C82-B4C3-124BD3323B4B}"/>
    <pc:docChg chg="custSel delSld modSld">
      <pc:chgData name="leik caro" userId="3a0d25dc9b7847bd" providerId="LiveId" clId="{450D59E4-7E98-4C82-B4C3-124BD3323B4B}" dt="2024-08-06T13:57:54.356" v="11" actId="47"/>
      <pc:docMkLst>
        <pc:docMk/>
      </pc:docMkLst>
      <pc:sldChg chg="delSp mod">
        <pc:chgData name="leik caro" userId="3a0d25dc9b7847bd" providerId="LiveId" clId="{450D59E4-7E98-4C82-B4C3-124BD3323B4B}" dt="2024-08-06T13:56:21.485" v="2" actId="478"/>
        <pc:sldMkLst>
          <pc:docMk/>
          <pc:sldMk cId="1397916553" sldId="256"/>
        </pc:sldMkLst>
        <pc:picChg chg="del">
          <ac:chgData name="leik caro" userId="3a0d25dc9b7847bd" providerId="LiveId" clId="{450D59E4-7E98-4C82-B4C3-124BD3323B4B}" dt="2024-08-06T13:56:21.485" v="2" actId="478"/>
          <ac:picMkLst>
            <pc:docMk/>
            <pc:sldMk cId="1397916553" sldId="256"/>
            <ac:picMk id="5" creationId="{FACF6C5B-F116-B881-6AE1-84B0B7A9DAD1}"/>
          </ac:picMkLst>
        </pc:picChg>
      </pc:sldChg>
      <pc:sldChg chg="delSp mod">
        <pc:chgData name="leik caro" userId="3a0d25dc9b7847bd" providerId="LiveId" clId="{450D59E4-7E98-4C82-B4C3-124BD3323B4B}" dt="2024-08-06T13:57:23.085" v="7" actId="478"/>
        <pc:sldMkLst>
          <pc:docMk/>
          <pc:sldMk cId="0" sldId="257"/>
        </pc:sldMkLst>
        <pc:spChg chg="del">
          <ac:chgData name="leik caro" userId="3a0d25dc9b7847bd" providerId="LiveId" clId="{450D59E4-7E98-4C82-B4C3-124BD3323B4B}" dt="2024-08-06T13:57:23.085" v="7" actId="478"/>
          <ac:spMkLst>
            <pc:docMk/>
            <pc:sldMk cId="0" sldId="257"/>
            <ac:spMk id="173" creationId="{00000000-0000-0000-0000-000000000000}"/>
          </ac:spMkLst>
        </pc:spChg>
        <pc:spChg chg="del">
          <ac:chgData name="leik caro" userId="3a0d25dc9b7847bd" providerId="LiveId" clId="{450D59E4-7E98-4C82-B4C3-124BD3323B4B}" dt="2024-08-06T13:57:21.085" v="6" actId="478"/>
          <ac:spMkLst>
            <pc:docMk/>
            <pc:sldMk cId="0" sldId="257"/>
            <ac:spMk id="174" creationId="{00000000-0000-0000-0000-000000000000}"/>
          </ac:spMkLst>
        </pc:spChg>
        <pc:spChg chg="del">
          <ac:chgData name="leik caro" userId="3a0d25dc9b7847bd" providerId="LiveId" clId="{450D59E4-7E98-4C82-B4C3-124BD3323B4B}" dt="2024-08-06T13:57:18.585" v="5" actId="478"/>
          <ac:spMkLst>
            <pc:docMk/>
            <pc:sldMk cId="0" sldId="257"/>
            <ac:spMk id="176" creationId="{00000000-0000-0000-0000-000000000000}"/>
          </ac:spMkLst>
        </pc:spChg>
        <pc:picChg chg="del">
          <ac:chgData name="leik caro" userId="3a0d25dc9b7847bd" providerId="LiveId" clId="{450D59E4-7E98-4C82-B4C3-124BD3323B4B}" dt="2024-08-06T13:56:17.175" v="0" actId="478"/>
          <ac:picMkLst>
            <pc:docMk/>
            <pc:sldMk cId="0" sldId="257"/>
            <ac:picMk id="175" creationId="{00000000-0000-0000-0000-000000000000}"/>
          </ac:picMkLst>
        </pc:picChg>
        <pc:picChg chg="del">
          <ac:chgData name="leik caro" userId="3a0d25dc9b7847bd" providerId="LiveId" clId="{450D59E4-7E98-4C82-B4C3-124BD3323B4B}" dt="2024-08-06T13:56:18.892" v="1" actId="478"/>
          <ac:picMkLst>
            <pc:docMk/>
            <pc:sldMk cId="0" sldId="257"/>
            <ac:picMk id="179" creationId="{00000000-0000-0000-0000-000000000000}"/>
          </ac:picMkLst>
        </pc:picChg>
      </pc:sldChg>
      <pc:sldChg chg="delSp mod">
        <pc:chgData name="leik caro" userId="3a0d25dc9b7847bd" providerId="LiveId" clId="{450D59E4-7E98-4C82-B4C3-124BD3323B4B}" dt="2024-08-06T13:56:24.765" v="3" actId="478"/>
        <pc:sldMkLst>
          <pc:docMk/>
          <pc:sldMk cId="0" sldId="258"/>
        </pc:sldMkLst>
        <pc:picChg chg="del">
          <ac:chgData name="leik caro" userId="3a0d25dc9b7847bd" providerId="LiveId" clId="{450D59E4-7E98-4C82-B4C3-124BD3323B4B}" dt="2024-08-06T13:56:24.765" v="3" actId="478"/>
          <ac:picMkLst>
            <pc:docMk/>
            <pc:sldMk cId="0" sldId="258"/>
            <ac:picMk id="186" creationId="{00000000-0000-0000-0000-000000000000}"/>
          </ac:picMkLst>
        </pc:picChg>
      </pc:sldChg>
      <pc:sldChg chg="delSp mod">
        <pc:chgData name="leik caro" userId="3a0d25dc9b7847bd" providerId="LiveId" clId="{450D59E4-7E98-4C82-B4C3-124BD3323B4B}" dt="2024-08-06T13:56:30.325" v="4" actId="478"/>
        <pc:sldMkLst>
          <pc:docMk/>
          <pc:sldMk cId="0" sldId="273"/>
        </pc:sldMkLst>
        <pc:picChg chg="del">
          <ac:chgData name="leik caro" userId="3a0d25dc9b7847bd" providerId="LiveId" clId="{450D59E4-7E98-4C82-B4C3-124BD3323B4B}" dt="2024-08-06T13:56:30.325" v="4" actId="478"/>
          <ac:picMkLst>
            <pc:docMk/>
            <pc:sldMk cId="0" sldId="273"/>
            <ac:picMk id="330" creationId="{00000000-0000-0000-0000-000000000000}"/>
          </ac:picMkLst>
        </pc:picChg>
      </pc:sldChg>
      <pc:sldChg chg="del">
        <pc:chgData name="leik caro" userId="3a0d25dc9b7847bd" providerId="LiveId" clId="{450D59E4-7E98-4C82-B4C3-124BD3323B4B}" dt="2024-08-06T13:57:54.356" v="11" actId="47"/>
        <pc:sldMkLst>
          <pc:docMk/>
          <pc:sldMk cId="1677712165" sldId="274"/>
        </pc:sldMkLst>
      </pc:sldChg>
      <pc:sldChg chg="delSp mod">
        <pc:chgData name="leik caro" userId="3a0d25dc9b7847bd" providerId="LiveId" clId="{450D59E4-7E98-4C82-B4C3-124BD3323B4B}" dt="2024-08-06T13:57:44.304" v="8" actId="478"/>
        <pc:sldMkLst>
          <pc:docMk/>
          <pc:sldMk cId="3461383421" sldId="289"/>
        </pc:sldMkLst>
        <pc:picChg chg="del">
          <ac:chgData name="leik caro" userId="3a0d25dc9b7847bd" providerId="LiveId" clId="{450D59E4-7E98-4C82-B4C3-124BD3323B4B}" dt="2024-08-06T13:57:44.304" v="8" actId="478"/>
          <ac:picMkLst>
            <pc:docMk/>
            <pc:sldMk cId="3461383421" sldId="289"/>
            <ac:picMk id="13" creationId="{3C261F64-AD60-9ABE-C659-2C64C439F109}"/>
          </ac:picMkLst>
        </pc:picChg>
      </pc:sldChg>
      <pc:sldChg chg="delSp del mod">
        <pc:chgData name="leik caro" userId="3a0d25dc9b7847bd" providerId="LiveId" clId="{450D59E4-7E98-4C82-B4C3-124BD3323B4B}" dt="2024-08-06T13:57:50.118" v="10" actId="47"/>
        <pc:sldMkLst>
          <pc:docMk/>
          <pc:sldMk cId="1897994190" sldId="291"/>
        </pc:sldMkLst>
        <pc:picChg chg="del">
          <ac:chgData name="leik caro" userId="3a0d25dc9b7847bd" providerId="LiveId" clId="{450D59E4-7E98-4C82-B4C3-124BD3323B4B}" dt="2024-08-06T13:57:47.655" v="9" actId="478"/>
          <ac:picMkLst>
            <pc:docMk/>
            <pc:sldMk cId="1897994190" sldId="291"/>
            <ac:picMk id="9" creationId="{F14C2728-4930-7840-523E-78E52CF83E7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CBBE40-87FA-411C-B100-D83E0868F140}" type="datetimeFigureOut">
              <a:rPr lang="es-CL" smtClean="0"/>
              <a:t>16-06-2025</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B0605D-07F7-44C8-8F44-871DA38835A3}" type="slidenum">
              <a:rPr lang="es-CL" smtClean="0"/>
              <a:t>‹Nº›</a:t>
            </a:fld>
            <a:endParaRPr lang="es-CL"/>
          </a:p>
        </p:txBody>
      </p:sp>
    </p:spTree>
    <p:extLst>
      <p:ext uri="{BB962C8B-B14F-4D97-AF65-F5344CB8AC3E}">
        <p14:creationId xmlns:p14="http://schemas.microsoft.com/office/powerpoint/2010/main" val="526498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1" name="Google Shape;3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0930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1" name="Google Shape;3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0454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1" name="Google Shape;3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45438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1" name="Google Shape;3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62559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1" name="Google Shape;3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19848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1" name="Google Shape;3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926078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7" name="Google Shape;32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1" name="Google Shape;3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69118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838996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1" name="Google Shape;3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1" name="Google Shape;3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95333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1" name="Google Shape;3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71086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1" name="Google Shape;3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752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1" name="Google Shape;3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90057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1" name="Google Shape;3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5266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1" name="Google Shape;3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1904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311" name="Google Shape;31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922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ítulo y objetos" type="obj">
  <p:cSld name="Título y objetos">
    <p:spTree>
      <p:nvGrpSpPr>
        <p:cNvPr id="1" name="Shape 88"/>
        <p:cNvGrpSpPr/>
        <p:nvPr/>
      </p:nvGrpSpPr>
      <p:grpSpPr>
        <a:xfrm>
          <a:off x="0" y="0"/>
          <a:ext cx="0" cy="0"/>
          <a:chOff x="0" y="0"/>
          <a:chExt cx="0" cy="0"/>
        </a:xfrm>
      </p:grpSpPr>
      <p:sp>
        <p:nvSpPr>
          <p:cNvPr id="89" name="Google Shape;8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2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1097630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Título vertical y texto">
    <p:spTree>
      <p:nvGrpSpPr>
        <p:cNvPr id="1" name="Shape 151"/>
        <p:cNvGrpSpPr/>
        <p:nvPr/>
      </p:nvGrpSpPr>
      <p:grpSpPr>
        <a:xfrm>
          <a:off x="0" y="0"/>
          <a:ext cx="0" cy="0"/>
          <a:chOff x="0" y="0"/>
          <a:chExt cx="0" cy="0"/>
        </a:xfrm>
      </p:grpSpPr>
      <p:sp>
        <p:nvSpPr>
          <p:cNvPr id="152" name="Google Shape;152;p4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3" name="Google Shape;153;p4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4" name="Google Shape;154;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10150208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ación" type="twoTxTwoObj">
  <p:cSld name="Comparación">
    <p:spTree>
      <p:nvGrpSpPr>
        <p:cNvPr id="1" name="Shape 94"/>
        <p:cNvGrpSpPr/>
        <p:nvPr/>
      </p:nvGrpSpPr>
      <p:grpSpPr>
        <a:xfrm>
          <a:off x="0" y="0"/>
          <a:ext cx="0" cy="0"/>
          <a:chOff x="0" y="0"/>
          <a:chExt cx="0" cy="0"/>
        </a:xfrm>
      </p:grpSpPr>
      <p:sp>
        <p:nvSpPr>
          <p:cNvPr id="95" name="Google Shape;95;p2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2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7" name="Google Shape;97;p2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2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9" name="Google Shape;99;p2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0" name="Google Shape;100;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184442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apositiva de título" type="title">
  <p:cSld name="Diapositiva de título">
    <p:spTree>
      <p:nvGrpSpPr>
        <p:cNvPr id="1" name="Shape 103"/>
        <p:cNvGrpSpPr/>
        <p:nvPr/>
      </p:nvGrpSpPr>
      <p:grpSpPr>
        <a:xfrm>
          <a:off x="0" y="0"/>
          <a:ext cx="0" cy="0"/>
          <a:chOff x="0" y="0"/>
          <a:chExt cx="0" cy="0"/>
        </a:xfrm>
      </p:grpSpPr>
      <p:sp>
        <p:nvSpPr>
          <p:cNvPr id="104" name="Google Shape;104;p3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3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6" name="Google Shape;10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20404984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cabezado de sección" type="secHead">
  <p:cSld name="Encabezado de sección">
    <p:spTree>
      <p:nvGrpSpPr>
        <p:cNvPr id="1" name="Shape 109"/>
        <p:cNvGrpSpPr/>
        <p:nvPr/>
      </p:nvGrpSpPr>
      <p:grpSpPr>
        <a:xfrm>
          <a:off x="0" y="0"/>
          <a:ext cx="0" cy="0"/>
          <a:chOff x="0" y="0"/>
          <a:chExt cx="0" cy="0"/>
        </a:xfrm>
      </p:grpSpPr>
      <p:sp>
        <p:nvSpPr>
          <p:cNvPr id="110" name="Google Shape;110;p33"/>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33"/>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112" name="Google Shape;11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2204731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os objetos" type="twoObj">
  <p:cSld name="Dos objetos">
    <p:spTree>
      <p:nvGrpSpPr>
        <p:cNvPr id="1" name="Shape 115"/>
        <p:cNvGrpSpPr/>
        <p:nvPr/>
      </p:nvGrpSpPr>
      <p:grpSpPr>
        <a:xfrm>
          <a:off x="0" y="0"/>
          <a:ext cx="0" cy="0"/>
          <a:chOff x="0" y="0"/>
          <a:chExt cx="0" cy="0"/>
        </a:xfrm>
      </p:grpSpPr>
      <p:sp>
        <p:nvSpPr>
          <p:cNvPr id="116" name="Google Shape;116;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3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3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412365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olo el título" type="titleOnly">
  <p:cSld name="Solo el título">
    <p:spTree>
      <p:nvGrpSpPr>
        <p:cNvPr id="1" name="Shape 122"/>
        <p:cNvGrpSpPr/>
        <p:nvPr/>
      </p:nvGrpSpPr>
      <p:grpSpPr>
        <a:xfrm>
          <a:off x="0" y="0"/>
          <a:ext cx="0" cy="0"/>
          <a:chOff x="0" y="0"/>
          <a:chExt cx="0" cy="0"/>
        </a:xfrm>
      </p:grpSpPr>
      <p:sp>
        <p:nvSpPr>
          <p:cNvPr id="123" name="Google Shape;123;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32523173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ido con título" type="objTx">
  <p:cSld name="Contenido con título">
    <p:spTree>
      <p:nvGrpSpPr>
        <p:cNvPr id="1" name="Shape 131"/>
        <p:cNvGrpSpPr/>
        <p:nvPr/>
      </p:nvGrpSpPr>
      <p:grpSpPr>
        <a:xfrm>
          <a:off x="0" y="0"/>
          <a:ext cx="0" cy="0"/>
          <a:chOff x="0" y="0"/>
          <a:chExt cx="0" cy="0"/>
        </a:xfrm>
      </p:grpSpPr>
      <p:sp>
        <p:nvSpPr>
          <p:cNvPr id="132" name="Google Shape;132;p3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3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4" name="Google Shape;134;p3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5" name="Google Shape;135;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2936333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Imagen con título" type="picTx">
  <p:cSld name="Imagen con título">
    <p:spTree>
      <p:nvGrpSpPr>
        <p:cNvPr id="1" name="Shape 138"/>
        <p:cNvGrpSpPr/>
        <p:nvPr/>
      </p:nvGrpSpPr>
      <p:grpSpPr>
        <a:xfrm>
          <a:off x="0" y="0"/>
          <a:ext cx="0" cy="0"/>
          <a:chOff x="0" y="0"/>
          <a:chExt cx="0" cy="0"/>
        </a:xfrm>
      </p:grpSpPr>
      <p:sp>
        <p:nvSpPr>
          <p:cNvPr id="139" name="Google Shape;139;p3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38"/>
          <p:cNvSpPr>
            <a:spLocks noGrp="1"/>
          </p:cNvSpPr>
          <p:nvPr>
            <p:ph type="pic" idx="2"/>
          </p:nvPr>
        </p:nvSpPr>
        <p:spPr>
          <a:xfrm>
            <a:off x="5183188" y="987425"/>
            <a:ext cx="6172200" cy="4873625"/>
          </a:xfrm>
          <a:prstGeom prst="rect">
            <a:avLst/>
          </a:prstGeom>
          <a:noFill/>
          <a:ln>
            <a:noFill/>
          </a:ln>
        </p:spPr>
      </p:sp>
      <p:sp>
        <p:nvSpPr>
          <p:cNvPr id="141" name="Google Shape;141;p3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2" name="Google Shape;14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27107225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ítulo y texto vertical" type="vertTx">
  <p:cSld name="Título y texto vertical">
    <p:spTree>
      <p:nvGrpSpPr>
        <p:cNvPr id="1" name="Shape 145"/>
        <p:cNvGrpSpPr/>
        <p:nvPr/>
      </p:nvGrpSpPr>
      <p:grpSpPr>
        <a:xfrm>
          <a:off x="0" y="0"/>
          <a:ext cx="0" cy="0"/>
          <a:chOff x="0" y="0"/>
          <a:chExt cx="0" cy="0"/>
        </a:xfrm>
      </p:grpSpPr>
      <p:sp>
        <p:nvSpPr>
          <p:cNvPr id="146" name="Google Shape;146;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7" name="Google Shape;147;p3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48" name="Google Shape;14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459054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2"/>
        <p:cNvGrpSpPr/>
        <p:nvPr/>
      </p:nvGrpSpPr>
      <p:grpSpPr>
        <a:xfrm>
          <a:off x="0" y="0"/>
          <a:ext cx="0" cy="0"/>
          <a:chOff x="0" y="0"/>
          <a:chExt cx="0" cy="0"/>
        </a:xfrm>
      </p:grpSpPr>
      <p:sp>
        <p:nvSpPr>
          <p:cNvPr id="83" name="Google Shape;83;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4" name="Google Shape;84;p2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85" name="Google Shape;8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6" name="Google Shape;8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7" name="Google Shape;8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‹Nº›</a:t>
            </a:fld>
            <a:endParaRPr/>
          </a:p>
        </p:txBody>
      </p:sp>
    </p:spTree>
    <p:extLst>
      <p:ext uri="{BB962C8B-B14F-4D97-AF65-F5344CB8AC3E}">
        <p14:creationId xmlns:p14="http://schemas.microsoft.com/office/powerpoint/2010/main" val="393666856"/>
      </p:ext>
    </p:extLst>
  </p:cSld>
  <p:clrMap bg1="lt1" tx1="dk1" bg2="dk2" tx2="lt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9" r:id="rId7"/>
    <p:sldLayoutId id="2147483720" r:id="rId8"/>
    <p:sldLayoutId id="2147483721" r:id="rId9"/>
    <p:sldLayoutId id="214748372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hyperlink" Target="https://jqueryui.com/"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releases.jquery.com/"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3"/>
        <p:cNvGrpSpPr/>
        <p:nvPr/>
      </p:nvGrpSpPr>
      <p:grpSpPr>
        <a:xfrm>
          <a:off x="0" y="0"/>
          <a:ext cx="0" cy="0"/>
          <a:chOff x="0" y="0"/>
          <a:chExt cx="0" cy="0"/>
        </a:xfrm>
      </p:grpSpPr>
      <p:sp>
        <p:nvSpPr>
          <p:cNvPr id="187" name="Google Shape;187;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dirty="0" err="1">
                <a:latin typeface="+mj-lt"/>
              </a:rPr>
              <a:t>Contenido</a:t>
            </a:r>
            <a:endParaRPr dirty="0">
              <a:latin typeface="+mj-lt"/>
            </a:endParaRPr>
          </a:p>
        </p:txBody>
      </p:sp>
      <p:sp>
        <p:nvSpPr>
          <p:cNvPr id="188" name="Google Shape;188;p2"/>
          <p:cNvSpPr txBox="1"/>
          <p:nvPr/>
        </p:nvSpPr>
        <p:spPr>
          <a:xfrm>
            <a:off x="485708" y="2055803"/>
            <a:ext cx="6096000" cy="1200288"/>
          </a:xfrm>
          <a:prstGeom prst="rect">
            <a:avLst/>
          </a:prstGeom>
          <a:noFill/>
          <a:ln>
            <a:noFill/>
          </a:ln>
        </p:spPr>
        <p:txBody>
          <a:bodyPr spcFirstLastPara="1" wrap="square" lIns="91425" tIns="45700" rIns="91425" bIns="45700" anchor="t" anchorCtr="0">
            <a:spAutoFit/>
          </a:bodyPr>
          <a:lstStyle/>
          <a:p>
            <a:pPr marL="457200" marR="0" lvl="1" indent="-152400" algn="l" defTabSz="914400" rtl="0" eaLnBrk="1" fontAlgn="auto" latinLnBrk="0" hangingPunct="1">
              <a:lnSpc>
                <a:spcPct val="100000"/>
              </a:lnSpc>
              <a:spcBef>
                <a:spcPts val="0"/>
              </a:spcBef>
              <a:spcAft>
                <a:spcPts val="0"/>
              </a:spcAft>
              <a:buClr>
                <a:srgbClr val="000000"/>
              </a:buClr>
              <a:buSzPts val="2400"/>
              <a:buFont typeface="Noto Sans Symbols"/>
              <a:buChar char="⮚"/>
              <a:tabLst/>
              <a:defRPr/>
            </a:pPr>
            <a:r>
              <a:rPr lang="en-US" sz="2400" kern="0" dirty="0" err="1">
                <a:solidFill>
                  <a:srgbClr val="000000"/>
                </a:solidFill>
                <a:latin typeface="Arial"/>
                <a:ea typeface="Arial"/>
                <a:cs typeface="Arial"/>
                <a:sym typeface="Arial"/>
              </a:rPr>
              <a:t>Jquery</a:t>
            </a:r>
            <a:endParaRPr lang="en-US" sz="2400" kern="0" dirty="0">
              <a:solidFill>
                <a:srgbClr val="000000"/>
              </a:solidFill>
              <a:latin typeface="Arial"/>
              <a:ea typeface="Arial"/>
              <a:cs typeface="Arial"/>
              <a:sym typeface="Arial"/>
            </a:endParaRPr>
          </a:p>
          <a:p>
            <a:pPr marL="457200" marR="0" lvl="1" indent="-152400" algn="l" defTabSz="914400" rtl="0" eaLnBrk="1" fontAlgn="auto" latinLnBrk="0" hangingPunct="1">
              <a:lnSpc>
                <a:spcPct val="100000"/>
              </a:lnSpc>
              <a:spcBef>
                <a:spcPts val="0"/>
              </a:spcBef>
              <a:spcAft>
                <a:spcPts val="0"/>
              </a:spcAft>
              <a:buClr>
                <a:srgbClr val="000000"/>
              </a:buClr>
              <a:buSzPts val="2400"/>
              <a:buFont typeface="Noto Sans Symbols"/>
              <a:buChar char="⮚"/>
              <a:tabLst/>
              <a:defRPr/>
            </a:pPr>
            <a:r>
              <a:rPr kumimoji="0" lang="en-US" sz="2400" b="0" i="0" u="none" strike="noStrike" kern="0" cap="none" spc="0" normalizeH="0" baseline="0" noProof="0" dirty="0" err="1">
                <a:ln>
                  <a:noFill/>
                </a:ln>
                <a:solidFill>
                  <a:srgbClr val="000000"/>
                </a:solidFill>
                <a:effectLst/>
                <a:uLnTx/>
                <a:uFillTx/>
                <a:latin typeface="Arial"/>
                <a:ea typeface="Arial"/>
                <a:cs typeface="Arial"/>
                <a:sym typeface="Arial"/>
              </a:rPr>
              <a:t>Manipulación</a:t>
            </a:r>
            <a:r>
              <a:rPr kumimoji="0" lang="en-US" sz="2400" b="0" i="0" u="none" strike="noStrike" kern="0" cap="none" spc="0" normalizeH="0" baseline="0" noProof="0" dirty="0">
                <a:ln>
                  <a:noFill/>
                </a:ln>
                <a:solidFill>
                  <a:srgbClr val="000000"/>
                </a:solidFill>
                <a:effectLst/>
                <a:uLnTx/>
                <a:uFillTx/>
                <a:latin typeface="Arial"/>
                <a:ea typeface="Arial"/>
                <a:cs typeface="Arial"/>
                <a:sym typeface="Arial"/>
              </a:rPr>
              <a:t> del DOM con </a:t>
            </a:r>
            <a:r>
              <a:rPr kumimoji="0" lang="en-US" sz="2400" b="0" i="0" u="none" strike="noStrike" kern="0" cap="none" spc="0" normalizeH="0" baseline="0" noProof="0" dirty="0" err="1">
                <a:ln>
                  <a:noFill/>
                </a:ln>
                <a:solidFill>
                  <a:srgbClr val="000000"/>
                </a:solidFill>
                <a:effectLst/>
                <a:uLnTx/>
                <a:uFillTx/>
                <a:latin typeface="Arial"/>
                <a:ea typeface="Arial"/>
                <a:cs typeface="Arial"/>
                <a:sym typeface="Arial"/>
              </a:rPr>
              <a:t>Jquery</a:t>
            </a:r>
            <a:endParaRPr kumimoji="0" lang="en-US" sz="2400" b="0" i="0" u="none" strike="noStrike" kern="0" cap="none" spc="0" normalizeH="0" baseline="0" noProof="0" dirty="0">
              <a:ln>
                <a:noFill/>
              </a:ln>
              <a:solidFill>
                <a:srgbClr val="000000"/>
              </a:solidFill>
              <a:effectLst/>
              <a:uLnTx/>
              <a:uFillTx/>
              <a:latin typeface="Arial"/>
              <a:ea typeface="Arial"/>
              <a:cs typeface="Arial"/>
              <a:sym typeface="Arial"/>
            </a:endParaRPr>
          </a:p>
          <a:p>
            <a:pPr marL="457200" marR="0" lvl="1" indent="-152400" algn="l" defTabSz="914400" rtl="0" eaLnBrk="1" fontAlgn="auto" latinLnBrk="0" hangingPunct="1">
              <a:lnSpc>
                <a:spcPct val="100000"/>
              </a:lnSpc>
              <a:spcBef>
                <a:spcPts val="0"/>
              </a:spcBef>
              <a:spcAft>
                <a:spcPts val="0"/>
              </a:spcAft>
              <a:buClr>
                <a:srgbClr val="000000"/>
              </a:buClr>
              <a:buSzPts val="2400"/>
              <a:buFont typeface="Noto Sans Symbols"/>
              <a:buChar char="⮚"/>
              <a:tabLst/>
              <a:defRPr/>
            </a:pPr>
            <a:r>
              <a:rPr lang="en-US" sz="2400" kern="0" dirty="0">
                <a:solidFill>
                  <a:srgbClr val="000000"/>
                </a:solidFill>
                <a:latin typeface="Arial"/>
                <a:ea typeface="Arial"/>
                <a:cs typeface="Arial"/>
                <a:sym typeface="Arial"/>
              </a:rPr>
              <a:t>Plugins de </a:t>
            </a:r>
            <a:r>
              <a:rPr lang="en-US" sz="2400" kern="0" dirty="0" err="1">
                <a:solidFill>
                  <a:srgbClr val="000000"/>
                </a:solidFill>
                <a:latin typeface="Arial"/>
                <a:ea typeface="Arial"/>
                <a:cs typeface="Arial"/>
                <a:sym typeface="Arial"/>
              </a:rPr>
              <a:t>JQuery</a:t>
            </a:r>
            <a:endParaRPr kumimoji="0" sz="2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4" name="Google Shape;314;p16"/>
          <p:cNvSpPr txBox="1">
            <a:spLocks noGrp="1"/>
          </p:cNvSpPr>
          <p:nvPr>
            <p:ph type="title"/>
          </p:nvPr>
        </p:nvSpPr>
        <p:spPr>
          <a:xfrm>
            <a:off x="572493" y="409575"/>
            <a:ext cx="11018520" cy="11151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600"/>
              <a:buFont typeface="Play"/>
              <a:buNone/>
            </a:pPr>
            <a:r>
              <a:rPr lang="es-MX" sz="3200" dirty="0" err="1">
                <a:latin typeface="+mj-lt"/>
              </a:rPr>
              <a:t>Plugins</a:t>
            </a:r>
            <a:r>
              <a:rPr lang="es-MX" sz="3200" dirty="0">
                <a:latin typeface="+mj-lt"/>
              </a:rPr>
              <a:t> de JQuery</a:t>
            </a:r>
            <a:endParaRPr lang="en-US" sz="2800" dirty="0">
              <a:latin typeface="+mj-lt"/>
            </a:endParaRPr>
          </a:p>
        </p:txBody>
      </p:sp>
      <p:sp>
        <p:nvSpPr>
          <p:cNvPr id="315" name="Google Shape;315;p16"/>
          <p:cNvSpPr/>
          <p:nvPr/>
        </p:nvSpPr>
        <p:spPr>
          <a:xfrm>
            <a:off x="572493" y="1681544"/>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w="44450" cap="rnd" cmpd="sng">
            <a:solidFill>
              <a:schemeClr val="accent2">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 name="CuadroTexto 2">
            <a:extLst>
              <a:ext uri="{FF2B5EF4-FFF2-40B4-BE49-F238E27FC236}">
                <a16:creationId xmlns:a16="http://schemas.microsoft.com/office/drawing/2014/main" id="{A3A4586A-FAE7-C965-C466-EB8E4788B106}"/>
              </a:ext>
            </a:extLst>
          </p:cNvPr>
          <p:cNvSpPr txBox="1"/>
          <p:nvPr/>
        </p:nvSpPr>
        <p:spPr>
          <a:xfrm>
            <a:off x="476248" y="2003763"/>
            <a:ext cx="11069045" cy="3416320"/>
          </a:xfrm>
          <a:prstGeom prst="rect">
            <a:avLst/>
          </a:prstGeom>
          <a:noFill/>
        </p:spPr>
        <p:txBody>
          <a:bodyPr wrap="square">
            <a:spAutoFit/>
          </a:bodyPr>
          <a:lstStyle/>
          <a:p>
            <a:pPr algn="just"/>
            <a:r>
              <a:rPr lang="es-MX" dirty="0"/>
              <a:t>Existe una gran cantidad de </a:t>
            </a:r>
            <a:r>
              <a:rPr lang="es-MX" dirty="0" err="1"/>
              <a:t>plugins</a:t>
            </a:r>
            <a:r>
              <a:rPr lang="es-MX" dirty="0"/>
              <a:t> que extienden su funcionalidad y facilitan la implementación de características avanzadas en aplicaciones web. </a:t>
            </a:r>
          </a:p>
          <a:p>
            <a:pPr algn="just"/>
            <a:endParaRPr lang="es-MX" dirty="0"/>
          </a:p>
          <a:p>
            <a:pPr algn="just"/>
            <a:r>
              <a:rPr lang="es-MX" b="1" dirty="0" err="1"/>
              <a:t>Plugins</a:t>
            </a:r>
            <a:r>
              <a:rPr lang="es-MX" b="1" dirty="0"/>
              <a:t> Populares:</a:t>
            </a:r>
          </a:p>
          <a:p>
            <a:pPr algn="just"/>
            <a:endParaRPr lang="es-CL" dirty="0"/>
          </a:p>
          <a:p>
            <a:pPr algn="just"/>
            <a:r>
              <a:rPr lang="es-CL" b="1" dirty="0"/>
              <a:t>jQuery UI: </a:t>
            </a:r>
            <a:r>
              <a:rPr lang="es-MX" dirty="0"/>
              <a:t>añade una amplia gama de widgets interactivos, efectos y temas construidos sobre el núcleo de jQuery. </a:t>
            </a:r>
            <a:r>
              <a:rPr lang="es-CL" dirty="0"/>
              <a:t>Componentes como acordeones, autocompletado, botones, diálogos, barras de progreso, deslizadores, </a:t>
            </a:r>
            <a:r>
              <a:rPr lang="es-CL" dirty="0" err="1"/>
              <a:t>etc</a:t>
            </a:r>
            <a:endParaRPr lang="es-CL" dirty="0"/>
          </a:p>
          <a:p>
            <a:pPr algn="just"/>
            <a:endParaRPr lang="es-CL" dirty="0"/>
          </a:p>
          <a:p>
            <a:pPr algn="just"/>
            <a:r>
              <a:rPr lang="en-US" dirty="0"/>
              <a:t>&lt;link </a:t>
            </a:r>
            <a:r>
              <a:rPr lang="en-US" dirty="0" err="1"/>
              <a:t>rel</a:t>
            </a:r>
            <a:r>
              <a:rPr lang="en-US" dirty="0"/>
              <a:t>="stylesheet" </a:t>
            </a:r>
            <a:r>
              <a:rPr lang="en-US" dirty="0" err="1"/>
              <a:t>href</a:t>
            </a:r>
            <a:r>
              <a:rPr lang="en-US" dirty="0"/>
              <a:t>="https://code.jquery.com/</a:t>
            </a:r>
            <a:r>
              <a:rPr lang="en-US" dirty="0" err="1"/>
              <a:t>ui</a:t>
            </a:r>
            <a:r>
              <a:rPr lang="en-US" dirty="0"/>
              <a:t>/1.12.1/themes/base/jquery-ui.css"&gt;</a:t>
            </a:r>
          </a:p>
          <a:p>
            <a:pPr algn="just"/>
            <a:r>
              <a:rPr lang="en-US" dirty="0"/>
              <a:t>&lt;script </a:t>
            </a:r>
            <a:r>
              <a:rPr lang="en-US" dirty="0" err="1"/>
              <a:t>src</a:t>
            </a:r>
            <a:r>
              <a:rPr lang="en-US" dirty="0"/>
              <a:t>="https://code.jquery.com/</a:t>
            </a:r>
            <a:r>
              <a:rPr lang="en-US" dirty="0" err="1"/>
              <a:t>ui</a:t>
            </a:r>
            <a:r>
              <a:rPr lang="en-US" dirty="0"/>
              <a:t>/1.12.1/jquery-ui.js"&gt;&lt;/script&gt;</a:t>
            </a:r>
          </a:p>
          <a:p>
            <a:pPr algn="just"/>
            <a:endParaRPr lang="es-MX" dirty="0"/>
          </a:p>
        </p:txBody>
      </p:sp>
      <p:pic>
        <p:nvPicPr>
          <p:cNvPr id="7" name="Imagen 6">
            <a:extLst>
              <a:ext uri="{FF2B5EF4-FFF2-40B4-BE49-F238E27FC236}">
                <a16:creationId xmlns:a16="http://schemas.microsoft.com/office/drawing/2014/main" id="{D2D87866-A204-5830-44B2-EF98DEB3DFB6}"/>
              </a:ext>
            </a:extLst>
          </p:cNvPr>
          <p:cNvPicPr>
            <a:picLocks noChangeAspect="1"/>
          </p:cNvPicPr>
          <p:nvPr/>
        </p:nvPicPr>
        <p:blipFill>
          <a:blip r:embed="rId3"/>
          <a:stretch>
            <a:fillRect/>
          </a:stretch>
        </p:blipFill>
        <p:spPr>
          <a:xfrm>
            <a:off x="9411196" y="4553424"/>
            <a:ext cx="1981200" cy="1981200"/>
          </a:xfrm>
          <a:prstGeom prst="rect">
            <a:avLst/>
          </a:prstGeom>
        </p:spPr>
      </p:pic>
      <p:sp>
        <p:nvSpPr>
          <p:cNvPr id="4" name="CuadroTexto 3">
            <a:extLst>
              <a:ext uri="{FF2B5EF4-FFF2-40B4-BE49-F238E27FC236}">
                <a16:creationId xmlns:a16="http://schemas.microsoft.com/office/drawing/2014/main" id="{6F79D64E-2934-71AD-9613-C47034B0461A}"/>
              </a:ext>
            </a:extLst>
          </p:cNvPr>
          <p:cNvSpPr txBox="1"/>
          <p:nvPr/>
        </p:nvSpPr>
        <p:spPr>
          <a:xfrm>
            <a:off x="572493" y="5714418"/>
            <a:ext cx="6096000" cy="369332"/>
          </a:xfrm>
          <a:prstGeom prst="rect">
            <a:avLst/>
          </a:prstGeom>
          <a:noFill/>
        </p:spPr>
        <p:txBody>
          <a:bodyPr wrap="square">
            <a:spAutoFit/>
          </a:bodyPr>
          <a:lstStyle/>
          <a:p>
            <a:r>
              <a:rPr lang="es-CL" dirty="0">
                <a:hlinkClick r:id="rId4"/>
              </a:rPr>
              <a:t>https://jqueryui.com/</a:t>
            </a:r>
            <a:endParaRPr lang="es-CL" dirty="0"/>
          </a:p>
        </p:txBody>
      </p:sp>
    </p:spTree>
    <p:extLst>
      <p:ext uri="{BB962C8B-B14F-4D97-AF65-F5344CB8AC3E}">
        <p14:creationId xmlns:p14="http://schemas.microsoft.com/office/powerpoint/2010/main" val="686749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4" name="Google Shape;314;p16"/>
          <p:cNvSpPr txBox="1">
            <a:spLocks noGrp="1"/>
          </p:cNvSpPr>
          <p:nvPr>
            <p:ph type="title"/>
          </p:nvPr>
        </p:nvSpPr>
        <p:spPr>
          <a:xfrm>
            <a:off x="572493" y="409575"/>
            <a:ext cx="11018520" cy="7784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600"/>
              <a:buFont typeface="Play"/>
              <a:buNone/>
            </a:pPr>
            <a:r>
              <a:rPr lang="es-MX" sz="3200" dirty="0">
                <a:latin typeface="+mj-lt"/>
              </a:rPr>
              <a:t>Métodos de JQuery</a:t>
            </a:r>
            <a:endParaRPr lang="en-US" sz="2800" dirty="0">
              <a:latin typeface="+mj-lt"/>
            </a:endParaRPr>
          </a:p>
        </p:txBody>
      </p:sp>
      <p:sp>
        <p:nvSpPr>
          <p:cNvPr id="315" name="Google Shape;315;p16"/>
          <p:cNvSpPr/>
          <p:nvPr/>
        </p:nvSpPr>
        <p:spPr>
          <a:xfrm>
            <a:off x="572493" y="1426134"/>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w="44450" cap="rnd" cmpd="sng">
            <a:solidFill>
              <a:schemeClr val="accent2">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 name="CuadroTexto 2">
            <a:extLst>
              <a:ext uri="{FF2B5EF4-FFF2-40B4-BE49-F238E27FC236}">
                <a16:creationId xmlns:a16="http://schemas.microsoft.com/office/drawing/2014/main" id="{A3A4586A-FAE7-C965-C466-EB8E4788B106}"/>
              </a:ext>
            </a:extLst>
          </p:cNvPr>
          <p:cNvSpPr txBox="1"/>
          <p:nvPr/>
        </p:nvSpPr>
        <p:spPr>
          <a:xfrm>
            <a:off x="476248" y="2003763"/>
            <a:ext cx="9686927" cy="2585323"/>
          </a:xfrm>
          <a:prstGeom prst="rect">
            <a:avLst/>
          </a:prstGeom>
          <a:noFill/>
        </p:spPr>
        <p:txBody>
          <a:bodyPr wrap="square">
            <a:spAutoFit/>
          </a:bodyPr>
          <a:lstStyle/>
          <a:p>
            <a:r>
              <a:rPr lang="es-MX" b="1" dirty="0"/>
              <a:t>Métodos útiles y comunes</a:t>
            </a:r>
          </a:p>
          <a:p>
            <a:endParaRPr lang="es-MX" b="1" dirty="0"/>
          </a:p>
          <a:p>
            <a:pPr algn="just"/>
            <a:r>
              <a:rPr lang="es-MX" b="1" dirty="0"/>
              <a:t>.</a:t>
            </a:r>
            <a:r>
              <a:rPr lang="es-MX" b="1" dirty="0" err="1"/>
              <a:t>ready</a:t>
            </a:r>
            <a:r>
              <a:rPr lang="es-MX" b="1" dirty="0"/>
              <a:t>(): </a:t>
            </a:r>
            <a:r>
              <a:rPr lang="es-MX" dirty="0"/>
              <a:t>Ejecutar código JavaScript tan pronto como el documento HTML esté completamente cargado y el DOM (</a:t>
            </a:r>
            <a:r>
              <a:rPr lang="es-MX" dirty="0" err="1"/>
              <a:t>Document</a:t>
            </a:r>
            <a:r>
              <a:rPr lang="es-MX" dirty="0"/>
              <a:t> </a:t>
            </a:r>
            <a:r>
              <a:rPr lang="es-MX" dirty="0" err="1"/>
              <a:t>Object</a:t>
            </a:r>
            <a:r>
              <a:rPr lang="es-MX" dirty="0"/>
              <a:t> </a:t>
            </a:r>
            <a:r>
              <a:rPr lang="es-MX" dirty="0" err="1"/>
              <a:t>Model</a:t>
            </a:r>
            <a:r>
              <a:rPr lang="es-MX" dirty="0"/>
              <a:t>). </a:t>
            </a:r>
            <a:r>
              <a:rPr lang="es-MX" b="1" i="1" dirty="0"/>
              <a:t>“una vez estes listo…”</a:t>
            </a:r>
          </a:p>
          <a:p>
            <a:pPr algn="just"/>
            <a:endParaRPr lang="es-MX" dirty="0"/>
          </a:p>
          <a:p>
            <a:pPr algn="just"/>
            <a:r>
              <a:rPr lang="es-MX" b="1" dirty="0"/>
              <a:t>.</a:t>
            </a:r>
            <a:r>
              <a:rPr lang="es-MX" b="1" dirty="0" err="1"/>
              <a:t>click</a:t>
            </a:r>
            <a:r>
              <a:rPr lang="es-MX" b="1" dirty="0"/>
              <a:t>():  </a:t>
            </a:r>
            <a:r>
              <a:rPr lang="es-MX" dirty="0"/>
              <a:t>Ejecutar código JavaScript cuando se haga </a:t>
            </a:r>
            <a:r>
              <a:rPr lang="es-MX" dirty="0" err="1"/>
              <a:t>click</a:t>
            </a:r>
            <a:r>
              <a:rPr lang="es-MX" dirty="0"/>
              <a:t>.</a:t>
            </a:r>
          </a:p>
          <a:p>
            <a:pPr algn="just"/>
            <a:endParaRPr lang="es-MX" dirty="0"/>
          </a:p>
          <a:p>
            <a:pPr algn="just"/>
            <a:r>
              <a:rPr lang="es-MX" b="1" dirty="0"/>
              <a:t>.</a:t>
            </a:r>
            <a:r>
              <a:rPr lang="es-MX" b="1" dirty="0" err="1"/>
              <a:t>hover</a:t>
            </a:r>
            <a:r>
              <a:rPr lang="es-MX" b="1" dirty="0"/>
              <a:t>(): </a:t>
            </a:r>
            <a:r>
              <a:rPr lang="es-MX" dirty="0"/>
              <a:t>Ejecutar el código JavaScript cuando se pase el cursor por encima.</a:t>
            </a:r>
          </a:p>
          <a:p>
            <a:pPr algn="just"/>
            <a:endParaRPr lang="es-MX" dirty="0"/>
          </a:p>
        </p:txBody>
      </p:sp>
      <p:pic>
        <p:nvPicPr>
          <p:cNvPr id="7" name="Imagen 6">
            <a:extLst>
              <a:ext uri="{FF2B5EF4-FFF2-40B4-BE49-F238E27FC236}">
                <a16:creationId xmlns:a16="http://schemas.microsoft.com/office/drawing/2014/main" id="{D2D87866-A204-5830-44B2-EF98DEB3DFB6}"/>
              </a:ext>
            </a:extLst>
          </p:cNvPr>
          <p:cNvPicPr>
            <a:picLocks noChangeAspect="1"/>
          </p:cNvPicPr>
          <p:nvPr/>
        </p:nvPicPr>
        <p:blipFill>
          <a:blip r:embed="rId3"/>
          <a:stretch>
            <a:fillRect/>
          </a:stretch>
        </p:blipFill>
        <p:spPr>
          <a:xfrm>
            <a:off x="9411196" y="4553424"/>
            <a:ext cx="1981200" cy="1981200"/>
          </a:xfrm>
          <a:prstGeom prst="rect">
            <a:avLst/>
          </a:prstGeom>
        </p:spPr>
      </p:pic>
    </p:spTree>
    <p:extLst>
      <p:ext uri="{BB962C8B-B14F-4D97-AF65-F5344CB8AC3E}">
        <p14:creationId xmlns:p14="http://schemas.microsoft.com/office/powerpoint/2010/main" val="518689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4" name="Google Shape;314;p16"/>
          <p:cNvSpPr txBox="1">
            <a:spLocks noGrp="1"/>
          </p:cNvSpPr>
          <p:nvPr>
            <p:ph type="title"/>
          </p:nvPr>
        </p:nvSpPr>
        <p:spPr>
          <a:xfrm>
            <a:off x="572493" y="409575"/>
            <a:ext cx="11018520" cy="7784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600"/>
              <a:buFont typeface="Play"/>
              <a:buNone/>
            </a:pPr>
            <a:r>
              <a:rPr lang="es-MX" sz="3200" dirty="0">
                <a:latin typeface="+mj-lt"/>
              </a:rPr>
              <a:t>jQuery UI </a:t>
            </a:r>
            <a:endParaRPr lang="en-US" sz="2800" dirty="0">
              <a:latin typeface="+mj-lt"/>
            </a:endParaRPr>
          </a:p>
        </p:txBody>
      </p:sp>
      <p:sp>
        <p:nvSpPr>
          <p:cNvPr id="315" name="Google Shape;315;p16"/>
          <p:cNvSpPr/>
          <p:nvPr/>
        </p:nvSpPr>
        <p:spPr>
          <a:xfrm>
            <a:off x="572493" y="1426134"/>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w="44450" cap="rnd" cmpd="sng">
            <a:solidFill>
              <a:schemeClr val="accent2">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 name="CuadroTexto 2">
            <a:extLst>
              <a:ext uri="{FF2B5EF4-FFF2-40B4-BE49-F238E27FC236}">
                <a16:creationId xmlns:a16="http://schemas.microsoft.com/office/drawing/2014/main" id="{A3A4586A-FAE7-C965-C466-EB8E4788B106}"/>
              </a:ext>
            </a:extLst>
          </p:cNvPr>
          <p:cNvSpPr txBox="1"/>
          <p:nvPr/>
        </p:nvSpPr>
        <p:spPr>
          <a:xfrm>
            <a:off x="476248" y="2003763"/>
            <a:ext cx="11114765" cy="4247317"/>
          </a:xfrm>
          <a:prstGeom prst="rect">
            <a:avLst/>
          </a:prstGeom>
          <a:noFill/>
        </p:spPr>
        <p:txBody>
          <a:bodyPr wrap="square">
            <a:spAutoFit/>
          </a:bodyPr>
          <a:lstStyle/>
          <a:p>
            <a:r>
              <a:rPr lang="es-MX" dirty="0"/>
              <a:t>Es una biblioteca construida sobre jQuery que proporciona componentes de interfaz de usuario (UI) preconstruidos, como widgets, efectos y temas personalizables.</a:t>
            </a:r>
          </a:p>
          <a:p>
            <a:endParaRPr lang="es-MX" dirty="0"/>
          </a:p>
          <a:p>
            <a:r>
              <a:rPr lang="es-MX" sz="2000" b="1" dirty="0"/>
              <a:t>Funcionalidades Principales:</a:t>
            </a:r>
          </a:p>
          <a:p>
            <a:endParaRPr lang="es-MX" dirty="0"/>
          </a:p>
          <a:p>
            <a:r>
              <a:rPr lang="es-MX" b="1" dirty="0"/>
              <a:t>Widgets: </a:t>
            </a:r>
            <a:r>
              <a:rPr lang="es-MX" dirty="0"/>
              <a:t>Incluye una variedad de widgets interactivos y reutilizables como:</a:t>
            </a:r>
          </a:p>
          <a:p>
            <a:pPr lvl="1"/>
            <a:r>
              <a:rPr lang="es-MX" b="1" dirty="0" err="1"/>
              <a:t>Datepicker</a:t>
            </a:r>
            <a:r>
              <a:rPr lang="es-MX" b="1" dirty="0"/>
              <a:t>: </a:t>
            </a:r>
            <a:r>
              <a:rPr lang="es-MX" dirty="0"/>
              <a:t>Un calendario para seleccionar fechas.</a:t>
            </a:r>
          </a:p>
          <a:p>
            <a:pPr lvl="1"/>
            <a:r>
              <a:rPr lang="es-MX" b="1" dirty="0" err="1"/>
              <a:t>Accordion</a:t>
            </a:r>
            <a:r>
              <a:rPr lang="es-MX" b="1" dirty="0"/>
              <a:t>: </a:t>
            </a:r>
            <a:r>
              <a:rPr lang="es-MX" dirty="0"/>
              <a:t>Un panel de contenido que se expande y colapsa.</a:t>
            </a:r>
          </a:p>
          <a:p>
            <a:pPr lvl="1"/>
            <a:r>
              <a:rPr lang="es-MX" b="1" dirty="0" err="1"/>
              <a:t>Dialog</a:t>
            </a:r>
            <a:r>
              <a:rPr lang="es-MX" b="1" dirty="0"/>
              <a:t>: </a:t>
            </a:r>
            <a:r>
              <a:rPr lang="es-MX" dirty="0"/>
              <a:t>Una ventana modal para mostrar información o capturar datos del usuario.</a:t>
            </a:r>
          </a:p>
          <a:p>
            <a:pPr lvl="1"/>
            <a:r>
              <a:rPr lang="es-MX" b="1" dirty="0"/>
              <a:t>Slider: </a:t>
            </a:r>
            <a:r>
              <a:rPr lang="es-MX" dirty="0"/>
              <a:t>Un control deslizante para seleccionar un valor dentro de un rango.</a:t>
            </a:r>
          </a:p>
          <a:p>
            <a:pPr lvl="1"/>
            <a:r>
              <a:rPr lang="es-MX" b="1" dirty="0"/>
              <a:t>Autocomplete: </a:t>
            </a:r>
            <a:r>
              <a:rPr lang="es-MX" dirty="0"/>
              <a:t>Un campo de entrada con sugerencias automáticas basadas en la entrada del usuario.</a:t>
            </a:r>
          </a:p>
          <a:p>
            <a:r>
              <a:rPr lang="es-MX" b="1" dirty="0"/>
              <a:t>Efectos: </a:t>
            </a:r>
            <a:r>
              <a:rPr lang="es-MX" dirty="0"/>
              <a:t>Añade efectos visuales avanzados como animaciones de rebote, deslizamiento, explosión, etc., que van más allá de las animaciones básicas de jQuery.</a:t>
            </a:r>
          </a:p>
          <a:p>
            <a:r>
              <a:rPr lang="es-MX" b="1" dirty="0"/>
              <a:t>Interacciones: </a:t>
            </a:r>
            <a:r>
              <a:rPr lang="es-MX" dirty="0"/>
              <a:t>Proporciona comportamientos interactivos como arrastrar y soltar (drag and </a:t>
            </a:r>
            <a:r>
              <a:rPr lang="es-MX" dirty="0" err="1"/>
              <a:t>drop</a:t>
            </a:r>
            <a:r>
              <a:rPr lang="es-MX" dirty="0"/>
              <a:t>), redimensionar (</a:t>
            </a:r>
            <a:r>
              <a:rPr lang="es-MX" dirty="0" err="1"/>
              <a:t>resizable</a:t>
            </a:r>
            <a:r>
              <a:rPr lang="es-MX" dirty="0"/>
              <a:t>), seleccionar (</a:t>
            </a:r>
            <a:r>
              <a:rPr lang="es-MX" dirty="0" err="1"/>
              <a:t>selectable</a:t>
            </a:r>
            <a:r>
              <a:rPr lang="es-MX" dirty="0"/>
              <a:t>), y ordenar (</a:t>
            </a:r>
            <a:r>
              <a:rPr lang="es-MX" dirty="0" err="1"/>
              <a:t>sortable</a:t>
            </a:r>
            <a:r>
              <a:rPr lang="es-MX" dirty="0"/>
              <a:t>).</a:t>
            </a:r>
          </a:p>
        </p:txBody>
      </p:sp>
    </p:spTree>
    <p:extLst>
      <p:ext uri="{BB962C8B-B14F-4D97-AF65-F5344CB8AC3E}">
        <p14:creationId xmlns:p14="http://schemas.microsoft.com/office/powerpoint/2010/main" val="26226872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4" name="Google Shape;314;p16"/>
          <p:cNvSpPr txBox="1">
            <a:spLocks noGrp="1"/>
          </p:cNvSpPr>
          <p:nvPr>
            <p:ph type="title"/>
          </p:nvPr>
        </p:nvSpPr>
        <p:spPr>
          <a:xfrm>
            <a:off x="572493" y="409575"/>
            <a:ext cx="11018520" cy="7784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600"/>
              <a:buFont typeface="Play"/>
              <a:buNone/>
            </a:pPr>
            <a:r>
              <a:rPr lang="es-MX" sz="3200" dirty="0">
                <a:latin typeface="+mj-lt"/>
              </a:rPr>
              <a:t>¿Vale la pena JQuery?</a:t>
            </a:r>
            <a:endParaRPr lang="en-US" sz="2800" dirty="0">
              <a:latin typeface="+mj-lt"/>
            </a:endParaRPr>
          </a:p>
        </p:txBody>
      </p:sp>
      <p:sp>
        <p:nvSpPr>
          <p:cNvPr id="315" name="Google Shape;315;p16"/>
          <p:cNvSpPr/>
          <p:nvPr/>
        </p:nvSpPr>
        <p:spPr>
          <a:xfrm>
            <a:off x="572493" y="1426134"/>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w="44450" cap="rnd" cmpd="sng">
            <a:solidFill>
              <a:schemeClr val="accent2">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 name="CuadroTexto 2">
            <a:extLst>
              <a:ext uri="{FF2B5EF4-FFF2-40B4-BE49-F238E27FC236}">
                <a16:creationId xmlns:a16="http://schemas.microsoft.com/office/drawing/2014/main" id="{A3A4586A-FAE7-C965-C466-EB8E4788B106}"/>
              </a:ext>
            </a:extLst>
          </p:cNvPr>
          <p:cNvSpPr txBox="1"/>
          <p:nvPr/>
        </p:nvSpPr>
        <p:spPr>
          <a:xfrm>
            <a:off x="476248" y="2003763"/>
            <a:ext cx="9686927" cy="1200329"/>
          </a:xfrm>
          <a:prstGeom prst="rect">
            <a:avLst/>
          </a:prstGeom>
          <a:noFill/>
        </p:spPr>
        <p:txBody>
          <a:bodyPr wrap="square">
            <a:spAutoFit/>
          </a:bodyPr>
          <a:lstStyle/>
          <a:p>
            <a:r>
              <a:rPr lang="es-MX" dirty="0"/>
              <a:t>Aprender jQuery hoy en día es menos esencial que en el pasado, ya que muchas de las funcionalidades que jQuery facilitaba han sido incorporadas directamente en JavaScript (ES5 y versiones posteriores). Sin embargo, hay algunas razones por las que puede ser útil aprenderlo:</a:t>
            </a:r>
          </a:p>
        </p:txBody>
      </p:sp>
      <p:pic>
        <p:nvPicPr>
          <p:cNvPr id="7" name="Imagen 6">
            <a:extLst>
              <a:ext uri="{FF2B5EF4-FFF2-40B4-BE49-F238E27FC236}">
                <a16:creationId xmlns:a16="http://schemas.microsoft.com/office/drawing/2014/main" id="{D2D87866-A204-5830-44B2-EF98DEB3DFB6}"/>
              </a:ext>
            </a:extLst>
          </p:cNvPr>
          <p:cNvPicPr>
            <a:picLocks noChangeAspect="1"/>
          </p:cNvPicPr>
          <p:nvPr/>
        </p:nvPicPr>
        <p:blipFill>
          <a:blip r:embed="rId3"/>
          <a:stretch>
            <a:fillRect/>
          </a:stretch>
        </p:blipFill>
        <p:spPr>
          <a:xfrm>
            <a:off x="9411196" y="4553424"/>
            <a:ext cx="1981200" cy="1981200"/>
          </a:xfrm>
          <a:prstGeom prst="rect">
            <a:avLst/>
          </a:prstGeom>
        </p:spPr>
      </p:pic>
      <p:sp>
        <p:nvSpPr>
          <p:cNvPr id="5" name="CuadroTexto 4">
            <a:extLst>
              <a:ext uri="{FF2B5EF4-FFF2-40B4-BE49-F238E27FC236}">
                <a16:creationId xmlns:a16="http://schemas.microsoft.com/office/drawing/2014/main" id="{F881F572-53E4-B7B6-2FEF-9DF9A1A9D3BC}"/>
              </a:ext>
            </a:extLst>
          </p:cNvPr>
          <p:cNvSpPr txBox="1"/>
          <p:nvPr/>
        </p:nvSpPr>
        <p:spPr>
          <a:xfrm>
            <a:off x="572492" y="3429000"/>
            <a:ext cx="8971557" cy="923330"/>
          </a:xfrm>
          <a:prstGeom prst="rect">
            <a:avLst/>
          </a:prstGeom>
          <a:noFill/>
        </p:spPr>
        <p:txBody>
          <a:bodyPr wrap="square">
            <a:spAutoFit/>
          </a:bodyPr>
          <a:lstStyle/>
          <a:p>
            <a:r>
              <a:rPr lang="es-MX" b="1" dirty="0"/>
              <a:t>Mantenimiento de Proyectos Existentes</a:t>
            </a:r>
            <a:r>
              <a:rPr lang="es-MX" dirty="0"/>
              <a:t>: Muchos sitios web y aplicaciones más antiguas todavía utilizan jQuery. Si te encuentras trabajando en un proyecto con historia, es probable que necesites entender y trabajar con jQuery.</a:t>
            </a:r>
            <a:endParaRPr lang="es-CL" dirty="0"/>
          </a:p>
        </p:txBody>
      </p:sp>
      <p:sp>
        <p:nvSpPr>
          <p:cNvPr id="8" name="CuadroTexto 7">
            <a:extLst>
              <a:ext uri="{FF2B5EF4-FFF2-40B4-BE49-F238E27FC236}">
                <a16:creationId xmlns:a16="http://schemas.microsoft.com/office/drawing/2014/main" id="{2A1C33D7-7F09-2535-D1EA-D9C896C061D2}"/>
              </a:ext>
            </a:extLst>
          </p:cNvPr>
          <p:cNvSpPr txBox="1"/>
          <p:nvPr/>
        </p:nvSpPr>
        <p:spPr>
          <a:xfrm>
            <a:off x="572491" y="4553424"/>
            <a:ext cx="8561983" cy="923330"/>
          </a:xfrm>
          <a:prstGeom prst="rect">
            <a:avLst/>
          </a:prstGeom>
          <a:noFill/>
        </p:spPr>
        <p:txBody>
          <a:bodyPr wrap="square">
            <a:spAutoFit/>
          </a:bodyPr>
          <a:lstStyle/>
          <a:p>
            <a:r>
              <a:rPr lang="es-MX" b="1" dirty="0"/>
              <a:t>Simplicidad y </a:t>
            </a:r>
            <a:r>
              <a:rPr lang="es-MX" b="1" dirty="0" err="1"/>
              <a:t>Syntactic</a:t>
            </a:r>
            <a:r>
              <a:rPr lang="es-MX" b="1" dirty="0"/>
              <a:t> </a:t>
            </a:r>
            <a:r>
              <a:rPr lang="es-MX" b="1" dirty="0" err="1"/>
              <a:t>Sugar</a:t>
            </a:r>
            <a:r>
              <a:rPr lang="es-MX" dirty="0"/>
              <a:t>: jQuery ofrece una sintaxis simplificada que puede hacer algunas tareas más rápidas y fáciles de implementar, especialmente para manipulaciones del DOM, animaciones y eventos.</a:t>
            </a:r>
            <a:endParaRPr lang="es-CL" dirty="0"/>
          </a:p>
        </p:txBody>
      </p:sp>
    </p:spTree>
    <p:extLst>
      <p:ext uri="{BB962C8B-B14F-4D97-AF65-F5344CB8AC3E}">
        <p14:creationId xmlns:p14="http://schemas.microsoft.com/office/powerpoint/2010/main" val="3405953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4" name="Google Shape;314;p16"/>
          <p:cNvSpPr txBox="1">
            <a:spLocks noGrp="1"/>
          </p:cNvSpPr>
          <p:nvPr>
            <p:ph type="title"/>
          </p:nvPr>
        </p:nvSpPr>
        <p:spPr>
          <a:xfrm>
            <a:off x="572493" y="409575"/>
            <a:ext cx="11018520" cy="7784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600"/>
              <a:buFont typeface="Play"/>
              <a:buNone/>
            </a:pPr>
            <a:r>
              <a:rPr lang="es-MX" sz="3200" dirty="0">
                <a:latin typeface="+mj-lt"/>
              </a:rPr>
              <a:t>¿Vale la pena JQuery?</a:t>
            </a:r>
            <a:endParaRPr lang="en-US" sz="2800" dirty="0">
              <a:latin typeface="+mj-lt"/>
            </a:endParaRPr>
          </a:p>
        </p:txBody>
      </p:sp>
      <p:sp>
        <p:nvSpPr>
          <p:cNvPr id="315" name="Google Shape;315;p16"/>
          <p:cNvSpPr/>
          <p:nvPr/>
        </p:nvSpPr>
        <p:spPr>
          <a:xfrm>
            <a:off x="572493" y="1426134"/>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w="44450" cap="rnd" cmpd="sng">
            <a:solidFill>
              <a:schemeClr val="accent2">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 name="CuadroTexto 2">
            <a:extLst>
              <a:ext uri="{FF2B5EF4-FFF2-40B4-BE49-F238E27FC236}">
                <a16:creationId xmlns:a16="http://schemas.microsoft.com/office/drawing/2014/main" id="{A3A4586A-FAE7-C965-C466-EB8E4788B106}"/>
              </a:ext>
            </a:extLst>
          </p:cNvPr>
          <p:cNvSpPr txBox="1"/>
          <p:nvPr/>
        </p:nvSpPr>
        <p:spPr>
          <a:xfrm>
            <a:off x="476248" y="2003763"/>
            <a:ext cx="9686927" cy="1200329"/>
          </a:xfrm>
          <a:prstGeom prst="rect">
            <a:avLst/>
          </a:prstGeom>
          <a:noFill/>
        </p:spPr>
        <p:txBody>
          <a:bodyPr wrap="square">
            <a:spAutoFit/>
          </a:bodyPr>
          <a:lstStyle/>
          <a:p>
            <a:r>
              <a:rPr lang="es-MX" dirty="0"/>
              <a:t>Aprender jQuery hoy en día es menos esencial que en el pasado, ya que muchas de las funcionalidades que jQuery facilitaba han sido incorporadas directamente en JavaScript (ES5 y versiones posteriores). Sin embargo, hay algunas razones por las que puede ser útil aprenderlo:</a:t>
            </a:r>
          </a:p>
        </p:txBody>
      </p:sp>
      <p:pic>
        <p:nvPicPr>
          <p:cNvPr id="7" name="Imagen 6">
            <a:extLst>
              <a:ext uri="{FF2B5EF4-FFF2-40B4-BE49-F238E27FC236}">
                <a16:creationId xmlns:a16="http://schemas.microsoft.com/office/drawing/2014/main" id="{D2D87866-A204-5830-44B2-EF98DEB3DFB6}"/>
              </a:ext>
            </a:extLst>
          </p:cNvPr>
          <p:cNvPicPr>
            <a:picLocks noChangeAspect="1"/>
          </p:cNvPicPr>
          <p:nvPr/>
        </p:nvPicPr>
        <p:blipFill>
          <a:blip r:embed="rId3"/>
          <a:stretch>
            <a:fillRect/>
          </a:stretch>
        </p:blipFill>
        <p:spPr>
          <a:xfrm>
            <a:off x="9411196" y="4553424"/>
            <a:ext cx="1981200" cy="1981200"/>
          </a:xfrm>
          <a:prstGeom prst="rect">
            <a:avLst/>
          </a:prstGeom>
        </p:spPr>
      </p:pic>
      <p:sp>
        <p:nvSpPr>
          <p:cNvPr id="5" name="CuadroTexto 4">
            <a:extLst>
              <a:ext uri="{FF2B5EF4-FFF2-40B4-BE49-F238E27FC236}">
                <a16:creationId xmlns:a16="http://schemas.microsoft.com/office/drawing/2014/main" id="{F881F572-53E4-B7B6-2FEF-9DF9A1A9D3BC}"/>
              </a:ext>
            </a:extLst>
          </p:cNvPr>
          <p:cNvSpPr txBox="1"/>
          <p:nvPr/>
        </p:nvSpPr>
        <p:spPr>
          <a:xfrm>
            <a:off x="572492" y="3429000"/>
            <a:ext cx="8971557" cy="923330"/>
          </a:xfrm>
          <a:prstGeom prst="rect">
            <a:avLst/>
          </a:prstGeom>
          <a:noFill/>
        </p:spPr>
        <p:txBody>
          <a:bodyPr wrap="square">
            <a:spAutoFit/>
          </a:bodyPr>
          <a:lstStyle/>
          <a:p>
            <a:r>
              <a:rPr lang="es-MX" b="1" dirty="0"/>
              <a:t>Ecosistema de </a:t>
            </a:r>
            <a:r>
              <a:rPr lang="es-MX" b="1" dirty="0" err="1"/>
              <a:t>Plugins</a:t>
            </a:r>
            <a:r>
              <a:rPr lang="es-MX" dirty="0"/>
              <a:t>: jQuery tiene un gran número de </a:t>
            </a:r>
            <a:r>
              <a:rPr lang="es-MX" dirty="0" err="1"/>
              <a:t>plugins</a:t>
            </a:r>
            <a:r>
              <a:rPr lang="es-MX" dirty="0"/>
              <a:t> disponibles para extender su funcionalidad, aunque muchos de estos </a:t>
            </a:r>
            <a:r>
              <a:rPr lang="es-MX" dirty="0" err="1"/>
              <a:t>plugins</a:t>
            </a:r>
            <a:r>
              <a:rPr lang="es-MX" dirty="0"/>
              <a:t> también se pueden encontrar en versiones puras de JavaScript o en otras bibliotecas modernas.</a:t>
            </a:r>
            <a:endParaRPr lang="es-CL" dirty="0"/>
          </a:p>
        </p:txBody>
      </p:sp>
      <p:sp>
        <p:nvSpPr>
          <p:cNvPr id="8" name="CuadroTexto 7">
            <a:extLst>
              <a:ext uri="{FF2B5EF4-FFF2-40B4-BE49-F238E27FC236}">
                <a16:creationId xmlns:a16="http://schemas.microsoft.com/office/drawing/2014/main" id="{2A1C33D7-7F09-2535-D1EA-D9C896C061D2}"/>
              </a:ext>
            </a:extLst>
          </p:cNvPr>
          <p:cNvSpPr txBox="1"/>
          <p:nvPr/>
        </p:nvSpPr>
        <p:spPr>
          <a:xfrm>
            <a:off x="572491" y="4553424"/>
            <a:ext cx="8561983" cy="923330"/>
          </a:xfrm>
          <a:prstGeom prst="rect">
            <a:avLst/>
          </a:prstGeom>
          <a:noFill/>
        </p:spPr>
        <p:txBody>
          <a:bodyPr wrap="square">
            <a:spAutoFit/>
          </a:bodyPr>
          <a:lstStyle/>
          <a:p>
            <a:r>
              <a:rPr lang="es-MX" b="1" dirty="0"/>
              <a:t>Aprendizaje y Comparación</a:t>
            </a:r>
            <a:r>
              <a:rPr lang="es-MX" dirty="0"/>
              <a:t>: Aprender jQuery puede ser útil para entender cómo han evolucionado las mejores prácticas en desarrollo web y cómo el JavaScript moderno ha simplificado muchas tareas que antes requerían jQuery.</a:t>
            </a:r>
            <a:endParaRPr lang="es-CL" dirty="0"/>
          </a:p>
        </p:txBody>
      </p:sp>
    </p:spTree>
    <p:extLst>
      <p:ext uri="{BB962C8B-B14F-4D97-AF65-F5344CB8AC3E}">
        <p14:creationId xmlns:p14="http://schemas.microsoft.com/office/powerpoint/2010/main" val="311281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4" name="Google Shape;314;p16"/>
          <p:cNvSpPr txBox="1">
            <a:spLocks noGrp="1"/>
          </p:cNvSpPr>
          <p:nvPr>
            <p:ph type="title"/>
          </p:nvPr>
        </p:nvSpPr>
        <p:spPr>
          <a:xfrm>
            <a:off x="572493" y="409575"/>
            <a:ext cx="11018520" cy="7784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600"/>
              <a:buFont typeface="Play"/>
              <a:buNone/>
            </a:pPr>
            <a:r>
              <a:rPr lang="es-MX" sz="3200" dirty="0">
                <a:latin typeface="+mj-lt"/>
              </a:rPr>
              <a:t>¿Vale la pena JQuery?</a:t>
            </a:r>
            <a:endParaRPr lang="en-US" sz="2800" dirty="0">
              <a:latin typeface="+mj-lt"/>
            </a:endParaRPr>
          </a:p>
        </p:txBody>
      </p:sp>
      <p:sp>
        <p:nvSpPr>
          <p:cNvPr id="315" name="Google Shape;315;p16"/>
          <p:cNvSpPr/>
          <p:nvPr/>
        </p:nvSpPr>
        <p:spPr>
          <a:xfrm>
            <a:off x="572493" y="1426134"/>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w="44450" cap="rnd" cmpd="sng">
            <a:solidFill>
              <a:schemeClr val="accent2">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 name="CuadroTexto 2">
            <a:extLst>
              <a:ext uri="{FF2B5EF4-FFF2-40B4-BE49-F238E27FC236}">
                <a16:creationId xmlns:a16="http://schemas.microsoft.com/office/drawing/2014/main" id="{A3A4586A-FAE7-C965-C466-EB8E4788B106}"/>
              </a:ext>
            </a:extLst>
          </p:cNvPr>
          <p:cNvSpPr txBox="1"/>
          <p:nvPr/>
        </p:nvSpPr>
        <p:spPr>
          <a:xfrm>
            <a:off x="476248" y="2003763"/>
            <a:ext cx="9686927" cy="923330"/>
          </a:xfrm>
          <a:prstGeom prst="rect">
            <a:avLst/>
          </a:prstGeom>
          <a:noFill/>
        </p:spPr>
        <p:txBody>
          <a:bodyPr wrap="square">
            <a:spAutoFit/>
          </a:bodyPr>
          <a:lstStyle/>
          <a:p>
            <a:r>
              <a:rPr lang="es-MX" dirty="0"/>
              <a:t>Si tu objetivo es aprender habilidades relevantes y modernas, es más recomendable enfocarse en JavaScript nativo (ES6+), junto con </a:t>
            </a:r>
            <a:r>
              <a:rPr lang="es-MX" dirty="0" err="1"/>
              <a:t>frameworks</a:t>
            </a:r>
            <a:r>
              <a:rPr lang="es-MX" dirty="0"/>
              <a:t> y librerías modernas como </a:t>
            </a:r>
            <a:r>
              <a:rPr lang="es-MX" b="1" dirty="0" err="1"/>
              <a:t>React</a:t>
            </a:r>
            <a:r>
              <a:rPr lang="es-MX" b="1" dirty="0"/>
              <a:t>, Vue.js, o Angular.</a:t>
            </a:r>
          </a:p>
        </p:txBody>
      </p:sp>
      <p:pic>
        <p:nvPicPr>
          <p:cNvPr id="7" name="Imagen 6">
            <a:extLst>
              <a:ext uri="{FF2B5EF4-FFF2-40B4-BE49-F238E27FC236}">
                <a16:creationId xmlns:a16="http://schemas.microsoft.com/office/drawing/2014/main" id="{D2D87866-A204-5830-44B2-EF98DEB3DFB6}"/>
              </a:ext>
            </a:extLst>
          </p:cNvPr>
          <p:cNvPicPr>
            <a:picLocks noChangeAspect="1"/>
          </p:cNvPicPr>
          <p:nvPr/>
        </p:nvPicPr>
        <p:blipFill>
          <a:blip r:embed="rId3"/>
          <a:stretch>
            <a:fillRect/>
          </a:stretch>
        </p:blipFill>
        <p:spPr>
          <a:xfrm>
            <a:off x="9411196" y="4553424"/>
            <a:ext cx="1981200" cy="1981200"/>
          </a:xfrm>
          <a:prstGeom prst="rect">
            <a:avLst/>
          </a:prstGeom>
        </p:spPr>
      </p:pic>
    </p:spTree>
    <p:extLst>
      <p:ext uri="{BB962C8B-B14F-4D97-AF65-F5344CB8AC3E}">
        <p14:creationId xmlns:p14="http://schemas.microsoft.com/office/powerpoint/2010/main" val="1279694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8"/>
        <p:cNvGrpSpPr/>
        <p:nvPr/>
      </p:nvGrpSpPr>
      <p:grpSpPr>
        <a:xfrm>
          <a:off x="0" y="0"/>
          <a:ext cx="0" cy="0"/>
          <a:chOff x="0" y="0"/>
          <a:chExt cx="0" cy="0"/>
        </a:xfrm>
      </p:grpSpPr>
      <p:pic>
        <p:nvPicPr>
          <p:cNvPr id="2054" name="Picture 6" descr="jQuery Ajax Methods | Powerful Methods of jQuery Ajax">
            <a:extLst>
              <a:ext uri="{FF2B5EF4-FFF2-40B4-BE49-F238E27FC236}">
                <a16:creationId xmlns:a16="http://schemas.microsoft.com/office/drawing/2014/main" id="{73CE9B4A-223E-78AA-C4A8-6AAA2A0E0B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328" y="3109291"/>
            <a:ext cx="6048672" cy="3416969"/>
          </a:xfrm>
          <a:prstGeom prst="rect">
            <a:avLst/>
          </a:prstGeom>
          <a:noFill/>
          <a:extLst>
            <a:ext uri="{909E8E84-426E-40DD-AFC4-6F175D3DCCD1}">
              <a14:hiddenFill xmlns:a14="http://schemas.microsoft.com/office/drawing/2010/main">
                <a:solidFill>
                  <a:srgbClr val="FFFFFF"/>
                </a:solidFill>
              </a14:hiddenFill>
            </a:ext>
          </a:extLst>
        </p:spPr>
      </p:pic>
      <p:sp>
        <p:nvSpPr>
          <p:cNvPr id="329" name="Google Shape;329;p18"/>
          <p:cNvSpPr/>
          <p:nvPr/>
        </p:nvSpPr>
        <p:spPr>
          <a:xfrm>
            <a:off x="5491615" y="2454322"/>
            <a:ext cx="1718810" cy="28186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CL" sz="2000" b="1" dirty="0"/>
              <a:t>Asíncrono</a:t>
            </a:r>
            <a:endParaRPr kumimoji="0" sz="2000" b="1" i="0" u="none" strike="noStrike" kern="0" cap="none" spc="0" normalizeH="0" baseline="0" noProof="0" dirty="0">
              <a:ln>
                <a:noFill/>
              </a:ln>
              <a:solidFill>
                <a:srgbClr val="FFFFFF"/>
              </a:solidFill>
              <a:effectLst/>
              <a:uLnTx/>
              <a:uFillTx/>
              <a:latin typeface="Arial"/>
              <a:ea typeface="Arial"/>
              <a:cs typeface="Arial"/>
              <a:sym typeface="Arial"/>
            </a:endParaRPr>
          </a:p>
        </p:txBody>
      </p:sp>
      <p:sp>
        <p:nvSpPr>
          <p:cNvPr id="331" name="Google Shape;331;p18"/>
          <p:cNvSpPr/>
          <p:nvPr/>
        </p:nvSpPr>
        <p:spPr>
          <a:xfrm>
            <a:off x="5410198" y="266699"/>
            <a:ext cx="6781802" cy="2028826"/>
          </a:xfrm>
          <a:prstGeom prst="rect">
            <a:avLst/>
          </a:prstGeom>
          <a:solidFill>
            <a:schemeClr val="lt1"/>
          </a:solidFill>
          <a:ln>
            <a:noFill/>
          </a:ln>
          <a:effectLst>
            <a:outerShdw blurRad="355600" dist="152400" sx="95000" sy="95000" algn="t" rotWithShape="0">
              <a:srgbClr val="000000">
                <a:alpha val="28627"/>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32" name="Google Shape;332;p18"/>
          <p:cNvSpPr txBox="1">
            <a:spLocks noGrp="1"/>
          </p:cNvSpPr>
          <p:nvPr>
            <p:ph type="title"/>
          </p:nvPr>
        </p:nvSpPr>
        <p:spPr>
          <a:xfrm>
            <a:off x="6115317" y="405685"/>
            <a:ext cx="5464968" cy="155930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Play"/>
              <a:buNone/>
            </a:pPr>
            <a:r>
              <a:rPr lang="en-US" sz="4000" dirty="0">
                <a:latin typeface="+mj-lt"/>
              </a:rPr>
              <a:t>AJAX</a:t>
            </a:r>
            <a:endParaRPr dirty="0">
              <a:latin typeface="+mj-lt"/>
            </a:endParaRPr>
          </a:p>
        </p:txBody>
      </p:sp>
      <p:sp>
        <p:nvSpPr>
          <p:cNvPr id="333" name="Google Shape;333;p18"/>
          <p:cNvSpPr txBox="1">
            <a:spLocks noGrp="1"/>
          </p:cNvSpPr>
          <p:nvPr>
            <p:ph type="body" idx="1"/>
          </p:nvPr>
        </p:nvSpPr>
        <p:spPr>
          <a:xfrm>
            <a:off x="5600699" y="3028950"/>
            <a:ext cx="6267449" cy="119062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600"/>
              <a:buNone/>
            </a:pPr>
            <a:endParaRPr lang="es-MX" sz="1600" dirty="0"/>
          </a:p>
          <a:p>
            <a:pPr marL="0" lvl="0" indent="0" algn="l" rtl="0">
              <a:lnSpc>
                <a:spcPct val="90000"/>
              </a:lnSpc>
              <a:spcBef>
                <a:spcPts val="0"/>
              </a:spcBef>
              <a:spcAft>
                <a:spcPts val="0"/>
              </a:spcAft>
              <a:buClr>
                <a:schemeClr val="dk1"/>
              </a:buClr>
              <a:buSzPts val="1600"/>
              <a:buNone/>
            </a:pPr>
            <a:r>
              <a:rPr lang="es-MX" sz="1600" dirty="0"/>
              <a:t>Capacidad para enviar y recibir datos del servidor de manera asíncrona. Esto significa </a:t>
            </a:r>
            <a:r>
              <a:rPr lang="es-MX" sz="1600" b="1" dirty="0"/>
              <a:t>que la página web puede continuar funcionando y respondiendo a la interacción del usuario mientras se realizan operaciones de red en segundo plano</a:t>
            </a:r>
            <a:r>
              <a:rPr lang="es-MX" sz="1600" dirty="0"/>
              <a:t>.</a:t>
            </a:r>
            <a:endParaRPr lang="en-US" sz="1600" dirty="0"/>
          </a:p>
        </p:txBody>
      </p:sp>
      <p:sp>
        <p:nvSpPr>
          <p:cNvPr id="3" name="CuadroTexto 2">
            <a:extLst>
              <a:ext uri="{FF2B5EF4-FFF2-40B4-BE49-F238E27FC236}">
                <a16:creationId xmlns:a16="http://schemas.microsoft.com/office/drawing/2014/main" id="{73EFC392-5F94-4DFF-A98F-25D106BADEAC}"/>
              </a:ext>
            </a:extLst>
          </p:cNvPr>
          <p:cNvSpPr txBox="1"/>
          <p:nvPr/>
        </p:nvSpPr>
        <p:spPr>
          <a:xfrm>
            <a:off x="5600700" y="4562476"/>
            <a:ext cx="6267450" cy="1815882"/>
          </a:xfrm>
          <a:prstGeom prst="rect">
            <a:avLst/>
          </a:prstGeom>
          <a:noFill/>
        </p:spPr>
        <p:txBody>
          <a:bodyPr wrap="square">
            <a:spAutoFit/>
          </a:bodyPr>
          <a:lstStyle/>
          <a:p>
            <a:r>
              <a:rPr lang="es-MX" sz="1400" b="1" dirty="0"/>
              <a:t>Interactividad</a:t>
            </a:r>
            <a:r>
              <a:rPr lang="es-MX" sz="1400" dirty="0"/>
              <a:t>: Mejora la experiencia del usuario permitiendo actualizar partes de la página sin necesidad de recargarla por completo.</a:t>
            </a:r>
          </a:p>
          <a:p>
            <a:endParaRPr lang="es-MX" sz="1400" dirty="0"/>
          </a:p>
          <a:p>
            <a:r>
              <a:rPr lang="es-MX" sz="1400" b="1" dirty="0"/>
              <a:t>Rendimiento</a:t>
            </a:r>
            <a:r>
              <a:rPr lang="es-MX" sz="1400" dirty="0"/>
              <a:t>: Reduce el tráfico de red y el tiempo de carga, ya que solo se intercambian los datos necesarios.</a:t>
            </a:r>
          </a:p>
          <a:p>
            <a:endParaRPr lang="es-MX" sz="1400" dirty="0"/>
          </a:p>
          <a:p>
            <a:r>
              <a:rPr lang="es-MX" sz="1400" b="1" dirty="0"/>
              <a:t>Modularidad</a:t>
            </a:r>
            <a:r>
              <a:rPr lang="es-MX" sz="1400" dirty="0"/>
              <a:t>: Permite una arquitectura más modular y escalable en las aplicaciones web</a:t>
            </a:r>
          </a:p>
        </p:txBody>
      </p:sp>
      <p:pic>
        <p:nvPicPr>
          <p:cNvPr id="2050" name="Picture 2" descr="AJAX &amp; jQuery -Ajax Tutorial. AJAX | by Hossam Hilal | Medium">
            <a:extLst>
              <a:ext uri="{FF2B5EF4-FFF2-40B4-BE49-F238E27FC236}">
                <a16:creationId xmlns:a16="http://schemas.microsoft.com/office/drawing/2014/main" id="{B70E8CCE-2173-E462-DD90-61DEC9486E9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988" y="102519"/>
            <a:ext cx="5063067" cy="28479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4" name="Google Shape;314;p16"/>
          <p:cNvSpPr txBox="1">
            <a:spLocks noGrp="1"/>
          </p:cNvSpPr>
          <p:nvPr>
            <p:ph type="title"/>
          </p:nvPr>
        </p:nvSpPr>
        <p:spPr>
          <a:xfrm>
            <a:off x="572493" y="409575"/>
            <a:ext cx="11018520" cy="77845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600"/>
              <a:buFont typeface="Play"/>
              <a:buNone/>
            </a:pPr>
            <a:r>
              <a:rPr lang="es-MX" sz="3200" dirty="0">
                <a:latin typeface="+mj-lt"/>
              </a:rPr>
              <a:t>¿Qué es una Función de </a:t>
            </a:r>
            <a:r>
              <a:rPr lang="es-MX" sz="3200" dirty="0" err="1">
                <a:latin typeface="+mj-lt"/>
              </a:rPr>
              <a:t>Callback</a:t>
            </a:r>
            <a:r>
              <a:rPr lang="es-MX" sz="3200" dirty="0">
                <a:latin typeface="+mj-lt"/>
              </a:rPr>
              <a:t>?</a:t>
            </a:r>
          </a:p>
        </p:txBody>
      </p:sp>
      <p:sp>
        <p:nvSpPr>
          <p:cNvPr id="315" name="Google Shape;315;p16"/>
          <p:cNvSpPr/>
          <p:nvPr/>
        </p:nvSpPr>
        <p:spPr>
          <a:xfrm>
            <a:off x="572493" y="1426134"/>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w="44450" cap="rnd" cmpd="sng">
            <a:solidFill>
              <a:schemeClr val="accent2">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 name="CuadroTexto 2">
            <a:extLst>
              <a:ext uri="{FF2B5EF4-FFF2-40B4-BE49-F238E27FC236}">
                <a16:creationId xmlns:a16="http://schemas.microsoft.com/office/drawing/2014/main" id="{A3A4586A-FAE7-C965-C466-EB8E4788B106}"/>
              </a:ext>
            </a:extLst>
          </p:cNvPr>
          <p:cNvSpPr txBox="1"/>
          <p:nvPr/>
        </p:nvSpPr>
        <p:spPr>
          <a:xfrm>
            <a:off x="476248" y="2003763"/>
            <a:ext cx="11114765" cy="923330"/>
          </a:xfrm>
          <a:prstGeom prst="rect">
            <a:avLst/>
          </a:prstGeom>
          <a:noFill/>
        </p:spPr>
        <p:txBody>
          <a:bodyPr wrap="square">
            <a:spAutoFit/>
          </a:bodyPr>
          <a:lstStyle/>
          <a:p>
            <a:r>
              <a:rPr lang="es-MX" dirty="0"/>
              <a:t>Una </a:t>
            </a:r>
            <a:r>
              <a:rPr lang="es-MX" b="1" dirty="0"/>
              <a:t>función de </a:t>
            </a:r>
            <a:r>
              <a:rPr lang="es-MX" b="1" dirty="0" err="1"/>
              <a:t>callback</a:t>
            </a:r>
            <a:r>
              <a:rPr lang="es-MX" dirty="0"/>
              <a:t> es simplemente una función que se pasa como argumento a otra función, y que luego se ejecuta (o "llama") después de que esa función haya terminado su trabajo. El término "</a:t>
            </a:r>
            <a:r>
              <a:rPr lang="es-MX" dirty="0" err="1"/>
              <a:t>callback</a:t>
            </a:r>
            <a:r>
              <a:rPr lang="es-MX" dirty="0"/>
              <a:t>" viene del hecho de que la función original "llama de vuelta" a la función que se le pasó como argumento.</a:t>
            </a:r>
          </a:p>
        </p:txBody>
      </p:sp>
      <p:sp>
        <p:nvSpPr>
          <p:cNvPr id="4" name="CuadroTexto 3">
            <a:extLst>
              <a:ext uri="{FF2B5EF4-FFF2-40B4-BE49-F238E27FC236}">
                <a16:creationId xmlns:a16="http://schemas.microsoft.com/office/drawing/2014/main" id="{54ECB7BE-E80D-F4A8-1DAA-343EEB6D84E5}"/>
              </a:ext>
            </a:extLst>
          </p:cNvPr>
          <p:cNvSpPr txBox="1"/>
          <p:nvPr/>
        </p:nvSpPr>
        <p:spPr>
          <a:xfrm>
            <a:off x="715368" y="3493042"/>
            <a:ext cx="10687050" cy="2308324"/>
          </a:xfrm>
          <a:prstGeom prst="rect">
            <a:avLst/>
          </a:prstGeom>
          <a:noFill/>
        </p:spPr>
        <p:txBody>
          <a:bodyPr wrap="square">
            <a:spAutoFit/>
          </a:bodyPr>
          <a:lstStyle/>
          <a:p>
            <a:r>
              <a:rPr lang="es-CL" dirty="0" err="1"/>
              <a:t>function</a:t>
            </a:r>
            <a:r>
              <a:rPr lang="es-CL" dirty="0"/>
              <a:t> </a:t>
            </a:r>
            <a:r>
              <a:rPr lang="es-CL" dirty="0" err="1"/>
              <a:t>procesarDato</a:t>
            </a:r>
            <a:r>
              <a:rPr lang="es-CL" dirty="0"/>
              <a:t>(dato, </a:t>
            </a:r>
            <a:r>
              <a:rPr lang="es-CL" dirty="0" err="1"/>
              <a:t>callback</a:t>
            </a:r>
            <a:r>
              <a:rPr lang="es-CL" dirty="0"/>
              <a:t>) { </a:t>
            </a:r>
          </a:p>
          <a:p>
            <a:r>
              <a:rPr lang="es-CL" dirty="0"/>
              <a:t>	console.log('Procesando dato:', dato); </a:t>
            </a:r>
          </a:p>
          <a:p>
            <a:r>
              <a:rPr lang="es-CL" dirty="0"/>
              <a:t>	</a:t>
            </a:r>
            <a:r>
              <a:rPr lang="es-CL" dirty="0" err="1"/>
              <a:t>callback</a:t>
            </a:r>
            <a:r>
              <a:rPr lang="es-CL" dirty="0"/>
              <a:t>(); // Llamamos a la función de </a:t>
            </a:r>
            <a:r>
              <a:rPr lang="es-CL" dirty="0" err="1"/>
              <a:t>callback</a:t>
            </a:r>
            <a:r>
              <a:rPr lang="es-CL" dirty="0"/>
              <a:t> } </a:t>
            </a:r>
          </a:p>
          <a:p>
            <a:endParaRPr lang="es-CL" dirty="0"/>
          </a:p>
          <a:p>
            <a:r>
              <a:rPr lang="es-CL" dirty="0" err="1"/>
              <a:t>function</a:t>
            </a:r>
            <a:r>
              <a:rPr lang="es-CL" dirty="0"/>
              <a:t> </a:t>
            </a:r>
            <a:r>
              <a:rPr lang="es-CL" dirty="0" err="1"/>
              <a:t>mostrarResultado</a:t>
            </a:r>
            <a:r>
              <a:rPr lang="es-CL" dirty="0"/>
              <a:t>() { </a:t>
            </a:r>
          </a:p>
          <a:p>
            <a:r>
              <a:rPr lang="es-CL" dirty="0"/>
              <a:t>	console.log('El dato ha sido procesado’); </a:t>
            </a:r>
          </a:p>
          <a:p>
            <a:r>
              <a:rPr lang="es-CL" dirty="0"/>
              <a:t>} </a:t>
            </a:r>
          </a:p>
          <a:p>
            <a:r>
              <a:rPr lang="es-CL" dirty="0" err="1"/>
              <a:t>procesarDato</a:t>
            </a:r>
            <a:r>
              <a:rPr lang="es-CL" dirty="0"/>
              <a:t>('</a:t>
            </a:r>
            <a:r>
              <a:rPr lang="es-CL" dirty="0" err="1"/>
              <a:t>miDato</a:t>
            </a:r>
            <a:r>
              <a:rPr lang="es-CL" dirty="0"/>
              <a:t>', </a:t>
            </a:r>
            <a:r>
              <a:rPr lang="es-CL" dirty="0" err="1"/>
              <a:t>mostrarResultado</a:t>
            </a:r>
            <a:r>
              <a:rPr lang="es-CL" dirty="0"/>
              <a:t>);</a:t>
            </a:r>
          </a:p>
        </p:txBody>
      </p:sp>
    </p:spTree>
    <p:extLst>
      <p:ext uri="{BB962C8B-B14F-4D97-AF65-F5344CB8AC3E}">
        <p14:creationId xmlns:p14="http://schemas.microsoft.com/office/powerpoint/2010/main" val="41047744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6">
            <a:extLst>
              <a:ext uri="{FF2B5EF4-FFF2-40B4-BE49-F238E27FC236}">
                <a16:creationId xmlns:a16="http://schemas.microsoft.com/office/drawing/2014/main" id="{221A9827-7AEE-8319-296C-66BC83C8C34E}"/>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kern="1200" dirty="0" err="1">
                <a:solidFill>
                  <a:schemeClr val="tx1"/>
                </a:solidFill>
                <a:latin typeface="+mj-lt"/>
                <a:ea typeface="+mj-ea"/>
                <a:cs typeface="+mj-cs"/>
              </a:rPr>
              <a:t>Ejercicio</a:t>
            </a:r>
            <a:endParaRPr lang="en-US" sz="6600" kern="1200" dirty="0">
              <a:solidFill>
                <a:schemeClr val="tx1"/>
              </a:solidFill>
              <a:latin typeface="+mj-lt"/>
              <a:ea typeface="+mj-ea"/>
              <a:cs typeface="+mj-cs"/>
            </a:endParaRPr>
          </a:p>
        </p:txBody>
      </p:sp>
      <p:sp>
        <p:nvSpPr>
          <p:cNvPr id="19"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47728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320"/>
        <p:cNvGrpSpPr/>
        <p:nvPr/>
      </p:nvGrpSpPr>
      <p:grpSpPr>
        <a:xfrm>
          <a:off x="0" y="0"/>
          <a:ext cx="0" cy="0"/>
          <a:chOff x="0" y="0"/>
          <a:chExt cx="0" cy="0"/>
        </a:xfrm>
      </p:grpSpPr>
      <p:sp>
        <p:nvSpPr>
          <p:cNvPr id="521" name="Rectangle 520">
            <a:extLst>
              <a:ext uri="{FF2B5EF4-FFF2-40B4-BE49-F238E27FC236}">
                <a16:creationId xmlns:a16="http://schemas.microsoft.com/office/drawing/2014/main" id="{3A397E3E-B90C-4D82-BAAA-36F7AC6A45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3" name="Freeform: Shape 522">
            <a:extLst>
              <a:ext uri="{FF2B5EF4-FFF2-40B4-BE49-F238E27FC236}">
                <a16:creationId xmlns:a16="http://schemas.microsoft.com/office/drawing/2014/main" id="{8CF5E676-CA04-4CED-9F1E-5026ED66E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525" name="Freeform: Shape 524">
            <a:extLst>
              <a:ext uri="{FF2B5EF4-FFF2-40B4-BE49-F238E27FC236}">
                <a16:creationId xmlns:a16="http://schemas.microsoft.com/office/drawing/2014/main" id="{AFD1189F-9598-4281-8056-2845388D4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833068" cy="2997599"/>
          </a:xfrm>
          <a:custGeom>
            <a:avLst/>
            <a:gdLst>
              <a:gd name="connsiteX0" fmla="*/ 2292284 w 3871489"/>
              <a:gd name="connsiteY0" fmla="*/ 0 h 4096327"/>
              <a:gd name="connsiteX1" fmla="*/ 3500914 w 3871489"/>
              <a:gd name="connsiteY1" fmla="*/ 0 h 4096327"/>
              <a:gd name="connsiteX2" fmla="*/ 3542229 w 3871489"/>
              <a:gd name="connsiteY2" fmla="*/ 68006 h 4096327"/>
              <a:gd name="connsiteX3" fmla="*/ 3871489 w 3871489"/>
              <a:gd name="connsiteY3" fmla="*/ 1368323 h 4096327"/>
              <a:gd name="connsiteX4" fmla="*/ 1143485 w 3871489"/>
              <a:gd name="connsiteY4" fmla="*/ 4096327 h 4096327"/>
              <a:gd name="connsiteX5" fmla="*/ 81633 w 3871489"/>
              <a:gd name="connsiteY5" fmla="*/ 3881944 h 4096327"/>
              <a:gd name="connsiteX6" fmla="*/ 0 w 3871489"/>
              <a:gd name="connsiteY6" fmla="*/ 3842618 h 4096327"/>
              <a:gd name="connsiteX7" fmla="*/ 0 w 3871489"/>
              <a:gd name="connsiteY7" fmla="*/ 2741475 h 4096327"/>
              <a:gd name="connsiteX8" fmla="*/ 6615 w 3871489"/>
              <a:gd name="connsiteY8" fmla="*/ 2747487 h 4096327"/>
              <a:gd name="connsiteX9" fmla="*/ 1143485 w 3871489"/>
              <a:gd name="connsiteY9" fmla="*/ 3155655 h 4096327"/>
              <a:gd name="connsiteX10" fmla="*/ 2930817 w 3871489"/>
              <a:gd name="connsiteY10" fmla="*/ 1368323 h 4096327"/>
              <a:gd name="connsiteX11" fmla="*/ 2407287 w 3871489"/>
              <a:gd name="connsiteY11" fmla="*/ 104524 h 4096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71489" h="4096327">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6">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sp>
        <p:nvSpPr>
          <p:cNvPr id="527" name="Freeform: Shape 526">
            <a:extLst>
              <a:ext uri="{FF2B5EF4-FFF2-40B4-BE49-F238E27FC236}">
                <a16:creationId xmlns:a16="http://schemas.microsoft.com/office/drawing/2014/main" id="{583E04E1-D74F-4ED6-972C-035F4FEC4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29" name="Freeform: Shape 528">
            <a:extLst>
              <a:ext uri="{FF2B5EF4-FFF2-40B4-BE49-F238E27FC236}">
                <a16:creationId xmlns:a16="http://schemas.microsoft.com/office/drawing/2014/main" id="{A2B5CBEA-F125-49B6-8335-227C325B11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59419" y="3564607"/>
            <a:ext cx="3432581" cy="3293393"/>
          </a:xfrm>
          <a:custGeom>
            <a:avLst/>
            <a:gdLst>
              <a:gd name="connsiteX0" fmla="*/ 2473947 w 3432581"/>
              <a:gd name="connsiteY0" fmla="*/ 0 h 3293393"/>
              <a:gd name="connsiteX1" fmla="*/ 3209623 w 3432581"/>
              <a:gd name="connsiteY1" fmla="*/ 111224 h 3293393"/>
              <a:gd name="connsiteX2" fmla="*/ 3432581 w 3432581"/>
              <a:gd name="connsiteY2" fmla="*/ 192828 h 3293393"/>
              <a:gd name="connsiteX3" fmla="*/ 3432581 w 3432581"/>
              <a:gd name="connsiteY3" fmla="*/ 3293393 h 3293393"/>
              <a:gd name="connsiteX4" fmla="*/ 141884 w 3432581"/>
              <a:gd name="connsiteY4" fmla="*/ 3293393 h 3293393"/>
              <a:gd name="connsiteX5" fmla="*/ 111224 w 3432581"/>
              <a:gd name="connsiteY5" fmla="*/ 3209623 h 3293393"/>
              <a:gd name="connsiteX6" fmla="*/ 0 w 3432581"/>
              <a:gd name="connsiteY6" fmla="*/ 2473947 h 3293393"/>
              <a:gd name="connsiteX7" fmla="*/ 2473947 w 3432581"/>
              <a:gd name="connsiteY7" fmla="*/ 0 h 32933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32581" h="3293393">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2">
              <a:alpha val="30000"/>
            </a:scheme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31" name="Rectangle 530">
            <a:extLst>
              <a:ext uri="{FF2B5EF4-FFF2-40B4-BE49-F238E27FC236}">
                <a16:creationId xmlns:a16="http://schemas.microsoft.com/office/drawing/2014/main" id="{E51A97D9-C694-4307-818B-0C5BBF413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3" name="Rectangle 532">
            <a:extLst>
              <a:ext uri="{FF2B5EF4-FFF2-40B4-BE49-F238E27FC236}">
                <a16:creationId xmlns:a16="http://schemas.microsoft.com/office/drawing/2014/main" id="{2C1D3151-5F97-4860-B56C-C98BD62CC2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21053" y="819446"/>
            <a:ext cx="6964685" cy="5402463"/>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5" name="Rectangle 534">
            <a:extLst>
              <a:ext uri="{FF2B5EF4-FFF2-40B4-BE49-F238E27FC236}">
                <a16:creationId xmlns:a16="http://schemas.microsoft.com/office/drawing/2014/main" id="{8DE96824-E506-4448-8704-5EC7BF7BC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613658" y="727769"/>
            <a:ext cx="6964685" cy="5402463"/>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2" name="Google Shape;322;p17"/>
          <p:cNvSpPr txBox="1">
            <a:spLocks noGrp="1"/>
          </p:cNvSpPr>
          <p:nvPr>
            <p:ph type="title"/>
          </p:nvPr>
        </p:nvSpPr>
        <p:spPr>
          <a:xfrm>
            <a:off x="2506263" y="160153"/>
            <a:ext cx="6418471" cy="621969"/>
          </a:xfrm>
          <a:prstGeom prst="rect">
            <a:avLst/>
          </a:prstGeom>
        </p:spPr>
        <p:txBody>
          <a:bodyPr spcFirstLastPara="1" vert="horz" lIns="91440" tIns="45720" rIns="91440" bIns="45720" rtlCol="0" anchor="b" anchorCtr="0">
            <a:normAutofit fontScale="90000"/>
          </a:bodyPr>
          <a:lstStyle/>
          <a:p>
            <a:pPr marL="0" lvl="0" indent="0" algn="ctr">
              <a:spcBef>
                <a:spcPct val="0"/>
              </a:spcBef>
              <a:spcAft>
                <a:spcPts val="0"/>
              </a:spcAft>
              <a:buClr>
                <a:schemeClr val="dk1"/>
              </a:buClr>
              <a:buSzPts val="4600"/>
            </a:pPr>
            <a:r>
              <a:rPr lang="en-US" sz="4000" kern="1200" dirty="0" err="1">
                <a:solidFill>
                  <a:schemeClr val="bg1"/>
                </a:solidFill>
                <a:latin typeface="+mj-lt"/>
                <a:ea typeface="+mj-ea"/>
                <a:cs typeface="+mj-cs"/>
              </a:rPr>
              <a:t>Resumen</a:t>
            </a:r>
            <a:r>
              <a:rPr lang="en-US" sz="4000" kern="1200" dirty="0">
                <a:solidFill>
                  <a:schemeClr val="bg1"/>
                </a:solidFill>
                <a:latin typeface="+mj-lt"/>
                <a:ea typeface="+mj-ea"/>
                <a:cs typeface="+mj-cs"/>
              </a:rPr>
              <a:t> de la </a:t>
            </a:r>
            <a:r>
              <a:rPr lang="en-US" sz="4000" kern="1200" dirty="0" err="1">
                <a:solidFill>
                  <a:schemeClr val="bg1"/>
                </a:solidFill>
                <a:latin typeface="+mj-lt"/>
                <a:ea typeface="+mj-ea"/>
                <a:cs typeface="+mj-cs"/>
              </a:rPr>
              <a:t>clase</a:t>
            </a:r>
            <a:endParaRPr lang="en-US" sz="4000" kern="1200" dirty="0">
              <a:solidFill>
                <a:schemeClr val="bg1"/>
              </a:solidFill>
              <a:latin typeface="+mj-lt"/>
              <a:ea typeface="+mj-ea"/>
              <a:cs typeface="+mj-cs"/>
            </a:endParaRPr>
          </a:p>
        </p:txBody>
      </p:sp>
      <p:sp>
        <p:nvSpPr>
          <p:cNvPr id="537" name="Freeform: Shape 536">
            <a:extLst>
              <a:ext uri="{FF2B5EF4-FFF2-40B4-BE49-F238E27FC236}">
                <a16:creationId xmlns:a16="http://schemas.microsoft.com/office/drawing/2014/main" id="{E16C8D8F-10E9-4498-ABDB-0F923F8B68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27769"/>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7963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283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539" name="Graphic 212">
            <a:extLst>
              <a:ext uri="{FF2B5EF4-FFF2-40B4-BE49-F238E27FC236}">
                <a16:creationId xmlns:a16="http://schemas.microsoft.com/office/drawing/2014/main" id="{4FB204DF-284E-45F6-A017-79A4DF57BC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41" name="Graphic 212">
            <a:extLst>
              <a:ext uri="{FF2B5EF4-FFF2-40B4-BE49-F238E27FC236}">
                <a16:creationId xmlns:a16="http://schemas.microsoft.com/office/drawing/2014/main" id="{5EC6B544-8C84-47A6-885D-A4F09EF5C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75326" y="343675"/>
            <a:ext cx="768186" cy="768186"/>
          </a:xfrm>
          <a:custGeom>
            <a:avLst/>
            <a:gdLst>
              <a:gd name="connsiteX0" fmla="*/ 403574 w 807148"/>
              <a:gd name="connsiteY0" fmla="*/ 0 h 807148"/>
              <a:gd name="connsiteX1" fmla="*/ 0 w 807148"/>
              <a:gd name="connsiteY1" fmla="*/ 403574 h 807148"/>
              <a:gd name="connsiteX2" fmla="*/ 403574 w 807148"/>
              <a:gd name="connsiteY2" fmla="*/ 807149 h 807148"/>
              <a:gd name="connsiteX3" fmla="*/ 807149 w 807148"/>
              <a:gd name="connsiteY3" fmla="*/ 403574 h 807148"/>
              <a:gd name="connsiteX4" fmla="*/ 403574 w 807148"/>
              <a:gd name="connsiteY4" fmla="*/ 0 h 807148"/>
              <a:gd name="connsiteX5" fmla="*/ 403574 w 807148"/>
              <a:gd name="connsiteY5" fmla="*/ 667988 h 807148"/>
              <a:gd name="connsiteX6" fmla="*/ 139160 w 807148"/>
              <a:gd name="connsiteY6" fmla="*/ 403574 h 807148"/>
              <a:gd name="connsiteX7" fmla="*/ 403574 w 807148"/>
              <a:gd name="connsiteY7" fmla="*/ 139160 h 807148"/>
              <a:gd name="connsiteX8" fmla="*/ 667988 w 807148"/>
              <a:gd name="connsiteY8" fmla="*/ 403574 h 807148"/>
              <a:gd name="connsiteX9" fmla="*/ 403574 w 807148"/>
              <a:gd name="connsiteY9" fmla="*/ 667988 h 807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7148" h="807148">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lt1"/>
              </a:solidFill>
            </a:endParaRPr>
          </a:p>
        </p:txBody>
      </p:sp>
      <p:sp>
        <p:nvSpPr>
          <p:cNvPr id="543" name="Freeform: Shape 542">
            <a:extLst>
              <a:ext uri="{FF2B5EF4-FFF2-40B4-BE49-F238E27FC236}">
                <a16:creationId xmlns:a16="http://schemas.microsoft.com/office/drawing/2014/main" id="{1E5A83E3-8A11-4492-BB6E-F5F2240316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67504"/>
            <a:ext cx="1861854" cy="277779"/>
          </a:xfrm>
          <a:custGeom>
            <a:avLst/>
            <a:gdLst>
              <a:gd name="connsiteX0" fmla="*/ 180458 w 1861854"/>
              <a:gd name="connsiteY0" fmla="*/ 0 h 277779"/>
              <a:gd name="connsiteX1" fmla="*/ 419222 w 1861854"/>
              <a:gd name="connsiteY1" fmla="*/ 238761 h 277779"/>
              <a:gd name="connsiteX2" fmla="*/ 657984 w 1861854"/>
              <a:gd name="connsiteY2" fmla="*/ 0 h 277779"/>
              <a:gd name="connsiteX3" fmla="*/ 896745 w 1861854"/>
              <a:gd name="connsiteY3" fmla="*/ 238761 h 277779"/>
              <a:gd name="connsiteX4" fmla="*/ 1135754 w 1861854"/>
              <a:gd name="connsiteY4" fmla="*/ 0 h 277779"/>
              <a:gd name="connsiteX5" fmla="*/ 1374516 w 1861854"/>
              <a:gd name="connsiteY5" fmla="*/ 238761 h 277779"/>
              <a:gd name="connsiteX6" fmla="*/ 1613277 w 1861854"/>
              <a:gd name="connsiteY6" fmla="*/ 0 h 277779"/>
              <a:gd name="connsiteX7" fmla="*/ 1861854 w 1861854"/>
              <a:gd name="connsiteY7" fmla="*/ 248577 h 277779"/>
              <a:gd name="connsiteX8" fmla="*/ 1842470 w 1861854"/>
              <a:gd name="connsiteY8" fmla="*/ 268208 h 277779"/>
              <a:gd name="connsiteX9" fmla="*/ 1613277 w 1861854"/>
              <a:gd name="connsiteY9" fmla="*/ 39017 h 277779"/>
              <a:gd name="connsiteX10" fmla="*/ 1374516 w 1861854"/>
              <a:gd name="connsiteY10" fmla="*/ 277779 h 277779"/>
              <a:gd name="connsiteX11" fmla="*/ 1135754 w 1861854"/>
              <a:gd name="connsiteY11" fmla="*/ 39017 h 277779"/>
              <a:gd name="connsiteX12" fmla="*/ 896745 w 1861854"/>
              <a:gd name="connsiteY12" fmla="*/ 277779 h 277779"/>
              <a:gd name="connsiteX13" fmla="*/ 657984 w 1861854"/>
              <a:gd name="connsiteY13" fmla="*/ 39017 h 277779"/>
              <a:gd name="connsiteX14" fmla="*/ 419222 w 1861854"/>
              <a:gd name="connsiteY14" fmla="*/ 277779 h 277779"/>
              <a:gd name="connsiteX15" fmla="*/ 180458 w 1861854"/>
              <a:gd name="connsiteY15" fmla="*/ 39017 h 277779"/>
              <a:gd name="connsiteX16" fmla="*/ 0 w 1861854"/>
              <a:gd name="connsiteY16" fmla="*/ 219475 h 277779"/>
              <a:gd name="connsiteX17" fmla="*/ 0 w 1861854"/>
              <a:gd name="connsiteY17" fmla="*/ 180458 h 277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861854" h="277779">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bg1"/>
          </a:solidFill>
          <a:ln w="9525" cap="flat">
            <a:noFill/>
            <a:prstDash val="solid"/>
            <a:miter/>
          </a:ln>
        </p:spPr>
        <p:txBody>
          <a:bodyPr wrap="square" rtlCol="0" anchor="ctr">
            <a:noAutofit/>
          </a:bodyPr>
          <a:lstStyle/>
          <a:p>
            <a:endParaRPr lang="en-US" dirty="0"/>
          </a:p>
        </p:txBody>
      </p:sp>
      <p:sp>
        <p:nvSpPr>
          <p:cNvPr id="545" name="Oval 544">
            <a:extLst>
              <a:ext uri="{FF2B5EF4-FFF2-40B4-BE49-F238E27FC236}">
                <a16:creationId xmlns:a16="http://schemas.microsoft.com/office/drawing/2014/main" id="{32C95C5C-6FBD-47FF-9CA6-066193539A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547" name="Oval 546">
            <a:extLst>
              <a:ext uri="{FF2B5EF4-FFF2-40B4-BE49-F238E27FC236}">
                <a16:creationId xmlns:a16="http://schemas.microsoft.com/office/drawing/2014/main" id="{4D1A5E71-B6B6-486A-8CDC-C7ABD9B90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7140" y="5100276"/>
            <a:ext cx="515928" cy="515928"/>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grpSp>
        <p:nvGrpSpPr>
          <p:cNvPr id="549" name="Graphic 185">
            <a:extLst>
              <a:ext uri="{FF2B5EF4-FFF2-40B4-BE49-F238E27FC236}">
                <a16:creationId xmlns:a16="http://schemas.microsoft.com/office/drawing/2014/main" id="{FB9739EB-7F66-433D-841F-AB3CD18700B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428634" y="5987064"/>
            <a:ext cx="1054466" cy="469689"/>
            <a:chOff x="9841624" y="4115729"/>
            <a:chExt cx="602169" cy="268223"/>
          </a:xfrm>
          <a:solidFill>
            <a:schemeClr val="bg1"/>
          </a:solidFill>
        </p:grpSpPr>
        <p:sp>
          <p:nvSpPr>
            <p:cNvPr id="550" name="Freeform: Shape 549">
              <a:extLst>
                <a:ext uri="{FF2B5EF4-FFF2-40B4-BE49-F238E27FC236}">
                  <a16:creationId xmlns:a16="http://schemas.microsoft.com/office/drawing/2014/main" id="{104F2BBD-A005-4DCB-9566-F2351050B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8B00DEC7-198B-49D1-98FD-018F3ECFC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F14DFC82-B3B3-468E-91B3-1302CFC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D3250EFE-214E-4B8E-AF96-036A514FFB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AD058EBE-D4A5-4C43-B170-6A451F87A7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301556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4" name="Google Shape;314;p16"/>
          <p:cNvSpPr txBox="1">
            <a:spLocks noGrp="1"/>
          </p:cNvSpPr>
          <p:nvPr>
            <p:ph type="title"/>
          </p:nvPr>
        </p:nvSpPr>
        <p:spPr>
          <a:xfrm>
            <a:off x="572493" y="409575"/>
            <a:ext cx="11018520" cy="111518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600"/>
              <a:buFont typeface="Play"/>
              <a:buNone/>
            </a:pPr>
            <a:r>
              <a:rPr lang="en-US" sz="4600" dirty="0" err="1">
                <a:latin typeface="+mj-lt"/>
              </a:rPr>
              <a:t>JQuery</a:t>
            </a:r>
            <a:endParaRPr dirty="0">
              <a:latin typeface="+mj-lt"/>
            </a:endParaRPr>
          </a:p>
        </p:txBody>
      </p:sp>
      <p:sp>
        <p:nvSpPr>
          <p:cNvPr id="315" name="Google Shape;315;p16"/>
          <p:cNvSpPr/>
          <p:nvPr/>
        </p:nvSpPr>
        <p:spPr>
          <a:xfrm>
            <a:off x="572493" y="1681544"/>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w="44450" cap="rnd" cmpd="sng">
            <a:solidFill>
              <a:schemeClr val="accent2">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 name="CuadroTexto 2">
            <a:extLst>
              <a:ext uri="{FF2B5EF4-FFF2-40B4-BE49-F238E27FC236}">
                <a16:creationId xmlns:a16="http://schemas.microsoft.com/office/drawing/2014/main" id="{A3A4586A-FAE7-C965-C466-EB8E4788B106}"/>
              </a:ext>
            </a:extLst>
          </p:cNvPr>
          <p:cNvSpPr txBox="1"/>
          <p:nvPr/>
        </p:nvSpPr>
        <p:spPr>
          <a:xfrm>
            <a:off x="572493" y="1794569"/>
            <a:ext cx="11268076" cy="1477328"/>
          </a:xfrm>
          <a:prstGeom prst="rect">
            <a:avLst/>
          </a:prstGeom>
          <a:noFill/>
        </p:spPr>
        <p:txBody>
          <a:bodyPr wrap="square">
            <a:spAutoFit/>
          </a:bodyPr>
          <a:lstStyle/>
          <a:p>
            <a:pPr marL="285750" indent="-285750">
              <a:buFont typeface="Arial" panose="020B0604020202020204" pitchFamily="34" charset="0"/>
              <a:buChar char="•"/>
            </a:pPr>
            <a:r>
              <a:rPr lang="es-MX" dirty="0"/>
              <a:t>Biblioteca que simplifica enormemente la programación con JavaScript</a:t>
            </a:r>
          </a:p>
          <a:p>
            <a:pPr marL="285750" indent="-285750">
              <a:buFont typeface="Arial" panose="020B0604020202020204" pitchFamily="34" charset="0"/>
              <a:buChar char="•"/>
            </a:pPr>
            <a:r>
              <a:rPr lang="es-MX" dirty="0"/>
              <a:t>Se considera de fácil aprendizaje y proporcionando un acceso simple a una serie de funciones y métodos de JavaScript ya prediseñados.</a:t>
            </a:r>
          </a:p>
          <a:p>
            <a:pPr marL="285750" indent="-285750">
              <a:buFont typeface="Arial" panose="020B0604020202020204" pitchFamily="34" charset="0"/>
              <a:buChar char="•"/>
            </a:pPr>
            <a:r>
              <a:rPr lang="es-MX" dirty="0"/>
              <a:t>JQuery es una biblioteca de JavaScript rápida, pequeña y con muchas funciones - “Doc. Oficial”</a:t>
            </a:r>
          </a:p>
          <a:p>
            <a:pPr marL="285750" indent="-285750">
              <a:buFont typeface="Arial" panose="020B0604020202020204" pitchFamily="34" charset="0"/>
              <a:buChar char="•"/>
            </a:pPr>
            <a:r>
              <a:rPr lang="es-MX" dirty="0"/>
              <a:t>JQuery </a:t>
            </a:r>
            <a:r>
              <a:rPr lang="es-MX" b="1" dirty="0"/>
              <a:t>no es un lenguaje de programación si no, una biblioteca de JavaScript.</a:t>
            </a:r>
            <a:endParaRPr lang="es-CL" b="1" dirty="0"/>
          </a:p>
        </p:txBody>
      </p:sp>
      <p:pic>
        <p:nvPicPr>
          <p:cNvPr id="7" name="Imagen 6">
            <a:extLst>
              <a:ext uri="{FF2B5EF4-FFF2-40B4-BE49-F238E27FC236}">
                <a16:creationId xmlns:a16="http://schemas.microsoft.com/office/drawing/2014/main" id="{D2D87866-A204-5830-44B2-EF98DEB3DFB6}"/>
              </a:ext>
            </a:extLst>
          </p:cNvPr>
          <p:cNvPicPr>
            <a:picLocks noChangeAspect="1"/>
          </p:cNvPicPr>
          <p:nvPr/>
        </p:nvPicPr>
        <p:blipFill>
          <a:blip r:embed="rId3"/>
          <a:stretch>
            <a:fillRect/>
          </a:stretch>
        </p:blipFill>
        <p:spPr>
          <a:xfrm>
            <a:off x="9411196" y="4553424"/>
            <a:ext cx="1981200" cy="1981200"/>
          </a:xfrm>
          <a:prstGeom prst="rect">
            <a:avLst/>
          </a:prstGeom>
        </p:spPr>
      </p:pic>
      <p:sp>
        <p:nvSpPr>
          <p:cNvPr id="13" name="CuadroTexto 12">
            <a:extLst>
              <a:ext uri="{FF2B5EF4-FFF2-40B4-BE49-F238E27FC236}">
                <a16:creationId xmlns:a16="http://schemas.microsoft.com/office/drawing/2014/main" id="{138EFC89-2720-A570-0EC6-98F746C83E4B}"/>
              </a:ext>
            </a:extLst>
          </p:cNvPr>
          <p:cNvSpPr txBox="1"/>
          <p:nvPr/>
        </p:nvSpPr>
        <p:spPr>
          <a:xfrm>
            <a:off x="725389" y="3586103"/>
            <a:ext cx="10667007" cy="2862322"/>
          </a:xfrm>
          <a:prstGeom prst="rect">
            <a:avLst/>
          </a:prstGeom>
          <a:noFill/>
        </p:spPr>
        <p:txBody>
          <a:bodyPr wrap="square">
            <a:spAutoFit/>
          </a:bodyPr>
          <a:lstStyle/>
          <a:p>
            <a:r>
              <a:rPr lang="es-MX" b="1" dirty="0"/>
              <a:t>jQuery toma muchas tareas comunes que requieren muchas líneas de código JavaScript para</a:t>
            </a:r>
          </a:p>
          <a:p>
            <a:r>
              <a:rPr lang="es-MX" b="1" dirty="0"/>
              <a:t>llevarlas a cabo y las envuelve en métodos que se pueden llamar con una sola línea de código.</a:t>
            </a:r>
          </a:p>
          <a:p>
            <a:endParaRPr lang="es-MX" b="1" dirty="0"/>
          </a:p>
          <a:p>
            <a:r>
              <a:rPr lang="es-MX" dirty="0"/>
              <a:t>La biblioteca jQuery contiene las siguientes características:</a:t>
            </a:r>
          </a:p>
          <a:p>
            <a:r>
              <a:rPr lang="es-MX" dirty="0"/>
              <a:t>• Manipulación HTML / DOM</a:t>
            </a:r>
          </a:p>
          <a:p>
            <a:r>
              <a:rPr lang="es-MX" dirty="0"/>
              <a:t>• Manipulación de CSS</a:t>
            </a:r>
          </a:p>
          <a:p>
            <a:r>
              <a:rPr lang="es-MX" dirty="0"/>
              <a:t>• Métodos de eventos HTML</a:t>
            </a:r>
          </a:p>
          <a:p>
            <a:r>
              <a:rPr lang="es-MX" dirty="0"/>
              <a:t>• Efectos y animaciones</a:t>
            </a:r>
          </a:p>
          <a:p>
            <a:r>
              <a:rPr lang="es-MX" dirty="0"/>
              <a:t>• </a:t>
            </a:r>
            <a:r>
              <a:rPr lang="es-MX" b="1" dirty="0"/>
              <a:t>AJAX (</a:t>
            </a:r>
            <a:r>
              <a:rPr lang="es-CL" dirty="0" err="1"/>
              <a:t>Asynchronous</a:t>
            </a:r>
            <a:r>
              <a:rPr lang="es-CL" dirty="0"/>
              <a:t> JavaScript and XML)</a:t>
            </a:r>
            <a:endParaRPr lang="es-MX" b="1" dirty="0"/>
          </a:p>
          <a:p>
            <a:r>
              <a:rPr lang="es-MX" dirty="0"/>
              <a:t>• Utilidades</a:t>
            </a:r>
            <a:endParaRPr lang="es-CL"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4" name="Google Shape;314;p16"/>
          <p:cNvSpPr txBox="1">
            <a:spLocks noGrp="1"/>
          </p:cNvSpPr>
          <p:nvPr>
            <p:ph type="title"/>
          </p:nvPr>
        </p:nvSpPr>
        <p:spPr>
          <a:xfrm>
            <a:off x="572493" y="409575"/>
            <a:ext cx="11018520" cy="111518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600"/>
              <a:buFont typeface="Play"/>
              <a:buNone/>
            </a:pPr>
            <a:r>
              <a:rPr lang="en-US" sz="4600" dirty="0" err="1">
                <a:latin typeface="+mj-lt"/>
              </a:rPr>
              <a:t>JQuery</a:t>
            </a:r>
            <a:endParaRPr dirty="0">
              <a:latin typeface="+mj-lt"/>
            </a:endParaRPr>
          </a:p>
        </p:txBody>
      </p:sp>
      <p:sp>
        <p:nvSpPr>
          <p:cNvPr id="315" name="Google Shape;315;p16"/>
          <p:cNvSpPr/>
          <p:nvPr/>
        </p:nvSpPr>
        <p:spPr>
          <a:xfrm>
            <a:off x="572493" y="1681544"/>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w="44450" cap="rnd" cmpd="sng">
            <a:solidFill>
              <a:schemeClr val="accent2">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 name="CuadroTexto 2">
            <a:extLst>
              <a:ext uri="{FF2B5EF4-FFF2-40B4-BE49-F238E27FC236}">
                <a16:creationId xmlns:a16="http://schemas.microsoft.com/office/drawing/2014/main" id="{A3A4586A-FAE7-C965-C466-EB8E4788B106}"/>
              </a:ext>
            </a:extLst>
          </p:cNvPr>
          <p:cNvSpPr txBox="1"/>
          <p:nvPr/>
        </p:nvSpPr>
        <p:spPr>
          <a:xfrm>
            <a:off x="476249" y="2003763"/>
            <a:ext cx="11268076" cy="1754326"/>
          </a:xfrm>
          <a:prstGeom prst="rect">
            <a:avLst/>
          </a:prstGeom>
          <a:noFill/>
        </p:spPr>
        <p:txBody>
          <a:bodyPr wrap="square">
            <a:spAutoFit/>
          </a:bodyPr>
          <a:lstStyle/>
          <a:p>
            <a:r>
              <a:rPr lang="es-MX" b="1" dirty="0"/>
              <a:t>La propia librería se encargará de ejecutar el código que sea compatible con el browser del cliente que está accediendo a nuestra web.</a:t>
            </a:r>
          </a:p>
          <a:p>
            <a:endParaRPr lang="es-MX" b="1" dirty="0"/>
          </a:p>
          <a:p>
            <a:r>
              <a:rPr lang="es-MX" dirty="0"/>
              <a:t>Sigue </a:t>
            </a:r>
            <a:r>
              <a:rPr lang="es-MX" b="1" dirty="0"/>
              <a:t>siendo la biblioteca de JavaScript más utilizada</a:t>
            </a:r>
            <a:r>
              <a:rPr lang="es-MX" dirty="0"/>
              <a:t>, estando presente en un 77,2% de los sitios web</a:t>
            </a:r>
            <a:endParaRPr lang="es-MX" b="1" dirty="0"/>
          </a:p>
          <a:p>
            <a:endParaRPr lang="es-MX" b="1" dirty="0"/>
          </a:p>
          <a:p>
            <a:endParaRPr lang="es-CL" b="1" dirty="0"/>
          </a:p>
        </p:txBody>
      </p:sp>
      <p:pic>
        <p:nvPicPr>
          <p:cNvPr id="7" name="Imagen 6">
            <a:extLst>
              <a:ext uri="{FF2B5EF4-FFF2-40B4-BE49-F238E27FC236}">
                <a16:creationId xmlns:a16="http://schemas.microsoft.com/office/drawing/2014/main" id="{D2D87866-A204-5830-44B2-EF98DEB3DFB6}"/>
              </a:ext>
            </a:extLst>
          </p:cNvPr>
          <p:cNvPicPr>
            <a:picLocks noChangeAspect="1"/>
          </p:cNvPicPr>
          <p:nvPr/>
        </p:nvPicPr>
        <p:blipFill>
          <a:blip r:embed="rId3"/>
          <a:stretch>
            <a:fillRect/>
          </a:stretch>
        </p:blipFill>
        <p:spPr>
          <a:xfrm>
            <a:off x="9411196" y="4553424"/>
            <a:ext cx="1981200" cy="1981200"/>
          </a:xfrm>
          <a:prstGeom prst="rect">
            <a:avLst/>
          </a:prstGeom>
        </p:spPr>
      </p:pic>
    </p:spTree>
    <p:extLst>
      <p:ext uri="{BB962C8B-B14F-4D97-AF65-F5344CB8AC3E}">
        <p14:creationId xmlns:p14="http://schemas.microsoft.com/office/powerpoint/2010/main" val="4463242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4" name="Google Shape;314;p16"/>
          <p:cNvSpPr txBox="1">
            <a:spLocks noGrp="1"/>
          </p:cNvSpPr>
          <p:nvPr>
            <p:ph type="title"/>
          </p:nvPr>
        </p:nvSpPr>
        <p:spPr>
          <a:xfrm>
            <a:off x="572493" y="409575"/>
            <a:ext cx="11018520" cy="111518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600"/>
              <a:buFont typeface="Play"/>
              <a:buNone/>
            </a:pPr>
            <a:r>
              <a:rPr lang="en-US" sz="4600" dirty="0" err="1">
                <a:latin typeface="+mj-lt"/>
              </a:rPr>
              <a:t>JQuery</a:t>
            </a:r>
            <a:endParaRPr dirty="0">
              <a:latin typeface="+mj-lt"/>
            </a:endParaRPr>
          </a:p>
        </p:txBody>
      </p:sp>
      <p:sp>
        <p:nvSpPr>
          <p:cNvPr id="315" name="Google Shape;315;p16"/>
          <p:cNvSpPr/>
          <p:nvPr/>
        </p:nvSpPr>
        <p:spPr>
          <a:xfrm>
            <a:off x="572493" y="1681544"/>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w="44450" cap="rnd" cmpd="sng">
            <a:solidFill>
              <a:schemeClr val="accent2">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 name="CuadroTexto 2">
            <a:extLst>
              <a:ext uri="{FF2B5EF4-FFF2-40B4-BE49-F238E27FC236}">
                <a16:creationId xmlns:a16="http://schemas.microsoft.com/office/drawing/2014/main" id="{A3A4586A-FAE7-C965-C466-EB8E4788B106}"/>
              </a:ext>
            </a:extLst>
          </p:cNvPr>
          <p:cNvSpPr txBox="1"/>
          <p:nvPr/>
        </p:nvSpPr>
        <p:spPr>
          <a:xfrm>
            <a:off x="476249" y="2003763"/>
            <a:ext cx="11268076" cy="2031325"/>
          </a:xfrm>
          <a:prstGeom prst="rect">
            <a:avLst/>
          </a:prstGeom>
          <a:noFill/>
        </p:spPr>
        <p:txBody>
          <a:bodyPr wrap="square">
            <a:spAutoFit/>
          </a:bodyPr>
          <a:lstStyle/>
          <a:p>
            <a:r>
              <a:rPr lang="es-MX" b="1" dirty="0"/>
              <a:t>SINTAXIS DE JQUERY </a:t>
            </a:r>
          </a:p>
          <a:p>
            <a:endParaRPr lang="es-MX" dirty="0"/>
          </a:p>
          <a:p>
            <a:r>
              <a:rPr lang="es-MX" dirty="0"/>
              <a:t>JQuery tiene una sintaxis un poco diferente a JavaScript puro, esta consta de un signo de dólar, que indica que se está trabajando con JQuery y, entre paréntesis, encontraremos indicado el selector al cual nos dirigimos. Esto puede ir seguido de una acción a realizar con este selector.</a:t>
            </a:r>
            <a:endParaRPr lang="es-MX" b="1" dirty="0"/>
          </a:p>
          <a:p>
            <a:endParaRPr lang="es-MX" b="1" dirty="0"/>
          </a:p>
          <a:p>
            <a:endParaRPr lang="es-CL" b="1" dirty="0"/>
          </a:p>
        </p:txBody>
      </p:sp>
      <p:pic>
        <p:nvPicPr>
          <p:cNvPr id="7" name="Imagen 6">
            <a:extLst>
              <a:ext uri="{FF2B5EF4-FFF2-40B4-BE49-F238E27FC236}">
                <a16:creationId xmlns:a16="http://schemas.microsoft.com/office/drawing/2014/main" id="{D2D87866-A204-5830-44B2-EF98DEB3DFB6}"/>
              </a:ext>
            </a:extLst>
          </p:cNvPr>
          <p:cNvPicPr>
            <a:picLocks noChangeAspect="1"/>
          </p:cNvPicPr>
          <p:nvPr/>
        </p:nvPicPr>
        <p:blipFill>
          <a:blip r:embed="rId3"/>
          <a:stretch>
            <a:fillRect/>
          </a:stretch>
        </p:blipFill>
        <p:spPr>
          <a:xfrm>
            <a:off x="9411196" y="4553424"/>
            <a:ext cx="1981200" cy="1981200"/>
          </a:xfrm>
          <a:prstGeom prst="rect">
            <a:avLst/>
          </a:prstGeom>
        </p:spPr>
      </p:pic>
      <p:pic>
        <p:nvPicPr>
          <p:cNvPr id="4" name="Imagen 3">
            <a:extLst>
              <a:ext uri="{FF2B5EF4-FFF2-40B4-BE49-F238E27FC236}">
                <a16:creationId xmlns:a16="http://schemas.microsoft.com/office/drawing/2014/main" id="{70565388-A848-AD50-B664-D52B800C5F90}"/>
              </a:ext>
            </a:extLst>
          </p:cNvPr>
          <p:cNvPicPr>
            <a:picLocks noChangeAspect="1"/>
          </p:cNvPicPr>
          <p:nvPr/>
        </p:nvPicPr>
        <p:blipFill>
          <a:blip r:embed="rId4"/>
          <a:stretch>
            <a:fillRect/>
          </a:stretch>
        </p:blipFill>
        <p:spPr>
          <a:xfrm>
            <a:off x="447675" y="4962918"/>
            <a:ext cx="8697539" cy="1162212"/>
          </a:xfrm>
          <a:prstGeom prst="rect">
            <a:avLst/>
          </a:prstGeom>
        </p:spPr>
      </p:pic>
    </p:spTree>
    <p:extLst>
      <p:ext uri="{BB962C8B-B14F-4D97-AF65-F5344CB8AC3E}">
        <p14:creationId xmlns:p14="http://schemas.microsoft.com/office/powerpoint/2010/main" val="1753549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4" name="Google Shape;314;p16"/>
          <p:cNvSpPr txBox="1">
            <a:spLocks noGrp="1"/>
          </p:cNvSpPr>
          <p:nvPr>
            <p:ph type="title"/>
          </p:nvPr>
        </p:nvSpPr>
        <p:spPr>
          <a:xfrm>
            <a:off x="572493" y="409575"/>
            <a:ext cx="11018520" cy="11151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600"/>
              <a:buFont typeface="Play"/>
              <a:buNone/>
            </a:pPr>
            <a:r>
              <a:rPr lang="es-MX" sz="3200" dirty="0">
                <a:latin typeface="+mj-lt"/>
              </a:rPr>
              <a:t>JQuery</a:t>
            </a:r>
            <a:endParaRPr lang="en-US" sz="2800" dirty="0">
              <a:latin typeface="+mj-lt"/>
            </a:endParaRPr>
          </a:p>
        </p:txBody>
      </p:sp>
      <p:sp>
        <p:nvSpPr>
          <p:cNvPr id="315" name="Google Shape;315;p16"/>
          <p:cNvSpPr/>
          <p:nvPr/>
        </p:nvSpPr>
        <p:spPr>
          <a:xfrm>
            <a:off x="572493" y="1681544"/>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w="44450" cap="rnd" cmpd="sng">
            <a:solidFill>
              <a:schemeClr val="accent2">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 name="CuadroTexto 2">
            <a:extLst>
              <a:ext uri="{FF2B5EF4-FFF2-40B4-BE49-F238E27FC236}">
                <a16:creationId xmlns:a16="http://schemas.microsoft.com/office/drawing/2014/main" id="{A3A4586A-FAE7-C965-C466-EB8E4788B106}"/>
              </a:ext>
            </a:extLst>
          </p:cNvPr>
          <p:cNvSpPr txBox="1"/>
          <p:nvPr/>
        </p:nvSpPr>
        <p:spPr>
          <a:xfrm>
            <a:off x="476249" y="2003763"/>
            <a:ext cx="3409951" cy="923330"/>
          </a:xfrm>
          <a:prstGeom prst="rect">
            <a:avLst/>
          </a:prstGeom>
          <a:noFill/>
        </p:spPr>
        <p:txBody>
          <a:bodyPr wrap="square">
            <a:spAutoFit/>
          </a:bodyPr>
          <a:lstStyle/>
          <a:p>
            <a:r>
              <a:rPr lang="es-MX" dirty="0"/>
              <a:t>$(selector).evento(</a:t>
            </a:r>
            <a:r>
              <a:rPr lang="es-MX" dirty="0" err="1"/>
              <a:t>function</a:t>
            </a:r>
            <a:r>
              <a:rPr lang="es-MX" dirty="0"/>
              <a:t>(){</a:t>
            </a:r>
          </a:p>
          <a:p>
            <a:r>
              <a:rPr lang="es-MX" dirty="0"/>
              <a:t>// La acción ocurre aquí</a:t>
            </a:r>
          </a:p>
          <a:p>
            <a:r>
              <a:rPr lang="es-MX" dirty="0"/>
              <a:t>});</a:t>
            </a:r>
          </a:p>
        </p:txBody>
      </p:sp>
      <p:pic>
        <p:nvPicPr>
          <p:cNvPr id="7" name="Imagen 6">
            <a:extLst>
              <a:ext uri="{FF2B5EF4-FFF2-40B4-BE49-F238E27FC236}">
                <a16:creationId xmlns:a16="http://schemas.microsoft.com/office/drawing/2014/main" id="{D2D87866-A204-5830-44B2-EF98DEB3DFB6}"/>
              </a:ext>
            </a:extLst>
          </p:cNvPr>
          <p:cNvPicPr>
            <a:picLocks noChangeAspect="1"/>
          </p:cNvPicPr>
          <p:nvPr/>
        </p:nvPicPr>
        <p:blipFill>
          <a:blip r:embed="rId3"/>
          <a:stretch>
            <a:fillRect/>
          </a:stretch>
        </p:blipFill>
        <p:spPr>
          <a:xfrm>
            <a:off x="9411196" y="4553424"/>
            <a:ext cx="1981200" cy="1981200"/>
          </a:xfrm>
          <a:prstGeom prst="rect">
            <a:avLst/>
          </a:prstGeom>
        </p:spPr>
      </p:pic>
      <p:sp>
        <p:nvSpPr>
          <p:cNvPr id="4" name="CuadroTexto 3">
            <a:extLst>
              <a:ext uri="{FF2B5EF4-FFF2-40B4-BE49-F238E27FC236}">
                <a16:creationId xmlns:a16="http://schemas.microsoft.com/office/drawing/2014/main" id="{78E20C3A-E5B9-8932-7343-F981DA74EA2D}"/>
              </a:ext>
            </a:extLst>
          </p:cNvPr>
          <p:cNvSpPr txBox="1"/>
          <p:nvPr/>
        </p:nvSpPr>
        <p:spPr>
          <a:xfrm>
            <a:off x="6886575" y="2028228"/>
            <a:ext cx="6096000" cy="923330"/>
          </a:xfrm>
          <a:prstGeom prst="rect">
            <a:avLst/>
          </a:prstGeom>
          <a:noFill/>
        </p:spPr>
        <p:txBody>
          <a:bodyPr wrap="square">
            <a:spAutoFit/>
          </a:bodyPr>
          <a:lstStyle/>
          <a:p>
            <a:r>
              <a:rPr lang="en-US" b="1" dirty="0"/>
              <a:t>$("p").</a:t>
            </a:r>
            <a:r>
              <a:rPr lang="en-US" b="1" dirty="0" err="1"/>
              <a:t>dblclick</a:t>
            </a:r>
            <a:r>
              <a:rPr lang="en-US" b="1" dirty="0"/>
              <a:t>(function(){</a:t>
            </a:r>
          </a:p>
          <a:p>
            <a:r>
              <a:rPr lang="en-US" b="1" dirty="0"/>
              <a:t>$(this).hide();</a:t>
            </a:r>
          </a:p>
          <a:p>
            <a:r>
              <a:rPr lang="en-US" b="1" dirty="0"/>
              <a:t>});</a:t>
            </a:r>
            <a:endParaRPr lang="es-MX" b="1" dirty="0"/>
          </a:p>
        </p:txBody>
      </p:sp>
      <p:sp>
        <p:nvSpPr>
          <p:cNvPr id="5" name="Flecha: a la derecha 4">
            <a:extLst>
              <a:ext uri="{FF2B5EF4-FFF2-40B4-BE49-F238E27FC236}">
                <a16:creationId xmlns:a16="http://schemas.microsoft.com/office/drawing/2014/main" id="{D9B0F0A1-C541-7EBE-E44A-634348191622}"/>
              </a:ext>
            </a:extLst>
          </p:cNvPr>
          <p:cNvSpPr/>
          <p:nvPr/>
        </p:nvSpPr>
        <p:spPr>
          <a:xfrm>
            <a:off x="4391026" y="2129506"/>
            <a:ext cx="1419225" cy="4774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466138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4" name="Google Shape;314;p16"/>
          <p:cNvSpPr txBox="1">
            <a:spLocks noGrp="1"/>
          </p:cNvSpPr>
          <p:nvPr>
            <p:ph type="title"/>
          </p:nvPr>
        </p:nvSpPr>
        <p:spPr>
          <a:xfrm>
            <a:off x="572493" y="409575"/>
            <a:ext cx="11018520" cy="1115187"/>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600"/>
              <a:buFont typeface="Play"/>
              <a:buNone/>
            </a:pPr>
            <a:r>
              <a:rPr lang="en-US" sz="4600" dirty="0">
                <a:latin typeface="+mj-lt"/>
              </a:rPr>
              <a:t>PLUGINS DE BOOTSTRAP JQUERY </a:t>
            </a:r>
            <a:endParaRPr dirty="0">
              <a:latin typeface="+mj-lt"/>
            </a:endParaRPr>
          </a:p>
        </p:txBody>
      </p:sp>
      <p:sp>
        <p:nvSpPr>
          <p:cNvPr id="315" name="Google Shape;315;p16"/>
          <p:cNvSpPr/>
          <p:nvPr/>
        </p:nvSpPr>
        <p:spPr>
          <a:xfrm>
            <a:off x="572493" y="1681544"/>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w="44450" cap="rnd" cmpd="sng">
            <a:solidFill>
              <a:schemeClr val="accent2">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 name="CuadroTexto 2">
            <a:extLst>
              <a:ext uri="{FF2B5EF4-FFF2-40B4-BE49-F238E27FC236}">
                <a16:creationId xmlns:a16="http://schemas.microsoft.com/office/drawing/2014/main" id="{A3A4586A-FAE7-C965-C466-EB8E4788B106}"/>
              </a:ext>
            </a:extLst>
          </p:cNvPr>
          <p:cNvSpPr txBox="1"/>
          <p:nvPr/>
        </p:nvSpPr>
        <p:spPr>
          <a:xfrm>
            <a:off x="476249" y="2003763"/>
            <a:ext cx="11268076" cy="3139321"/>
          </a:xfrm>
          <a:prstGeom prst="rect">
            <a:avLst/>
          </a:prstGeom>
          <a:noFill/>
        </p:spPr>
        <p:txBody>
          <a:bodyPr wrap="square">
            <a:spAutoFit/>
          </a:bodyPr>
          <a:lstStyle/>
          <a:p>
            <a:r>
              <a:rPr lang="es-CL" dirty="0"/>
              <a:t>Bootstrap trae consigo </a:t>
            </a:r>
            <a:r>
              <a:rPr lang="es-CL" dirty="0" err="1"/>
              <a:t>plugins</a:t>
            </a:r>
            <a:r>
              <a:rPr lang="es-CL" dirty="0"/>
              <a:t> de JQuery que amplían su funcionalidad, otorgando un sitio más interactivo. Hablar en detalle de cada uno es complejo, ya que la cantidad de </a:t>
            </a:r>
            <a:r>
              <a:rPr lang="es-CL" dirty="0" err="1"/>
              <a:t>plugins</a:t>
            </a:r>
            <a:r>
              <a:rPr lang="es-CL" dirty="0"/>
              <a:t> disponibles para uso son muchos, pero podemos nombrar algunos: </a:t>
            </a:r>
          </a:p>
          <a:p>
            <a:endParaRPr lang="es-CL" dirty="0"/>
          </a:p>
          <a:p>
            <a:r>
              <a:rPr lang="es-CL" dirty="0"/>
              <a:t>• Fuel UX </a:t>
            </a:r>
          </a:p>
          <a:p>
            <a:r>
              <a:rPr lang="es-CL" dirty="0"/>
              <a:t>• Bootstrap </a:t>
            </a:r>
            <a:r>
              <a:rPr lang="es-CL" dirty="0" err="1"/>
              <a:t>Lightbox</a:t>
            </a:r>
            <a:r>
              <a:rPr lang="es-CL" dirty="0"/>
              <a:t> </a:t>
            </a:r>
          </a:p>
          <a:p>
            <a:r>
              <a:rPr lang="es-CL" dirty="0"/>
              <a:t>• Bootbox.js </a:t>
            </a:r>
          </a:p>
          <a:p>
            <a:r>
              <a:rPr lang="es-CL" dirty="0"/>
              <a:t>• Bootstrap Switch </a:t>
            </a:r>
          </a:p>
          <a:p>
            <a:r>
              <a:rPr lang="es-CL" dirty="0"/>
              <a:t>• JQuery File </a:t>
            </a:r>
            <a:r>
              <a:rPr lang="es-CL" dirty="0" err="1"/>
              <a:t>Upload</a:t>
            </a:r>
            <a:r>
              <a:rPr lang="es-CL" dirty="0"/>
              <a:t> </a:t>
            </a:r>
          </a:p>
          <a:p>
            <a:r>
              <a:rPr lang="es-CL" dirty="0"/>
              <a:t>• Pick a Color</a:t>
            </a:r>
            <a:endParaRPr lang="es-MX" b="1" dirty="0"/>
          </a:p>
          <a:p>
            <a:endParaRPr lang="es-CL" b="1" dirty="0"/>
          </a:p>
        </p:txBody>
      </p:sp>
      <p:pic>
        <p:nvPicPr>
          <p:cNvPr id="7" name="Imagen 6">
            <a:extLst>
              <a:ext uri="{FF2B5EF4-FFF2-40B4-BE49-F238E27FC236}">
                <a16:creationId xmlns:a16="http://schemas.microsoft.com/office/drawing/2014/main" id="{D2D87866-A204-5830-44B2-EF98DEB3DFB6}"/>
              </a:ext>
            </a:extLst>
          </p:cNvPr>
          <p:cNvPicPr>
            <a:picLocks noChangeAspect="1"/>
          </p:cNvPicPr>
          <p:nvPr/>
        </p:nvPicPr>
        <p:blipFill>
          <a:blip r:embed="rId3"/>
          <a:stretch>
            <a:fillRect/>
          </a:stretch>
        </p:blipFill>
        <p:spPr>
          <a:xfrm>
            <a:off x="9411196" y="4553424"/>
            <a:ext cx="1981200" cy="1981200"/>
          </a:xfrm>
          <a:prstGeom prst="rect">
            <a:avLst/>
          </a:prstGeom>
        </p:spPr>
      </p:pic>
    </p:spTree>
    <p:extLst>
      <p:ext uri="{BB962C8B-B14F-4D97-AF65-F5344CB8AC3E}">
        <p14:creationId xmlns:p14="http://schemas.microsoft.com/office/powerpoint/2010/main" val="1445582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4" name="Google Shape;314;p16"/>
          <p:cNvSpPr txBox="1">
            <a:spLocks noGrp="1"/>
          </p:cNvSpPr>
          <p:nvPr>
            <p:ph type="title"/>
          </p:nvPr>
        </p:nvSpPr>
        <p:spPr>
          <a:xfrm>
            <a:off x="572493" y="409575"/>
            <a:ext cx="11018520" cy="11151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600"/>
              <a:buFont typeface="Play"/>
              <a:buNone/>
            </a:pPr>
            <a:r>
              <a:rPr lang="es-MX" sz="3200" dirty="0">
                <a:latin typeface="+mj-lt"/>
              </a:rPr>
              <a:t>QUÉ MÁS PODEMOS REALIZAR CON JQUERY </a:t>
            </a:r>
            <a:endParaRPr lang="en-US" sz="2800" dirty="0">
              <a:latin typeface="+mj-lt"/>
            </a:endParaRPr>
          </a:p>
        </p:txBody>
      </p:sp>
      <p:sp>
        <p:nvSpPr>
          <p:cNvPr id="315" name="Google Shape;315;p16"/>
          <p:cNvSpPr/>
          <p:nvPr/>
        </p:nvSpPr>
        <p:spPr>
          <a:xfrm>
            <a:off x="572493" y="1681544"/>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w="44450" cap="rnd" cmpd="sng">
            <a:solidFill>
              <a:schemeClr val="accent2">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 name="CuadroTexto 2">
            <a:extLst>
              <a:ext uri="{FF2B5EF4-FFF2-40B4-BE49-F238E27FC236}">
                <a16:creationId xmlns:a16="http://schemas.microsoft.com/office/drawing/2014/main" id="{A3A4586A-FAE7-C965-C466-EB8E4788B106}"/>
              </a:ext>
            </a:extLst>
          </p:cNvPr>
          <p:cNvSpPr txBox="1"/>
          <p:nvPr/>
        </p:nvSpPr>
        <p:spPr>
          <a:xfrm>
            <a:off x="476249" y="2003763"/>
            <a:ext cx="11268076" cy="2031325"/>
          </a:xfrm>
          <a:prstGeom prst="rect">
            <a:avLst/>
          </a:prstGeom>
          <a:noFill/>
        </p:spPr>
        <p:txBody>
          <a:bodyPr wrap="square">
            <a:spAutoFit/>
          </a:bodyPr>
          <a:lstStyle/>
          <a:p>
            <a:r>
              <a:rPr lang="es-MX" dirty="0"/>
              <a:t>Con la biblioteca JQuery podemos realizar la captura de datos y manipulación de datos del DOM, de la misma forma que lo hacemos con </a:t>
            </a:r>
            <a:r>
              <a:rPr lang="es-MX" dirty="0" err="1"/>
              <a:t>Vanilla</a:t>
            </a:r>
            <a:r>
              <a:rPr lang="es-MX" dirty="0"/>
              <a:t> JavaScript (JavaScript puro, sin librería ni </a:t>
            </a:r>
            <a:r>
              <a:rPr lang="es-MX" dirty="0" err="1"/>
              <a:t>framework</a:t>
            </a:r>
            <a:r>
              <a:rPr lang="es-MX" dirty="0"/>
              <a:t>), pero utilizando los beneficios del uso de JQuery. </a:t>
            </a:r>
          </a:p>
          <a:p>
            <a:endParaRPr lang="es-MX" dirty="0"/>
          </a:p>
          <a:p>
            <a:r>
              <a:rPr lang="es-MX" dirty="0"/>
              <a:t>Podemos crear animaciones, eventos, etc.</a:t>
            </a:r>
          </a:p>
          <a:p>
            <a:endParaRPr lang="es-MX" b="1" dirty="0"/>
          </a:p>
          <a:p>
            <a:r>
              <a:rPr lang="es-MX" dirty="0"/>
              <a:t>Al igual que antes, podemos descargar </a:t>
            </a:r>
            <a:r>
              <a:rPr lang="es-MX" dirty="0" err="1"/>
              <a:t>Jquery</a:t>
            </a:r>
            <a:r>
              <a:rPr lang="es-MX" dirty="0"/>
              <a:t> o bien </a:t>
            </a:r>
            <a:r>
              <a:rPr lang="es-MX" b="1" dirty="0"/>
              <a:t>incluirla como un CDN.</a:t>
            </a:r>
            <a:endParaRPr lang="es-CL" b="1" dirty="0"/>
          </a:p>
        </p:txBody>
      </p:sp>
      <p:pic>
        <p:nvPicPr>
          <p:cNvPr id="7" name="Imagen 6">
            <a:extLst>
              <a:ext uri="{FF2B5EF4-FFF2-40B4-BE49-F238E27FC236}">
                <a16:creationId xmlns:a16="http://schemas.microsoft.com/office/drawing/2014/main" id="{D2D87866-A204-5830-44B2-EF98DEB3DFB6}"/>
              </a:ext>
            </a:extLst>
          </p:cNvPr>
          <p:cNvPicPr>
            <a:picLocks noChangeAspect="1"/>
          </p:cNvPicPr>
          <p:nvPr/>
        </p:nvPicPr>
        <p:blipFill>
          <a:blip r:embed="rId3"/>
          <a:stretch>
            <a:fillRect/>
          </a:stretch>
        </p:blipFill>
        <p:spPr>
          <a:xfrm>
            <a:off x="9411196" y="4553424"/>
            <a:ext cx="1981200" cy="1981200"/>
          </a:xfrm>
          <a:prstGeom prst="rect">
            <a:avLst/>
          </a:prstGeom>
        </p:spPr>
      </p:pic>
    </p:spTree>
    <p:extLst>
      <p:ext uri="{BB962C8B-B14F-4D97-AF65-F5344CB8AC3E}">
        <p14:creationId xmlns:p14="http://schemas.microsoft.com/office/powerpoint/2010/main" val="4649252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4" name="Google Shape;314;p16"/>
          <p:cNvSpPr txBox="1">
            <a:spLocks noGrp="1"/>
          </p:cNvSpPr>
          <p:nvPr>
            <p:ph type="title"/>
          </p:nvPr>
        </p:nvSpPr>
        <p:spPr>
          <a:xfrm>
            <a:off x="572493" y="409575"/>
            <a:ext cx="11018520" cy="11151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600"/>
              <a:buFont typeface="Play"/>
              <a:buNone/>
            </a:pPr>
            <a:r>
              <a:rPr lang="es-MX" sz="3200" dirty="0">
                <a:latin typeface="+mj-lt"/>
              </a:rPr>
              <a:t>Instalación de JQuery</a:t>
            </a:r>
            <a:endParaRPr lang="en-US" sz="2800" dirty="0">
              <a:latin typeface="+mj-lt"/>
            </a:endParaRPr>
          </a:p>
        </p:txBody>
      </p:sp>
      <p:sp>
        <p:nvSpPr>
          <p:cNvPr id="315" name="Google Shape;315;p16"/>
          <p:cNvSpPr/>
          <p:nvPr/>
        </p:nvSpPr>
        <p:spPr>
          <a:xfrm>
            <a:off x="572493" y="1681544"/>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w="44450" cap="rnd" cmpd="sng">
            <a:solidFill>
              <a:schemeClr val="accent2">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 name="CuadroTexto 2">
            <a:extLst>
              <a:ext uri="{FF2B5EF4-FFF2-40B4-BE49-F238E27FC236}">
                <a16:creationId xmlns:a16="http://schemas.microsoft.com/office/drawing/2014/main" id="{A3A4586A-FAE7-C965-C466-EB8E4788B106}"/>
              </a:ext>
            </a:extLst>
          </p:cNvPr>
          <p:cNvSpPr txBox="1"/>
          <p:nvPr/>
        </p:nvSpPr>
        <p:spPr>
          <a:xfrm>
            <a:off x="476249" y="2003763"/>
            <a:ext cx="11268076" cy="646331"/>
          </a:xfrm>
          <a:prstGeom prst="rect">
            <a:avLst/>
          </a:prstGeom>
          <a:noFill/>
        </p:spPr>
        <p:txBody>
          <a:bodyPr wrap="square">
            <a:spAutoFit/>
          </a:bodyPr>
          <a:lstStyle/>
          <a:p>
            <a:r>
              <a:rPr lang="es-MX" dirty="0"/>
              <a:t>jQuery se distribuye en diferentes versiones, cada una de ellas adaptada a distintas necesidades de desarrollo y producción.</a:t>
            </a:r>
            <a:endParaRPr lang="es-CL" b="1" dirty="0"/>
          </a:p>
        </p:txBody>
      </p:sp>
      <p:pic>
        <p:nvPicPr>
          <p:cNvPr id="7" name="Imagen 6">
            <a:extLst>
              <a:ext uri="{FF2B5EF4-FFF2-40B4-BE49-F238E27FC236}">
                <a16:creationId xmlns:a16="http://schemas.microsoft.com/office/drawing/2014/main" id="{D2D87866-A204-5830-44B2-EF98DEB3DFB6}"/>
              </a:ext>
            </a:extLst>
          </p:cNvPr>
          <p:cNvPicPr>
            <a:picLocks noChangeAspect="1"/>
          </p:cNvPicPr>
          <p:nvPr/>
        </p:nvPicPr>
        <p:blipFill>
          <a:blip r:embed="rId3"/>
          <a:stretch>
            <a:fillRect/>
          </a:stretch>
        </p:blipFill>
        <p:spPr>
          <a:xfrm>
            <a:off x="9411196" y="4553424"/>
            <a:ext cx="1981200" cy="1981200"/>
          </a:xfrm>
          <a:prstGeom prst="rect">
            <a:avLst/>
          </a:prstGeom>
        </p:spPr>
      </p:pic>
      <p:pic>
        <p:nvPicPr>
          <p:cNvPr id="12" name="Imagen 11">
            <a:extLst>
              <a:ext uri="{FF2B5EF4-FFF2-40B4-BE49-F238E27FC236}">
                <a16:creationId xmlns:a16="http://schemas.microsoft.com/office/drawing/2014/main" id="{69146382-573C-B45F-4ADF-D9BCF97DA0C2}"/>
              </a:ext>
            </a:extLst>
          </p:cNvPr>
          <p:cNvPicPr>
            <a:picLocks noChangeAspect="1"/>
          </p:cNvPicPr>
          <p:nvPr/>
        </p:nvPicPr>
        <p:blipFill>
          <a:blip r:embed="rId4"/>
          <a:stretch>
            <a:fillRect/>
          </a:stretch>
        </p:blipFill>
        <p:spPr>
          <a:xfrm>
            <a:off x="476249" y="4011468"/>
            <a:ext cx="7599957" cy="2523156"/>
          </a:xfrm>
          <a:prstGeom prst="rect">
            <a:avLst/>
          </a:prstGeom>
        </p:spPr>
      </p:pic>
      <p:sp>
        <p:nvSpPr>
          <p:cNvPr id="14" name="CuadroTexto 13">
            <a:extLst>
              <a:ext uri="{FF2B5EF4-FFF2-40B4-BE49-F238E27FC236}">
                <a16:creationId xmlns:a16="http://schemas.microsoft.com/office/drawing/2014/main" id="{A65F1ACE-4EE3-90CA-F6B6-79C9CD4EAF79}"/>
              </a:ext>
            </a:extLst>
          </p:cNvPr>
          <p:cNvSpPr txBox="1"/>
          <p:nvPr/>
        </p:nvSpPr>
        <p:spPr>
          <a:xfrm>
            <a:off x="572493" y="3061206"/>
            <a:ext cx="6096000" cy="369332"/>
          </a:xfrm>
          <a:prstGeom prst="rect">
            <a:avLst/>
          </a:prstGeom>
          <a:noFill/>
        </p:spPr>
        <p:txBody>
          <a:bodyPr wrap="square">
            <a:spAutoFit/>
          </a:bodyPr>
          <a:lstStyle/>
          <a:p>
            <a:r>
              <a:rPr lang="es-CL" dirty="0">
                <a:hlinkClick r:id="rId5"/>
              </a:rPr>
              <a:t>https://releases.jquery.com/</a:t>
            </a:r>
            <a:endParaRPr lang="es-CL" dirty="0"/>
          </a:p>
        </p:txBody>
      </p:sp>
    </p:spTree>
    <p:extLst>
      <p:ext uri="{BB962C8B-B14F-4D97-AF65-F5344CB8AC3E}">
        <p14:creationId xmlns:p14="http://schemas.microsoft.com/office/powerpoint/2010/main" val="23917639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4" name="Google Shape;314;p16"/>
          <p:cNvSpPr txBox="1">
            <a:spLocks noGrp="1"/>
          </p:cNvSpPr>
          <p:nvPr>
            <p:ph type="title"/>
          </p:nvPr>
        </p:nvSpPr>
        <p:spPr>
          <a:xfrm>
            <a:off x="572493" y="409575"/>
            <a:ext cx="11018520" cy="1115187"/>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dk1"/>
              </a:buClr>
              <a:buSzPts val="4600"/>
              <a:buFont typeface="Play"/>
              <a:buNone/>
            </a:pPr>
            <a:r>
              <a:rPr lang="es-MX" sz="3200" dirty="0">
                <a:latin typeface="+mj-lt"/>
              </a:rPr>
              <a:t>Métodos de JQuery</a:t>
            </a:r>
            <a:endParaRPr lang="en-US" sz="2800" dirty="0">
              <a:latin typeface="+mj-lt"/>
            </a:endParaRPr>
          </a:p>
        </p:txBody>
      </p:sp>
      <p:sp>
        <p:nvSpPr>
          <p:cNvPr id="315" name="Google Shape;315;p16"/>
          <p:cNvSpPr/>
          <p:nvPr/>
        </p:nvSpPr>
        <p:spPr>
          <a:xfrm>
            <a:off x="572493" y="1681544"/>
            <a:ext cx="10972800" cy="18288"/>
          </a:xfrm>
          <a:custGeom>
            <a:avLst/>
            <a:gdLst/>
            <a:ahLst/>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4901"/>
            </a:schemeClr>
          </a:solidFill>
          <a:ln w="44450" cap="rnd" cmpd="sng">
            <a:solidFill>
              <a:schemeClr val="accent2">
                <a:alpha val="74901"/>
              </a:schemeClr>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FFFFFF"/>
              </a:solidFill>
              <a:effectLst/>
              <a:uLnTx/>
              <a:uFillTx/>
              <a:latin typeface="Arial"/>
              <a:ea typeface="Arial"/>
              <a:cs typeface="Arial"/>
              <a:sym typeface="Arial"/>
            </a:endParaRPr>
          </a:p>
        </p:txBody>
      </p:sp>
      <p:sp>
        <p:nvSpPr>
          <p:cNvPr id="3" name="CuadroTexto 2">
            <a:extLst>
              <a:ext uri="{FF2B5EF4-FFF2-40B4-BE49-F238E27FC236}">
                <a16:creationId xmlns:a16="http://schemas.microsoft.com/office/drawing/2014/main" id="{A3A4586A-FAE7-C965-C466-EB8E4788B106}"/>
              </a:ext>
            </a:extLst>
          </p:cNvPr>
          <p:cNvSpPr txBox="1"/>
          <p:nvPr/>
        </p:nvSpPr>
        <p:spPr>
          <a:xfrm>
            <a:off x="476248" y="2003763"/>
            <a:ext cx="5172077" cy="1477328"/>
          </a:xfrm>
          <a:prstGeom prst="rect">
            <a:avLst/>
          </a:prstGeom>
          <a:noFill/>
        </p:spPr>
        <p:txBody>
          <a:bodyPr wrap="square">
            <a:spAutoFit/>
          </a:bodyPr>
          <a:lstStyle/>
          <a:p>
            <a:r>
              <a:rPr lang="es-MX" b="1" dirty="0"/>
              <a:t>Métodos de efectos</a:t>
            </a:r>
          </a:p>
          <a:p>
            <a:endParaRPr lang="es-MX" b="1" dirty="0"/>
          </a:p>
          <a:p>
            <a:pPr algn="just"/>
            <a:r>
              <a:rPr lang="es-MX" dirty="0"/>
              <a:t>Proporcionan varias técnicas para agregar animación a una página web, incluyendo efectos simples y personalizados.</a:t>
            </a:r>
          </a:p>
        </p:txBody>
      </p:sp>
      <p:pic>
        <p:nvPicPr>
          <p:cNvPr id="7" name="Imagen 6">
            <a:extLst>
              <a:ext uri="{FF2B5EF4-FFF2-40B4-BE49-F238E27FC236}">
                <a16:creationId xmlns:a16="http://schemas.microsoft.com/office/drawing/2014/main" id="{D2D87866-A204-5830-44B2-EF98DEB3DFB6}"/>
              </a:ext>
            </a:extLst>
          </p:cNvPr>
          <p:cNvPicPr>
            <a:picLocks noChangeAspect="1"/>
          </p:cNvPicPr>
          <p:nvPr/>
        </p:nvPicPr>
        <p:blipFill>
          <a:blip r:embed="rId3"/>
          <a:stretch>
            <a:fillRect/>
          </a:stretch>
        </p:blipFill>
        <p:spPr>
          <a:xfrm>
            <a:off x="9411196" y="4553424"/>
            <a:ext cx="1981200" cy="1981200"/>
          </a:xfrm>
          <a:prstGeom prst="rect">
            <a:avLst/>
          </a:prstGeom>
        </p:spPr>
      </p:pic>
      <p:sp>
        <p:nvSpPr>
          <p:cNvPr id="11" name="CuadroTexto 10">
            <a:extLst>
              <a:ext uri="{FF2B5EF4-FFF2-40B4-BE49-F238E27FC236}">
                <a16:creationId xmlns:a16="http://schemas.microsoft.com/office/drawing/2014/main" id="{C731DCB0-8A7C-5385-082B-DDCB101F4472}"/>
              </a:ext>
            </a:extLst>
          </p:cNvPr>
          <p:cNvSpPr txBox="1"/>
          <p:nvPr/>
        </p:nvSpPr>
        <p:spPr>
          <a:xfrm>
            <a:off x="5867400" y="2003763"/>
            <a:ext cx="6096000" cy="1200329"/>
          </a:xfrm>
          <a:prstGeom prst="rect">
            <a:avLst/>
          </a:prstGeom>
          <a:noFill/>
        </p:spPr>
        <p:txBody>
          <a:bodyPr wrap="square">
            <a:spAutoFit/>
          </a:bodyPr>
          <a:lstStyle/>
          <a:p>
            <a:r>
              <a:rPr lang="es-MX" b="1" dirty="0"/>
              <a:t>Métodos de manipulación de HTML y CSS</a:t>
            </a:r>
          </a:p>
          <a:p>
            <a:endParaRPr lang="es-MX" dirty="0"/>
          </a:p>
          <a:p>
            <a:r>
              <a:rPr lang="es-MX" dirty="0"/>
              <a:t>Manipulan los elementos, cambiando sus atributos, estilos y/o propiedades.</a:t>
            </a:r>
            <a:endParaRPr lang="es-CL" dirty="0"/>
          </a:p>
        </p:txBody>
      </p:sp>
      <p:sp>
        <p:nvSpPr>
          <p:cNvPr id="13" name="CuadroTexto 12">
            <a:extLst>
              <a:ext uri="{FF2B5EF4-FFF2-40B4-BE49-F238E27FC236}">
                <a16:creationId xmlns:a16="http://schemas.microsoft.com/office/drawing/2014/main" id="{94BF9633-0DD3-8192-67E5-AD863A8B1A2A}"/>
              </a:ext>
            </a:extLst>
          </p:cNvPr>
          <p:cNvSpPr txBox="1"/>
          <p:nvPr/>
        </p:nvSpPr>
        <p:spPr>
          <a:xfrm>
            <a:off x="476248" y="3574375"/>
            <a:ext cx="1589682" cy="2893100"/>
          </a:xfrm>
          <a:prstGeom prst="rect">
            <a:avLst/>
          </a:prstGeom>
          <a:noFill/>
        </p:spPr>
        <p:txBody>
          <a:bodyPr wrap="square">
            <a:spAutoFit/>
          </a:bodyPr>
          <a:lstStyle/>
          <a:p>
            <a:r>
              <a:rPr lang="es-CL" sz="1600" dirty="0" err="1"/>
              <a:t>animate</a:t>
            </a:r>
            <a:r>
              <a:rPr lang="es-CL" sz="1600" dirty="0"/>
              <a:t>();</a:t>
            </a:r>
          </a:p>
          <a:p>
            <a:r>
              <a:rPr lang="es-CL" sz="1600" dirty="0" err="1"/>
              <a:t>finish</a:t>
            </a:r>
            <a:r>
              <a:rPr lang="es-CL" sz="1600" dirty="0"/>
              <a:t>();</a:t>
            </a:r>
          </a:p>
          <a:p>
            <a:r>
              <a:rPr lang="es-CL" sz="1600" dirty="0" err="1"/>
              <a:t>delay</a:t>
            </a:r>
            <a:r>
              <a:rPr lang="es-CL" sz="1600" dirty="0"/>
              <a:t>();</a:t>
            </a:r>
          </a:p>
          <a:p>
            <a:r>
              <a:rPr lang="es-CL" sz="1600" dirty="0" err="1"/>
              <a:t>hide</a:t>
            </a:r>
            <a:r>
              <a:rPr lang="es-CL" sz="1600" dirty="0"/>
              <a:t>();</a:t>
            </a:r>
          </a:p>
          <a:p>
            <a:r>
              <a:rPr lang="es-CL" sz="1600" dirty="0" err="1"/>
              <a:t>fadeIn</a:t>
            </a:r>
            <a:r>
              <a:rPr lang="es-CL" sz="1600" dirty="0"/>
              <a:t>();</a:t>
            </a:r>
          </a:p>
          <a:p>
            <a:r>
              <a:rPr lang="es-CL" sz="1600" dirty="0"/>
              <a:t>show();</a:t>
            </a:r>
          </a:p>
          <a:p>
            <a:r>
              <a:rPr lang="es-CL" sz="1600" dirty="0" err="1"/>
              <a:t>fadeOut</a:t>
            </a:r>
            <a:r>
              <a:rPr lang="es-CL" sz="1600" dirty="0"/>
              <a:t>();</a:t>
            </a:r>
          </a:p>
          <a:p>
            <a:r>
              <a:rPr lang="es-CL" sz="1600" dirty="0"/>
              <a:t>stop();</a:t>
            </a:r>
          </a:p>
          <a:p>
            <a:r>
              <a:rPr lang="es-CL" sz="1600" dirty="0" err="1"/>
              <a:t>toggle</a:t>
            </a:r>
            <a:r>
              <a:rPr lang="es-CL" sz="1600" dirty="0"/>
              <a:t>();</a:t>
            </a:r>
          </a:p>
          <a:p>
            <a:r>
              <a:rPr lang="es-CL" sz="1600" dirty="0" err="1"/>
              <a:t>fadeTo</a:t>
            </a:r>
            <a:r>
              <a:rPr lang="es-CL" sz="1600" dirty="0"/>
              <a:t>();</a:t>
            </a:r>
          </a:p>
          <a:p>
            <a:r>
              <a:rPr lang="es-CL" sz="1600" dirty="0" err="1"/>
              <a:t>fadeToggle</a:t>
            </a:r>
            <a:r>
              <a:rPr lang="es-CL" sz="1600" dirty="0"/>
              <a:t>();</a:t>
            </a:r>
          </a:p>
        </p:txBody>
      </p:sp>
      <p:sp>
        <p:nvSpPr>
          <p:cNvPr id="15" name="CuadroTexto 14">
            <a:extLst>
              <a:ext uri="{FF2B5EF4-FFF2-40B4-BE49-F238E27FC236}">
                <a16:creationId xmlns:a16="http://schemas.microsoft.com/office/drawing/2014/main" id="{643601C6-2C38-034B-FA52-327C754094E2}"/>
              </a:ext>
            </a:extLst>
          </p:cNvPr>
          <p:cNvSpPr txBox="1"/>
          <p:nvPr/>
        </p:nvSpPr>
        <p:spPr>
          <a:xfrm>
            <a:off x="5867400" y="3546123"/>
            <a:ext cx="1589682" cy="2893100"/>
          </a:xfrm>
          <a:prstGeom prst="rect">
            <a:avLst/>
          </a:prstGeom>
          <a:noFill/>
        </p:spPr>
        <p:txBody>
          <a:bodyPr wrap="square">
            <a:spAutoFit/>
          </a:bodyPr>
          <a:lstStyle/>
          <a:p>
            <a:r>
              <a:rPr lang="es-CL" sz="1600" dirty="0" err="1"/>
              <a:t>addClass</a:t>
            </a:r>
            <a:r>
              <a:rPr lang="es-CL" sz="1600" dirty="0"/>
              <a:t>();</a:t>
            </a:r>
          </a:p>
          <a:p>
            <a:r>
              <a:rPr lang="es-CL" sz="1600" dirty="0"/>
              <a:t>clone();</a:t>
            </a:r>
          </a:p>
          <a:p>
            <a:r>
              <a:rPr lang="es-CL" sz="1600" dirty="0"/>
              <a:t>after();</a:t>
            </a:r>
          </a:p>
          <a:p>
            <a:r>
              <a:rPr lang="es-CL" sz="1600" dirty="0" err="1"/>
              <a:t>css</a:t>
            </a:r>
            <a:r>
              <a:rPr lang="es-CL" sz="1600" dirty="0"/>
              <a:t>();</a:t>
            </a:r>
          </a:p>
          <a:p>
            <a:r>
              <a:rPr lang="es-CL" sz="1600" dirty="0" err="1"/>
              <a:t>append</a:t>
            </a:r>
            <a:r>
              <a:rPr lang="es-CL" sz="1600" dirty="0"/>
              <a:t>();</a:t>
            </a:r>
          </a:p>
          <a:p>
            <a:r>
              <a:rPr lang="es-CL" sz="1600" dirty="0" err="1"/>
              <a:t>detach</a:t>
            </a:r>
            <a:r>
              <a:rPr lang="es-CL" sz="1600" dirty="0"/>
              <a:t>();</a:t>
            </a:r>
          </a:p>
          <a:p>
            <a:r>
              <a:rPr lang="es-CL" sz="1600" dirty="0" err="1"/>
              <a:t>appendTo</a:t>
            </a:r>
            <a:r>
              <a:rPr lang="es-CL" sz="1600" dirty="0"/>
              <a:t>();</a:t>
            </a:r>
          </a:p>
          <a:p>
            <a:r>
              <a:rPr lang="es-CL" sz="1600" dirty="0" err="1"/>
              <a:t>empty</a:t>
            </a:r>
            <a:r>
              <a:rPr lang="es-CL" sz="1600" dirty="0"/>
              <a:t>();</a:t>
            </a:r>
          </a:p>
          <a:p>
            <a:r>
              <a:rPr lang="es-CL" sz="1600" dirty="0" err="1"/>
              <a:t>attr</a:t>
            </a:r>
            <a:r>
              <a:rPr lang="es-CL" sz="1600" dirty="0"/>
              <a:t>();</a:t>
            </a:r>
          </a:p>
          <a:p>
            <a:r>
              <a:rPr lang="es-CL" sz="1600" dirty="0" err="1"/>
              <a:t>hasClass</a:t>
            </a:r>
            <a:r>
              <a:rPr lang="es-CL" sz="1600" dirty="0"/>
              <a:t>();</a:t>
            </a:r>
          </a:p>
          <a:p>
            <a:r>
              <a:rPr lang="es-CL" sz="1600" dirty="0" err="1"/>
              <a:t>before</a:t>
            </a:r>
            <a:r>
              <a:rPr lang="es-CL" sz="1600" dirty="0"/>
              <a:t>();</a:t>
            </a:r>
          </a:p>
        </p:txBody>
      </p:sp>
    </p:spTree>
    <p:extLst>
      <p:ext uri="{BB962C8B-B14F-4D97-AF65-F5344CB8AC3E}">
        <p14:creationId xmlns:p14="http://schemas.microsoft.com/office/powerpoint/2010/main" val="22634824"/>
      </p:ext>
    </p:extLst>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3703</TotalTime>
  <Words>1391</Words>
  <Application>Microsoft Office PowerPoint</Application>
  <PresentationFormat>Panorámica</PresentationFormat>
  <Paragraphs>143</Paragraphs>
  <Slides>19</Slides>
  <Notes>18</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19</vt:i4>
      </vt:variant>
    </vt:vector>
  </HeadingPairs>
  <TitlesOfParts>
    <vt:vector size="24" baseType="lpstr">
      <vt:lpstr>Aptos</vt:lpstr>
      <vt:lpstr>Arial</vt:lpstr>
      <vt:lpstr>Noto Sans Symbols</vt:lpstr>
      <vt:lpstr>Play</vt:lpstr>
      <vt:lpstr>Tema de Office</vt:lpstr>
      <vt:lpstr>Contenido</vt:lpstr>
      <vt:lpstr>JQuery</vt:lpstr>
      <vt:lpstr>JQuery</vt:lpstr>
      <vt:lpstr>JQuery</vt:lpstr>
      <vt:lpstr>JQuery</vt:lpstr>
      <vt:lpstr>PLUGINS DE BOOTSTRAP JQUERY </vt:lpstr>
      <vt:lpstr>QUÉ MÁS PODEMOS REALIZAR CON JQUERY </vt:lpstr>
      <vt:lpstr>Instalación de JQuery</vt:lpstr>
      <vt:lpstr>Métodos de JQuery</vt:lpstr>
      <vt:lpstr>Plugins de JQuery</vt:lpstr>
      <vt:lpstr>Métodos de JQuery</vt:lpstr>
      <vt:lpstr>jQuery UI </vt:lpstr>
      <vt:lpstr>¿Vale la pena JQuery?</vt:lpstr>
      <vt:lpstr>¿Vale la pena JQuery?</vt:lpstr>
      <vt:lpstr>¿Vale la pena JQuery?</vt:lpstr>
      <vt:lpstr>AJAX</vt:lpstr>
      <vt:lpstr>¿Qué es una Función de Callback?</vt:lpstr>
      <vt:lpstr>Presentación de PowerPoint</vt:lpstr>
      <vt:lpstr>Resumen de la clase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leik caro</dc:creator>
  <cp:lastModifiedBy>mic730460</cp:lastModifiedBy>
  <cp:revision>14</cp:revision>
  <dcterms:created xsi:type="dcterms:W3CDTF">2024-07-19T18:30:46Z</dcterms:created>
  <dcterms:modified xsi:type="dcterms:W3CDTF">2025-06-16T19:10:08Z</dcterms:modified>
</cp:coreProperties>
</file>