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7" r:id="rId3"/>
    <p:sldId id="257" r:id="rId4"/>
    <p:sldId id="266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weldw@gmail.com" initials="p" lastIdx="1" clrIdx="0">
    <p:extLst>
      <p:ext uri="{19B8F6BF-5375-455C-9EA6-DF929625EA0E}">
        <p15:presenceInfo xmlns:p15="http://schemas.microsoft.com/office/powerpoint/2012/main" userId="4f0acc9f5a1f5e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69"/>
    <p:restoredTop sz="93342"/>
  </p:normalViewPr>
  <p:slideViewPr>
    <p:cSldViewPr snapToGrid="0" snapToObjects="1">
      <p:cViewPr varScale="1">
        <p:scale>
          <a:sx n="122" d="100"/>
          <a:sy n="122" d="100"/>
        </p:scale>
        <p:origin x="8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8C5FF-E3F4-D043-BDFE-98A419F0A7F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8CBA2F8F-DB17-CB4E-AA64-AEB685E653E2}">
      <dgm:prSet/>
      <dgm:spPr/>
      <dgm:t>
        <a:bodyPr/>
        <a:lstStyle/>
        <a:p>
          <a:r>
            <a:rPr lang="nl-BE" dirty="0"/>
            <a:t>Hardware</a:t>
          </a:r>
        </a:p>
      </dgm:t>
    </dgm:pt>
    <dgm:pt modelId="{C958676C-F316-294A-AC6D-8A07FEE1CE9E}" type="parTrans" cxnId="{E34E10FC-CAEE-6C47-9A30-F405B9CC1219}">
      <dgm:prSet/>
      <dgm:spPr/>
      <dgm:t>
        <a:bodyPr/>
        <a:lstStyle/>
        <a:p>
          <a:endParaRPr lang="nl-NL"/>
        </a:p>
      </dgm:t>
    </dgm:pt>
    <dgm:pt modelId="{02BBE5B2-BC43-2042-ADA3-44F95BAEBF21}" type="sibTrans" cxnId="{E34E10FC-CAEE-6C47-9A30-F405B9CC1219}">
      <dgm:prSet/>
      <dgm:spPr/>
      <dgm:t>
        <a:bodyPr/>
        <a:lstStyle/>
        <a:p>
          <a:endParaRPr lang="nl-NL"/>
        </a:p>
      </dgm:t>
    </dgm:pt>
    <dgm:pt modelId="{E6FA1582-A89A-AB47-B240-4240D5087123}">
      <dgm:prSet/>
      <dgm:spPr>
        <a:solidFill>
          <a:srgbClr val="00B050">
            <a:alpha val="50000"/>
          </a:srgbClr>
        </a:solidFill>
      </dgm:spPr>
      <dgm:t>
        <a:bodyPr/>
        <a:lstStyle/>
        <a:p>
          <a:r>
            <a:rPr lang="nl-BE" dirty="0"/>
            <a:t>Software</a:t>
          </a:r>
        </a:p>
      </dgm:t>
    </dgm:pt>
    <dgm:pt modelId="{887693F8-D464-894B-A4FB-B5C06307887C}" type="parTrans" cxnId="{B4948278-4EB2-ED4D-A7C8-A6D4183C0750}">
      <dgm:prSet/>
      <dgm:spPr/>
      <dgm:t>
        <a:bodyPr/>
        <a:lstStyle/>
        <a:p>
          <a:endParaRPr lang="nl-NL"/>
        </a:p>
      </dgm:t>
    </dgm:pt>
    <dgm:pt modelId="{FDE030A7-EB3B-4044-870C-C34E02680F90}" type="sibTrans" cxnId="{B4948278-4EB2-ED4D-A7C8-A6D4183C0750}">
      <dgm:prSet/>
      <dgm:spPr/>
      <dgm:t>
        <a:bodyPr/>
        <a:lstStyle/>
        <a:p>
          <a:endParaRPr lang="nl-NL"/>
        </a:p>
      </dgm:t>
    </dgm:pt>
    <dgm:pt modelId="{54CB92D3-851B-7A49-ABF1-DF9B2863B0CD}">
      <dgm:prSet/>
      <dgm:spPr/>
      <dgm:t>
        <a:bodyPr/>
        <a:lstStyle/>
        <a:p>
          <a:r>
            <a:rPr lang="nl-BE"/>
            <a:t>Users</a:t>
          </a:r>
        </a:p>
      </dgm:t>
    </dgm:pt>
    <dgm:pt modelId="{1E7BB0D7-AB34-B644-A34B-0A3D2248A7CA}" type="parTrans" cxnId="{3A18C740-796A-B343-873D-CA5D95AF1847}">
      <dgm:prSet/>
      <dgm:spPr/>
      <dgm:t>
        <a:bodyPr/>
        <a:lstStyle/>
        <a:p>
          <a:endParaRPr lang="nl-NL"/>
        </a:p>
      </dgm:t>
    </dgm:pt>
    <dgm:pt modelId="{F4D59097-4D86-AA4C-B975-1C3AAB2DB595}" type="sibTrans" cxnId="{3A18C740-796A-B343-873D-CA5D95AF1847}">
      <dgm:prSet/>
      <dgm:spPr/>
      <dgm:t>
        <a:bodyPr/>
        <a:lstStyle/>
        <a:p>
          <a:endParaRPr lang="nl-NL"/>
        </a:p>
      </dgm:t>
    </dgm:pt>
    <dgm:pt modelId="{63E58E69-4349-5049-8826-037F921E09A7}" type="pres">
      <dgm:prSet presAssocID="{90A8C5FF-E3F4-D043-BDFE-98A419F0A7F9}" presName="compositeShape" presStyleCnt="0">
        <dgm:presLayoutVars>
          <dgm:chMax val="7"/>
          <dgm:dir/>
          <dgm:resizeHandles val="exact"/>
        </dgm:presLayoutVars>
      </dgm:prSet>
      <dgm:spPr/>
    </dgm:pt>
    <dgm:pt modelId="{3C36D5D2-802C-424F-A086-43C33FB8B2B8}" type="pres">
      <dgm:prSet presAssocID="{8CBA2F8F-DB17-CB4E-AA64-AEB685E653E2}" presName="circ1" presStyleLbl="vennNode1" presStyleIdx="0" presStyleCnt="3" custLinFactNeighborX="-47302" custLinFactNeighborY="-2770"/>
      <dgm:spPr/>
    </dgm:pt>
    <dgm:pt modelId="{532379F0-95E6-B241-BAB8-B6E9666949E1}" type="pres">
      <dgm:prSet presAssocID="{8CBA2F8F-DB17-CB4E-AA64-AEB685E653E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2D30636-FD1F-514C-8CA5-DE1BD247D5D5}" type="pres">
      <dgm:prSet presAssocID="{E6FA1582-A89A-AB47-B240-4240D5087123}" presName="circ2" presStyleLbl="vennNode1" presStyleIdx="1" presStyleCnt="3" custLinFactNeighborX="-43952" custLinFactNeighborY="2952"/>
      <dgm:spPr/>
    </dgm:pt>
    <dgm:pt modelId="{47E59439-B376-B94F-9926-949E10180AED}" type="pres">
      <dgm:prSet presAssocID="{E6FA1582-A89A-AB47-B240-4240D508712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D5E670C-EBBC-D34F-AB90-54670385474E}" type="pres">
      <dgm:prSet presAssocID="{54CB92D3-851B-7A49-ABF1-DF9B2863B0CD}" presName="circ3" presStyleLbl="vennNode1" presStyleIdx="2" presStyleCnt="3" custLinFactNeighborX="-47681" custLinFactNeighborY="2952"/>
      <dgm:spPr/>
    </dgm:pt>
    <dgm:pt modelId="{242CED18-9C18-B742-9379-5BB1986D539C}" type="pres">
      <dgm:prSet presAssocID="{54CB92D3-851B-7A49-ABF1-DF9B2863B0C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E488202-E9FB-BC4E-BC9E-924C2F31CE5C}" type="presOf" srcId="{90A8C5FF-E3F4-D043-BDFE-98A419F0A7F9}" destId="{63E58E69-4349-5049-8826-037F921E09A7}" srcOrd="0" destOrd="0" presId="urn:microsoft.com/office/officeart/2005/8/layout/venn1"/>
    <dgm:cxn modelId="{3A18C740-796A-B343-873D-CA5D95AF1847}" srcId="{90A8C5FF-E3F4-D043-BDFE-98A419F0A7F9}" destId="{54CB92D3-851B-7A49-ABF1-DF9B2863B0CD}" srcOrd="2" destOrd="0" parTransId="{1E7BB0D7-AB34-B644-A34B-0A3D2248A7CA}" sibTransId="{F4D59097-4D86-AA4C-B975-1C3AAB2DB595}"/>
    <dgm:cxn modelId="{72D83D65-B737-D146-9735-7691C4A7A25C}" type="presOf" srcId="{54CB92D3-851B-7A49-ABF1-DF9B2863B0CD}" destId="{242CED18-9C18-B742-9379-5BB1986D539C}" srcOrd="1" destOrd="0" presId="urn:microsoft.com/office/officeart/2005/8/layout/venn1"/>
    <dgm:cxn modelId="{B4948278-4EB2-ED4D-A7C8-A6D4183C0750}" srcId="{90A8C5FF-E3F4-D043-BDFE-98A419F0A7F9}" destId="{E6FA1582-A89A-AB47-B240-4240D5087123}" srcOrd="1" destOrd="0" parTransId="{887693F8-D464-894B-A4FB-B5C06307887C}" sibTransId="{FDE030A7-EB3B-4044-870C-C34E02680F90}"/>
    <dgm:cxn modelId="{5420B398-B5B4-0E44-8EFD-52B5E540ACEB}" type="presOf" srcId="{E6FA1582-A89A-AB47-B240-4240D5087123}" destId="{22D30636-FD1F-514C-8CA5-DE1BD247D5D5}" srcOrd="0" destOrd="0" presId="urn:microsoft.com/office/officeart/2005/8/layout/venn1"/>
    <dgm:cxn modelId="{CA5571CF-9CFD-0949-A960-822EBC4AF250}" type="presOf" srcId="{54CB92D3-851B-7A49-ABF1-DF9B2863B0CD}" destId="{AD5E670C-EBBC-D34F-AB90-54670385474E}" srcOrd="0" destOrd="0" presId="urn:microsoft.com/office/officeart/2005/8/layout/venn1"/>
    <dgm:cxn modelId="{97A53FD1-3851-7347-9097-E1CFC9AC8CDB}" type="presOf" srcId="{8CBA2F8F-DB17-CB4E-AA64-AEB685E653E2}" destId="{532379F0-95E6-B241-BAB8-B6E9666949E1}" srcOrd="1" destOrd="0" presId="urn:microsoft.com/office/officeart/2005/8/layout/venn1"/>
    <dgm:cxn modelId="{9830FCE8-7821-B649-AA62-BEA4ECE1C354}" type="presOf" srcId="{8CBA2F8F-DB17-CB4E-AA64-AEB685E653E2}" destId="{3C36D5D2-802C-424F-A086-43C33FB8B2B8}" srcOrd="0" destOrd="0" presId="urn:microsoft.com/office/officeart/2005/8/layout/venn1"/>
    <dgm:cxn modelId="{56594BF3-4A1C-2044-B04C-7BBE2AD6143F}" type="presOf" srcId="{E6FA1582-A89A-AB47-B240-4240D5087123}" destId="{47E59439-B376-B94F-9926-949E10180AED}" srcOrd="1" destOrd="0" presId="urn:microsoft.com/office/officeart/2005/8/layout/venn1"/>
    <dgm:cxn modelId="{E34E10FC-CAEE-6C47-9A30-F405B9CC1219}" srcId="{90A8C5FF-E3F4-D043-BDFE-98A419F0A7F9}" destId="{8CBA2F8F-DB17-CB4E-AA64-AEB685E653E2}" srcOrd="0" destOrd="0" parTransId="{C958676C-F316-294A-AC6D-8A07FEE1CE9E}" sibTransId="{02BBE5B2-BC43-2042-ADA3-44F95BAEBF21}"/>
    <dgm:cxn modelId="{6B9019AB-92DD-D74C-8B6D-CEE28F9FE9AB}" type="presParOf" srcId="{63E58E69-4349-5049-8826-037F921E09A7}" destId="{3C36D5D2-802C-424F-A086-43C33FB8B2B8}" srcOrd="0" destOrd="0" presId="urn:microsoft.com/office/officeart/2005/8/layout/venn1"/>
    <dgm:cxn modelId="{AF4420BC-5629-B24A-9FC4-54F2A103DF78}" type="presParOf" srcId="{63E58E69-4349-5049-8826-037F921E09A7}" destId="{532379F0-95E6-B241-BAB8-B6E9666949E1}" srcOrd="1" destOrd="0" presId="urn:microsoft.com/office/officeart/2005/8/layout/venn1"/>
    <dgm:cxn modelId="{FB1BEBF0-5406-214F-A45B-0AEC0E535986}" type="presParOf" srcId="{63E58E69-4349-5049-8826-037F921E09A7}" destId="{22D30636-FD1F-514C-8CA5-DE1BD247D5D5}" srcOrd="2" destOrd="0" presId="urn:microsoft.com/office/officeart/2005/8/layout/venn1"/>
    <dgm:cxn modelId="{2F9644E9-B516-F343-AD3B-E17B4396EBE2}" type="presParOf" srcId="{63E58E69-4349-5049-8826-037F921E09A7}" destId="{47E59439-B376-B94F-9926-949E10180AED}" srcOrd="3" destOrd="0" presId="urn:microsoft.com/office/officeart/2005/8/layout/venn1"/>
    <dgm:cxn modelId="{6F40BEC3-F2E4-F14D-B4FB-C3C9DA775615}" type="presParOf" srcId="{63E58E69-4349-5049-8826-037F921E09A7}" destId="{AD5E670C-EBBC-D34F-AB90-54670385474E}" srcOrd="4" destOrd="0" presId="urn:microsoft.com/office/officeart/2005/8/layout/venn1"/>
    <dgm:cxn modelId="{CF948BB9-33FC-D748-8DC6-2DD572D08913}" type="presParOf" srcId="{63E58E69-4349-5049-8826-037F921E09A7}" destId="{242CED18-9C18-B742-9379-5BB1986D539C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6D5D2-802C-424F-A086-43C33FB8B2B8}">
      <dsp:nvSpPr>
        <dsp:cNvPr id="0" name=""/>
        <dsp:cNvSpPr/>
      </dsp:nvSpPr>
      <dsp:spPr>
        <a:xfrm>
          <a:off x="1606575" y="0"/>
          <a:ext cx="2643897" cy="264389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100" kern="1200" dirty="0"/>
            <a:t>Hardware</a:t>
          </a:r>
        </a:p>
      </dsp:txBody>
      <dsp:txXfrm>
        <a:off x="1959094" y="462681"/>
        <a:ext cx="1938857" cy="1189753"/>
      </dsp:txXfrm>
    </dsp:sp>
    <dsp:sp modelId="{22D30636-FD1F-514C-8CA5-DE1BD247D5D5}">
      <dsp:nvSpPr>
        <dsp:cNvPr id="0" name=""/>
        <dsp:cNvSpPr/>
      </dsp:nvSpPr>
      <dsp:spPr>
        <a:xfrm>
          <a:off x="2649152" y="1762597"/>
          <a:ext cx="2643897" cy="2643897"/>
        </a:xfrm>
        <a:prstGeom prst="ellipse">
          <a:avLst/>
        </a:prstGeom>
        <a:solidFill>
          <a:srgbClr val="00B050">
            <a:alpha val="50000"/>
          </a:srgb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100" kern="1200" dirty="0"/>
            <a:t>Software</a:t>
          </a:r>
        </a:p>
      </dsp:txBody>
      <dsp:txXfrm>
        <a:off x="3457743" y="2445604"/>
        <a:ext cx="1586338" cy="1454143"/>
      </dsp:txXfrm>
    </dsp:sp>
    <dsp:sp modelId="{AD5E670C-EBBC-D34F-AB90-54670385474E}">
      <dsp:nvSpPr>
        <dsp:cNvPr id="0" name=""/>
        <dsp:cNvSpPr/>
      </dsp:nvSpPr>
      <dsp:spPr>
        <a:xfrm>
          <a:off x="642548" y="1762597"/>
          <a:ext cx="2643897" cy="264389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100" kern="1200"/>
            <a:t>Users</a:t>
          </a:r>
        </a:p>
      </dsp:txBody>
      <dsp:txXfrm>
        <a:off x="891515" y="2445604"/>
        <a:ext cx="1586338" cy="14541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2C4EC6A6-8BD4-DF47-97FA-C2391A0717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746DCBC-D6F6-D34B-AF6C-38CB50274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C8A1D-0337-584B-9EE2-822702FB707B}" type="datetimeFigureOut">
              <a:rPr lang="nl-BE" smtClean="0"/>
              <a:t>17/06/2021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9A35E00-DB30-D548-AEC0-5F1F694ED7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nl-BE"/>
              <a:t>Pauwel De Wilde, BeCode.org - Bouman 3.31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9D0B997-7592-B647-B7D8-AA2CB1C08B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D5A3F-E734-8746-B043-A079AD2C928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227659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4F5BC-AC72-464F-82E3-4E8E190C37D1}" type="datetimeFigureOut">
              <a:rPr lang="nl-BE" smtClean="0"/>
              <a:t>17/06/2021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nl-BE"/>
              <a:t>Pauwel De Wilde, BeCode.org - Bouman 3.31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6EFE5-9397-DB44-8366-7590879D52D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911188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Should be viewed in light of the purpose for which the languages are used of course (‘interpreted language’ vs 'compiled language’ vs ’virtual-machine language’)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F98092C-537F-4548-A7F7-43B74338F9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nl-BE"/>
              <a:t>Pauwel De Wilde, BeCode.org - Bouman 3.31</a:t>
            </a:r>
          </a:p>
        </p:txBody>
      </p:sp>
    </p:spTree>
    <p:extLst>
      <p:ext uri="{BB962C8B-B14F-4D97-AF65-F5344CB8AC3E}">
        <p14:creationId xmlns:p14="http://schemas.microsoft.com/office/powerpoint/2010/main" val="4270969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Top 5 is both fastest and greenest (but mostly compiled): C, Rust, C++, Ada en Java; the rest is shuffled in the rankings (mostly interpreted and virtual-machine languages)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03054F1-9089-5148-8EC0-B9C709D93E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nl-BE"/>
              <a:t>Pauwel De Wilde, BeCode.org - Bouman 3.31</a:t>
            </a:r>
          </a:p>
        </p:txBody>
      </p:sp>
    </p:spTree>
    <p:extLst>
      <p:ext uri="{BB962C8B-B14F-4D97-AF65-F5344CB8AC3E}">
        <p14:creationId xmlns:p14="http://schemas.microsoft.com/office/powerpoint/2010/main" val="3747827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BE" dirty="0"/>
              <a:t>Timer coalescing groups the timers of multiple applications and drivers at the same time and interrupts the distribution of power when one of the apps or drivers is not working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BE" dirty="0"/>
              <a:t>“Internet in the Loop”, “Uncompressed Data Transmission”, “Sensor Leak”, etc., next to constructions in syntaxt that ask more energy than others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BE" dirty="0"/>
              <a:t>Linters are basically developed to sell apps better, because less battery consuming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9606D84-FD45-A54F-919E-3C24F8C19D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nl-BE"/>
              <a:t>Pauwel De Wilde, BeCode.org - Bouman 3.31</a:t>
            </a:r>
          </a:p>
        </p:txBody>
      </p:sp>
    </p:spTree>
    <p:extLst>
      <p:ext uri="{BB962C8B-B14F-4D97-AF65-F5344CB8AC3E}">
        <p14:creationId xmlns:p14="http://schemas.microsoft.com/office/powerpoint/2010/main" val="55867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30B1414-31A9-5648-85C2-876062C7B3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nl-BE"/>
              <a:t>Pauwel De Wilde, BeCode.org - Bouman 3.31</a:t>
            </a:r>
          </a:p>
        </p:txBody>
      </p:sp>
    </p:spTree>
    <p:extLst>
      <p:ext uri="{BB962C8B-B14F-4D97-AF65-F5344CB8AC3E}">
        <p14:creationId xmlns:p14="http://schemas.microsoft.com/office/powerpoint/2010/main" val="2285933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05C5186-BCA0-E244-B793-ED609802C8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nl-BE"/>
              <a:t>Pauwel De Wilde, BeCode.org - Bouman 3.31</a:t>
            </a:r>
          </a:p>
        </p:txBody>
      </p:sp>
    </p:spTree>
    <p:extLst>
      <p:ext uri="{BB962C8B-B14F-4D97-AF65-F5344CB8AC3E}">
        <p14:creationId xmlns:p14="http://schemas.microsoft.com/office/powerpoint/2010/main" val="4290364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8429E-8EE1-8845-96AB-FC66C77E44C5}" type="datetime1">
              <a:rPr lang="nl-BE" smtClean="0"/>
              <a:t>17/06/2021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Wilde, BeCode.org - Bouman 3.31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D31F-1462-354C-A16C-48832AA2BE21}" type="datetime1">
              <a:rPr lang="nl-BE" smtClean="0"/>
              <a:t>17/06/2021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Wilde, BeCode.org - Bouman 3.31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9FA0C-4F97-5A48-B126-16BF510EE7F2}" type="datetime1">
              <a:rPr lang="nl-BE" smtClean="0"/>
              <a:t>17/06/2021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Wilde, BeCode.org - Bouman 3.31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7BEF-A239-B84D-ACD2-7952DA8C9DD8}" type="datetime1">
              <a:rPr lang="nl-BE" smtClean="0"/>
              <a:t>17/06/2021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Wilde, BeCode.org - Bouman 3.31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A3EF-E44D-0845-8AC3-57320F995173}" type="datetime1">
              <a:rPr lang="nl-BE" smtClean="0"/>
              <a:t>17/06/2021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Wilde, BeCode.org - Bouman 3.31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E27E-1EE8-4C48-AF47-0621D69B301B}" type="datetime1">
              <a:rPr lang="nl-BE" smtClean="0"/>
              <a:t>17/06/2021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Wilde, BeCode.org - Bouman 3.31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C127-E224-874F-BF7F-C8EA8BA4A238}" type="datetime1">
              <a:rPr lang="nl-BE" smtClean="0"/>
              <a:t>17/06/2021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Wilde, BeCode.org - Bouman 3.31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324E-9255-864D-A89A-8D40FB37831F}" type="datetime1">
              <a:rPr lang="nl-BE" smtClean="0"/>
              <a:t>17/06/2021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Wilde, BeCode.org - Bouman 3.31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FE09-3AB1-2C40-A3D2-0B5D3057A587}" type="datetime1">
              <a:rPr lang="nl-BE" smtClean="0"/>
              <a:t>17/06/2021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Wilde, BeCode.org - Bouman 3.31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A27B-529F-9B4E-AB79-E640428E85DF}" type="datetime1">
              <a:rPr lang="nl-BE" smtClean="0"/>
              <a:t>17/06/2021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Wilde, BeCode.org - Bouman 3.31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542B-D6A6-0040-A2E4-AC36AA3C0655}" type="datetime1">
              <a:rPr lang="nl-BE" smtClean="0"/>
              <a:t>17/06/2021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Wilde, BeCode.org - Bouman 3.31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461712B-EBD3-134E-AAE9-1F8BE8410DA0}" type="datetime1">
              <a:rPr lang="nl-BE" smtClean="0"/>
              <a:t>17/06/2021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Pauwel De Wilde, BeCode.org - Bouman 3.31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level.io/blog/what-is-a-linter-and-why-your-team-should-use-it" TargetMode="External"/><Relationship Id="rId7" Type="http://schemas.openxmlformats.org/officeDocument/2006/relationships/hyperlink" Target="https://thenewstack.io/which-programming-languages-use-the-least-electricity/" TargetMode="External"/><Relationship Id="rId2" Type="http://schemas.openxmlformats.org/officeDocument/2006/relationships/hyperlink" Target="http://olegoaer.perso.univ-pau.fr/works/ase20-amobile-06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programming.com/appup6.html" TargetMode="External"/><Relationship Id="rId5" Type="http://schemas.openxmlformats.org/officeDocument/2006/relationships/hyperlink" Target="https://whossavingtheplanet.com/read/innovation/green-coding-sustainability-in-software/2020-10-04" TargetMode="External"/><Relationship Id="rId4" Type="http://schemas.openxmlformats.org/officeDocument/2006/relationships/hyperlink" Target="https://www.triplepundit.com/story/2017/potential-green-code-business/20256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CFB8F-C382-8F48-8F6B-3A4DDB4160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‘Green code’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F2D8C63-5317-C842-A9EA-3433C8D480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Pauwel De Wilde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4AC206A-DC37-F041-A83B-2E738EE5D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Wilde, BeCode.org - Bouman 3.31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705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7961B-1052-FB49-A50E-4E924B81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What can I do for you?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41DB98E-3D08-6441-8902-13D8B0145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4788" y="2509316"/>
            <a:ext cx="7796540" cy="3997828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Q&amp;A</a:t>
            </a:r>
          </a:p>
          <a:p>
            <a:pPr marL="0" indent="0">
              <a:buNone/>
            </a:pPr>
            <a:r>
              <a:rPr lang="nl-BE" dirty="0"/>
              <a:t>Thank you for your attention!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8C63142-1DC8-DD4E-B8E4-0E3BEE2D4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772" y="532520"/>
            <a:ext cx="2669654" cy="2082330"/>
          </a:xfrm>
          <a:prstGeom prst="rect">
            <a:avLst/>
          </a:prstGeom>
        </p:spPr>
      </p:pic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15BACB8B-36DC-6A46-B35F-E580DBF9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Wilde, BeCode.org - Bouman 3.31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898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Tijdelijke aanduiding voor inhoud 12">
            <a:extLst>
              <a:ext uri="{FF2B5EF4-FFF2-40B4-BE49-F238E27FC236}">
                <a16:creationId xmlns:a16="http://schemas.microsoft.com/office/drawing/2014/main" id="{A092EB49-676E-C94D-83D6-EC47F2B7E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482" y="90152"/>
            <a:ext cx="6677696" cy="6677696"/>
          </a:xfrm>
        </p:spPr>
      </p:pic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D3824B3-6E4B-2740-9D2A-14861B455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Wilde, BeCode.org - Bouman 3.31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908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F6B13C-5BBE-C44C-9C6C-23E4017BA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Sources (web; June 2021)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499732F-6A70-564A-AC85-037407FD4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BE" dirty="0">
                <a:hlinkClick r:id="rId2"/>
              </a:rPr>
              <a:t>http://olegoaer.perso.univ-pau.fr/works/ase20-amobile-06.pdf</a:t>
            </a:r>
            <a:endParaRPr lang="nl-BE" dirty="0"/>
          </a:p>
          <a:p>
            <a:r>
              <a:rPr lang="nl-BE" dirty="0">
                <a:hlinkClick r:id="rId3"/>
              </a:rPr>
              <a:t>https://sourcelevel.io/blog/what-is-a-linter-and-why-your-team-should-use-it</a:t>
            </a:r>
            <a:endParaRPr lang="nl-BE" dirty="0"/>
          </a:p>
          <a:p>
            <a:r>
              <a:rPr lang="nl-BE" dirty="0">
                <a:hlinkClick r:id="rId4"/>
              </a:rPr>
              <a:t>https://www.triplepundit.com/story/2017/potential-green-code-business/20256</a:t>
            </a:r>
            <a:endParaRPr lang="nl-BE" dirty="0"/>
          </a:p>
          <a:p>
            <a:r>
              <a:rPr lang="nl-BE" dirty="0">
                <a:hlinkClick r:id="rId5"/>
              </a:rPr>
              <a:t>https://whossavingtheplanet.com/read/innovation/green-coding-sustainability-in-software/2020-10-04</a:t>
            </a:r>
            <a:endParaRPr lang="nl-BE" dirty="0"/>
          </a:p>
          <a:p>
            <a:r>
              <a:rPr lang="nl-BE" dirty="0">
                <a:hlinkClick r:id="rId6"/>
              </a:rPr>
              <a:t>https://www.cprogramming.com/appup6.html</a:t>
            </a:r>
            <a:endParaRPr lang="nl-BE" dirty="0"/>
          </a:p>
          <a:p>
            <a:r>
              <a:rPr lang="nl-BE" dirty="0">
                <a:hlinkClick r:id="rId7"/>
              </a:rPr>
              <a:t>https://thenewstack.io/which-programming-languages-use-the-least-electricity/</a:t>
            </a:r>
            <a:endParaRPr lang="nl-BE" dirty="0"/>
          </a:p>
          <a:p>
            <a:endParaRPr lang="nl-BE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F442078-ED57-934B-A406-1104B4ED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Wilde, BeCode.org - Bouman 3.31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138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9A91BA-3E58-3C42-B519-37AF51F8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Goal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343862-5904-3343-8B38-7A1200D34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General overview impact</a:t>
            </a:r>
          </a:p>
          <a:p>
            <a:pPr marL="0" indent="0">
              <a:buNone/>
            </a:pPr>
            <a:r>
              <a:rPr lang="nl-BE" dirty="0"/>
              <a:t>It exists!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03F42ED-08CB-544D-A2B9-D8560937B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772" y="532520"/>
            <a:ext cx="2669654" cy="2082330"/>
          </a:xfrm>
          <a:prstGeom prst="rect">
            <a:avLst/>
          </a:prstGeom>
        </p:spPr>
      </p:pic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40B0B7FA-4A37-1F45-B8F0-FB5B2CFCF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Wilde, BeCode.org - Bouman 3.31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81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1368B5-BF9E-B540-AA15-751E6057D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What are we talking about?</a:t>
            </a:r>
          </a:p>
        </p:txBody>
      </p:sp>
      <p:graphicFrame>
        <p:nvGraphicFramePr>
          <p:cNvPr id="6" name="Tijdelijke aanduiding voor inhoud 5">
            <a:extLst>
              <a:ext uri="{FF2B5EF4-FFF2-40B4-BE49-F238E27FC236}">
                <a16:creationId xmlns:a16="http://schemas.microsoft.com/office/drawing/2014/main" id="{B74763E1-7D72-4447-9CBF-F08D61356E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814519"/>
              </p:ext>
            </p:extLst>
          </p:nvPr>
        </p:nvGraphicFramePr>
        <p:xfrm>
          <a:off x="2211859" y="1643449"/>
          <a:ext cx="8358280" cy="4406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9A4F369-67B1-034D-BA53-682AFC69A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Wilde, BeCode.org - Bouman 3.31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58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D2D613-3EAF-7D45-B93A-110B34A47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Why?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5EE712-9BAB-1646-94D4-EF399D2B6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244237"/>
            <a:ext cx="7796540" cy="3997828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Battery life</a:t>
            </a:r>
          </a:p>
          <a:p>
            <a:pPr marL="0" indent="0">
              <a:buNone/>
            </a:pPr>
            <a:r>
              <a:rPr lang="nl-BE" dirty="0"/>
              <a:t>Environment</a:t>
            </a:r>
          </a:p>
          <a:p>
            <a:pPr marL="0" indent="0">
              <a:buNone/>
            </a:pPr>
            <a:r>
              <a:rPr lang="nl-BE" dirty="0"/>
              <a:t>Efficiency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F422AC8-5C1E-9E46-8AAA-075F62248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772" y="532520"/>
            <a:ext cx="2669654" cy="2082330"/>
          </a:xfrm>
          <a:prstGeom prst="rect">
            <a:avLst/>
          </a:prstGeom>
        </p:spPr>
      </p:pic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DE185BE7-E5C6-404A-AA34-82614984F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Wilde, BeCode.org - Bouman 3.31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715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E1D68C-2BAB-874D-A7AF-4723B59ED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What do we know?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31E6C1D-F75F-104A-83E2-7FC28EFCE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Portuguese study*:</a:t>
            </a:r>
          </a:p>
          <a:p>
            <a:pPr marL="0" indent="0">
              <a:buNone/>
            </a:pPr>
            <a:r>
              <a:rPr lang="nl-BE" dirty="0"/>
              <a:t>	27 languages</a:t>
            </a:r>
          </a:p>
          <a:p>
            <a:pPr marL="0" indent="0">
              <a:buNone/>
            </a:pPr>
            <a:r>
              <a:rPr lang="nl-BE" dirty="0"/>
              <a:t>	Energy – processing time – memory use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B30F1E2-DB65-D74D-A126-7F19CA36B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772" y="532520"/>
            <a:ext cx="2669654" cy="2082330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70B772FF-2BA0-2A46-8E8F-AC236FBE79EE}"/>
              </a:ext>
            </a:extLst>
          </p:cNvPr>
          <p:cNvSpPr txBox="1"/>
          <p:nvPr/>
        </p:nvSpPr>
        <p:spPr>
          <a:xfrm>
            <a:off x="6722076" y="5943600"/>
            <a:ext cx="4559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/>
              <a:t>*Pereira, R; Couto, M. et al: </a:t>
            </a:r>
            <a:r>
              <a:rPr lang="nl-BE" sz="1600" i="1" dirty="0"/>
              <a:t>“Energy Efficiency across Programming Languages”</a:t>
            </a:r>
            <a:r>
              <a:rPr lang="nl-BE" sz="1600" dirty="0"/>
              <a:t>, 2017</a:t>
            </a:r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7C0137D-476C-9E46-8B54-3CB032398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Wilde, BeCode.org - Bouman 3.31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028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7961B-1052-FB49-A50E-4E924B81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Interesting finds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41DB98E-3D08-6441-8902-13D8B0145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4788" y="2509316"/>
            <a:ext cx="7796540" cy="3997828"/>
          </a:xfrm>
        </p:spPr>
        <p:txBody>
          <a:bodyPr/>
          <a:lstStyle/>
          <a:p>
            <a:pPr marL="6350" indent="0">
              <a:buNone/>
            </a:pPr>
            <a:r>
              <a:rPr lang="nl-BE" dirty="0"/>
              <a:t>C comes out on top</a:t>
            </a:r>
          </a:p>
          <a:p>
            <a:pPr marL="6350" indent="0">
              <a:buNone/>
            </a:pPr>
            <a:r>
              <a:rPr lang="nl-BE" dirty="0"/>
              <a:t>Python:</a:t>
            </a:r>
          </a:p>
          <a:p>
            <a:pPr marL="6350" indent="0">
              <a:buNone/>
            </a:pPr>
            <a:r>
              <a:rPr lang="nl-BE" dirty="0"/>
              <a:t>	So-so in memory usage</a:t>
            </a:r>
          </a:p>
          <a:p>
            <a:pPr marL="6350" indent="0">
              <a:buNone/>
            </a:pPr>
            <a:r>
              <a:rPr lang="nl-BE" dirty="0"/>
              <a:t>	Second-to-worst in energy and processing</a:t>
            </a:r>
          </a:p>
          <a:p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DA83F5F-35C7-3B49-9F47-C37DAE239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772" y="532520"/>
            <a:ext cx="2669654" cy="2082330"/>
          </a:xfrm>
          <a:prstGeom prst="rect">
            <a:avLst/>
          </a:prstGeom>
        </p:spPr>
      </p:pic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65D32AF9-D695-F848-B945-5B72B4BC1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Wilde, BeCode.org - Bouman 3.31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048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7961B-1052-FB49-A50E-4E924B81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Interesting finds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41DB98E-3D08-6441-8902-13D8B0145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4788" y="2509316"/>
            <a:ext cx="7796540" cy="3997828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Faster is not greener*</a:t>
            </a:r>
          </a:p>
          <a:p>
            <a:pPr marL="0" indent="0">
              <a:buNone/>
            </a:pPr>
            <a:r>
              <a:rPr lang="nl-BE" dirty="0"/>
              <a:t>CPU uses 88% of the energy, DRAM 12% on average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CA18CE1-35CA-7949-B91A-D3EFDC45F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772" y="532520"/>
            <a:ext cx="2669654" cy="2082330"/>
          </a:xfrm>
          <a:prstGeom prst="rect">
            <a:avLst/>
          </a:prstGeom>
        </p:spPr>
      </p:pic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4D13DD20-9569-3B4F-903A-40DFBA472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Wilde, BeCode.org - Bouman 3.31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797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7961B-1052-FB49-A50E-4E924B81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What can we do?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41DB98E-3D08-6441-8902-13D8B0145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4788" y="2509316"/>
            <a:ext cx="7796540" cy="3997828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Structural:</a:t>
            </a:r>
          </a:p>
          <a:p>
            <a:pPr marL="0" indent="0">
              <a:buNone/>
            </a:pPr>
            <a:r>
              <a:rPr lang="nl-BE" dirty="0"/>
              <a:t>	Timers, event-driven software, timer coalescing</a:t>
            </a:r>
          </a:p>
          <a:p>
            <a:pPr marL="0" indent="0">
              <a:buNone/>
            </a:pPr>
            <a:r>
              <a:rPr lang="nl-BE" dirty="0"/>
              <a:t>	Linters (e.g. “Android lint”)</a:t>
            </a:r>
          </a:p>
          <a:p>
            <a:pPr marL="0" indent="0">
              <a:buNone/>
            </a:pPr>
            <a:r>
              <a:rPr lang="nl-BE" dirty="0"/>
              <a:t>	Code block handling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E590964-FD96-4D4E-A0BD-CCB5C9166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772" y="532520"/>
            <a:ext cx="2669654" cy="2082330"/>
          </a:xfrm>
          <a:prstGeom prst="rect">
            <a:avLst/>
          </a:prstGeom>
        </p:spPr>
      </p:pic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F6471BF4-80F8-BB4A-8A48-A53C71A5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Wilde, BeCode.org - Bouman 3.31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318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7961B-1052-FB49-A50E-4E924B81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What can we do?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41DB98E-3D08-6441-8902-13D8B0145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4788" y="2509316"/>
            <a:ext cx="7796540" cy="3997828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Behavioural:</a:t>
            </a:r>
          </a:p>
          <a:p>
            <a:pPr marL="0" indent="0">
              <a:buNone/>
            </a:pPr>
            <a:r>
              <a:rPr lang="nl-BE" dirty="0"/>
              <a:t>	Easy-to-use -&gt; intuitivity</a:t>
            </a:r>
          </a:p>
          <a:p>
            <a:pPr marL="0" indent="0">
              <a:buNone/>
            </a:pPr>
            <a:r>
              <a:rPr lang="nl-BE" dirty="0"/>
              <a:t>	Efficiency -&gt; software adapted to devices</a:t>
            </a:r>
          </a:p>
          <a:p>
            <a:pPr marL="0" indent="0">
              <a:buNone/>
            </a:pPr>
            <a:r>
              <a:rPr lang="nl-BE" dirty="0"/>
              <a:t>	Host -&gt; energy network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8C63142-1DC8-DD4E-B8E4-0E3BEE2D4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772" y="532520"/>
            <a:ext cx="2669654" cy="2082330"/>
          </a:xfrm>
          <a:prstGeom prst="rect">
            <a:avLst/>
          </a:prstGeom>
        </p:spPr>
      </p:pic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16F5D9F5-7B77-A343-8D69-E62FCA78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Wilde, BeCode.org - Bouman 3.31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957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194</TotalTime>
  <Words>560</Words>
  <Application>Microsoft Macintosh PowerPoint</Application>
  <PresentationFormat>Breedbeeld</PresentationFormat>
  <Paragraphs>68</Paragraphs>
  <Slides>12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8" baseType="lpstr">
      <vt:lpstr>Arial</vt:lpstr>
      <vt:lpstr>Calibri</vt:lpstr>
      <vt:lpstr>MS Shell Dlg 2</vt:lpstr>
      <vt:lpstr>Wingdings</vt:lpstr>
      <vt:lpstr>Wingdings 3</vt:lpstr>
      <vt:lpstr>Madison</vt:lpstr>
      <vt:lpstr>‘Green code’</vt:lpstr>
      <vt:lpstr>Goal</vt:lpstr>
      <vt:lpstr>What are we talking about?</vt:lpstr>
      <vt:lpstr>Why?</vt:lpstr>
      <vt:lpstr>What do we know?</vt:lpstr>
      <vt:lpstr>Interesting finds</vt:lpstr>
      <vt:lpstr>Interesting finds</vt:lpstr>
      <vt:lpstr>What can we do?</vt:lpstr>
      <vt:lpstr>What can we do?</vt:lpstr>
      <vt:lpstr>What can I do for you?</vt:lpstr>
      <vt:lpstr>PowerPoint-presentatie</vt:lpstr>
      <vt:lpstr>Sources (web; June 2021)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‘Green code’</dc:title>
  <dc:creator>pauweldw@gmail.com</dc:creator>
  <cp:lastModifiedBy>pauweldw@gmail.com</cp:lastModifiedBy>
  <cp:revision>25</cp:revision>
  <dcterms:created xsi:type="dcterms:W3CDTF">2021-06-01T12:11:38Z</dcterms:created>
  <dcterms:modified xsi:type="dcterms:W3CDTF">2021-06-17T12:35:45Z</dcterms:modified>
</cp:coreProperties>
</file>