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7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3"/>
    <p:restoredTop sz="88813"/>
  </p:normalViewPr>
  <p:slideViewPr>
    <p:cSldViewPr snapToGrid="0" snapToObjects="1">
      <p:cViewPr varScale="1">
        <p:scale>
          <a:sx n="136" d="100"/>
          <a:sy n="136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70C9-1D59-3349-B681-9080849B0E87}" type="datetimeFigureOut">
              <a:rPr lang="nl-BE" smtClean="0"/>
              <a:t>10/08/2021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3012-FEC4-E844-BD8E-B1F9F61488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20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Development: successes in computer vision, common-sense data cleaning and automated data modelling</a:t>
            </a:r>
          </a:p>
          <a:p>
            <a:r>
              <a:rPr lang="nl-BE" dirty="0"/>
              <a:t>“Probabilistic inference” = work backward, finding probable explanations for observed data</a:t>
            </a:r>
          </a:p>
          <a:p>
            <a:r>
              <a:rPr lang="nl-BE" dirty="0"/>
              <a:t>3000 times faster than e.g. Gen or Pyro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373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Tolerable in many AI applications, but not when social consequences are big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203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Imagine having a biassed robot deciding whether you get a job, loan, etc.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656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Models: still include a lot of AI algorithms, including decision tree classifiers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73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- Unbounded loop: where number of itterations is undefined</a:t>
            </a:r>
          </a:p>
          <a:p>
            <a:r>
              <a:rPr lang="nl-BE" dirty="0"/>
              <a:t>- Multivariate numeric transformations: standardization and normalization, e.g. log function</a:t>
            </a:r>
          </a:p>
          <a:p>
            <a:r>
              <a:rPr lang="nl-BE" dirty="0"/>
              <a:t>- Prior distributions: ‘Bayesloop’ -&gt; concerns prior ‘knowledge’ of the system. A lot to explain, but it comes down to the exactness of the information you’re working with.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37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Not necessarily a problem, because systems that do are way slower and give inexact results</a:t>
            </a:r>
          </a:p>
          <a:p>
            <a:endParaRPr lang="nl-BE" dirty="0"/>
          </a:p>
          <a:p>
            <a:r>
              <a:rPr lang="nl-BE" dirty="0"/>
              <a:t>Prior on real coefficients: also complex and also has to do with either or not taking a sqrt of data.</a:t>
            </a:r>
          </a:p>
          <a:p>
            <a:r>
              <a:rPr lang="nl-BE" dirty="0"/>
              <a:t>A simple example of a real coefficient is: the 3 in 3x = []</a:t>
            </a:r>
          </a:p>
          <a:p>
            <a:endParaRPr lang="nl-BE" dirty="0"/>
          </a:p>
          <a:p>
            <a:r>
              <a:rPr lang="nl-BE" dirty="0"/>
              <a:t>Bayesloop results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3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Simulated variables: SPPL returns samples of program variables in accordance with their probability distribution</a:t>
            </a:r>
          </a:p>
          <a:p>
            <a:endParaRPr lang="nl-BE" dirty="0"/>
          </a:p>
          <a:p>
            <a:r>
              <a:rPr lang="nl-BE" dirty="0"/>
              <a:t>Probability of an event: SPPL returns this, as a predicate on program variables</a:t>
            </a:r>
          </a:p>
          <a:p>
            <a:endParaRPr lang="nl-BE" dirty="0"/>
          </a:p>
          <a:p>
            <a:r>
              <a:rPr lang="nl-BE" dirty="0"/>
              <a:t>Sum-Product Expression: SPPL returns another expression for the posterior distribution over the program variables, given that the specified event is True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1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3012-FEC4-E844-BD8E-B1F9F61488E1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282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611CD-CCA3-D34C-9925-DFA1BB9BEF42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811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3F56-ACCE-414B-ABD3-C7EBE856B80E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3FB-4D25-2B4C-811A-3AF0EE47A78F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7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6D-4909-7049-A468-34200CC61AA9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26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C7E-35FF-534E-95EB-5253DC16F6AE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9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027D-1DBE-4A45-B16B-D8AA88BAD084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C301-EF46-CF42-9940-0B8110C463BE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8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FC7-6D43-1241-B82E-87FF228F43E8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3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349-78F3-B742-BDA0-80B14CB6BC15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91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260-8241-5746-9595-9E1D8D484321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2BCC-254B-BAF5-E4D2D100A7E8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030-88D2-8444-BC22-1DE269470435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79E-549A-9846-BA59-3D11F464E9FB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8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BCE-BA0C-D346-8C5B-789AF70CBC61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CBB-B7AA-EC4A-ACC0-AE926AC615CF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745E-38AD-854C-BD7C-BBE975B83231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7052-2E0F-F241-A1C2-2DA0785C3247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3C8F-67F6-DB4D-9443-FF129433AC78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7412D2-8D73-AA4F-8352-C0A38664E694}" type="datetime1">
              <a:rPr lang="nl-BE" smtClean="0"/>
              <a:t>10/08/2021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Pauwel De Wilde - </a:t>
            </a:r>
            <a:r>
              <a:rPr lang="en-US" dirty="0" err="1"/>
              <a:t>BeCode</a:t>
            </a:r>
            <a:r>
              <a:rPr lang="en-US" dirty="0"/>
              <a:t> - </a:t>
            </a:r>
            <a:r>
              <a:rPr lang="en-US" dirty="0" err="1"/>
              <a:t>Bouman</a:t>
            </a:r>
            <a:r>
              <a:rPr lang="en-US" dirty="0"/>
              <a:t> 3.31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it.edu/2021/exact-symbolic-artificial-intelligence-faster-better-assessment-ai-fairness-080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ncbi.nlm.nih.gov/pmc/articles/PMC6745606/" TargetMode="External"/><Relationship Id="rId4" Type="http://schemas.openxmlformats.org/officeDocument/2006/relationships/hyperlink" Target="https://arxiv.org/pdf/2010.0348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45DF-86C5-FD4A-A752-0318A8CDD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Sum-Product Probabilistic Language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813B05-83CD-BC48-9E21-505FA4126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The path to AI ‘fairness’?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3D5B128D-C533-7C4A-AD42-6F9F9234A0ED}"/>
              </a:ext>
            </a:extLst>
          </p:cNvPr>
          <p:cNvSpPr txBox="1">
            <a:spLocks/>
          </p:cNvSpPr>
          <p:nvPr/>
        </p:nvSpPr>
        <p:spPr>
          <a:xfrm rot="21420000">
            <a:off x="1218406" y="5016147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Pauwel DE Wilde – Becode – Bouman 3.31</a:t>
            </a:r>
          </a:p>
        </p:txBody>
      </p:sp>
    </p:spTree>
    <p:extLst>
      <p:ext uri="{BB962C8B-B14F-4D97-AF65-F5344CB8AC3E}">
        <p14:creationId xmlns:p14="http://schemas.microsoft.com/office/powerpoint/2010/main" val="136423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08F0F-107A-194C-8E86-E85EDFBF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Consequences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C3A10B-68ED-5844-9BF7-ABD9BBAC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Quick with decision trees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  <a:p>
            <a:pPr marL="0" indent="0">
              <a:buNone/>
            </a:pPr>
            <a:r>
              <a:rPr lang="nl-BE" dirty="0"/>
              <a:t>	but incapable of dealing with neural networks, regressions with a prior prediction on real coefficients, 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46205D3-9665-EB44-9FB3-E7186BC6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248EC39-1027-3144-8FEA-C95599A6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7E1FB94-8224-3244-B151-E7E927B2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1261782"/>
            <a:ext cx="5397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AF0EA-5988-E34E-B9E4-32276279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does it work?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D1A2113-1EDE-5748-B6CA-F14C970A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342" y="1837765"/>
            <a:ext cx="10337800" cy="3225800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D312F3-5E24-0845-BC03-FA8A0B93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706C2F-01F6-F241-9F8E-6C1FFD58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0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0E9E0-6490-EB4F-9E3D-D02F2486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 still have to dig deeper into it 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2AF0-106E-7244-9D32-33CEFE07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… but i’m here to answer questions!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	Thank you all for your attention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231A80F-28E5-294A-BA17-6CE7892C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1D72F1-8479-E04D-B88D-11DB20E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A813FA8-4D19-6248-89DF-71C0794D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94" y="2063396"/>
            <a:ext cx="4118456" cy="29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96ABA-5F01-9E46-97D6-5D212A77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A5D88C-2ACD-9E43-91DF-9904FDD5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Technology:</a:t>
            </a:r>
          </a:p>
          <a:p>
            <a:pPr marL="0" indent="0">
              <a:buNone/>
            </a:pPr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https://news.mit.edu/2021/exact-symbolic-artificial-intelligence-faster-better-assessment-ai-fairness-0809</a:t>
            </a:r>
            <a:endParaRPr 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https://arxiv.org/pdf/2010.03485.pdf</a:t>
            </a:r>
            <a:endParaRPr 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</a:rPr>
              <a:t>On prior coefficients:</a:t>
            </a:r>
          </a:p>
          <a:p>
            <a:pPr marL="0" indent="0">
              <a:buNone/>
            </a:pPr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https://www.ncbi.nlm.nih.gov/pmc/articles/PMC6745606/</a:t>
            </a:r>
            <a:endParaRPr 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63EE99-A2BD-5B42-84CF-3A9DA397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4C7550-CB35-F04E-A228-9907684D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108E1-FB1F-A240-B90D-2CE29A64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Sum-Product Expression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363507-372B-C040-AEC6-424F8D8E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Boolian Algebra</a:t>
            </a:r>
          </a:p>
          <a:p>
            <a:pPr marL="0" indent="0">
              <a:buNone/>
            </a:pPr>
            <a:r>
              <a:rPr lang="nl-BE" dirty="0"/>
              <a:t>And / Or / Not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=&gt; AND = multiplication of the inputs</a:t>
            </a:r>
          </a:p>
          <a:p>
            <a:pPr marL="0" indent="0">
              <a:buNone/>
            </a:pPr>
            <a:r>
              <a:rPr lang="nl-BE" dirty="0"/>
              <a:t>	=&gt; OR = Sum of the inputs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75A167-ACF5-8041-82EF-ECD5BCB3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FA7400-3D8D-4A41-A4F7-C92AECCA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964F9D-C5EA-D34B-AC16-36637F35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92" y="3429000"/>
            <a:ext cx="1511300" cy="5461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12C8787-8EF8-5646-85FC-981E7300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192" y="4631823"/>
            <a:ext cx="1549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3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452A5-858B-DC40-8752-87E04A08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SPPL? what?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B6A8E9-C66D-194A-8DF3-C5307888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Probabilistic Programming language:</a:t>
            </a:r>
          </a:p>
          <a:p>
            <a:pPr marL="0" indent="0">
              <a:buNone/>
            </a:pPr>
            <a:r>
              <a:rPr lang="nl-BE" dirty="0"/>
              <a:t>	easier AI development</a:t>
            </a:r>
          </a:p>
          <a:p>
            <a:pPr marL="0" indent="0">
              <a:buNone/>
            </a:pPr>
            <a:r>
              <a:rPr lang="nl-BE" dirty="0"/>
              <a:t>	Carry out probabilistic inference</a:t>
            </a:r>
          </a:p>
          <a:p>
            <a:pPr marL="0" indent="0">
              <a:buNone/>
            </a:pPr>
            <a:r>
              <a:rPr lang="nl-BE" dirty="0"/>
              <a:t>	3000 times faster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6FF91D3-6D71-DB4A-8E97-0A44B98FE4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250" y="1794902"/>
            <a:ext cx="3213100" cy="1231900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A12884-8E0E-1D43-8E58-9AF00BEF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36F846-733C-144A-B668-41BC9FC7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DE0B1-EAE3-5B47-8F00-00903AFF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FFD3C-8E64-7E46-B824-C16B2583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marL="0" indent="0">
              <a:buNone/>
            </a:pPr>
            <a:r>
              <a:rPr lang="nl-BE" dirty="0"/>
              <a:t>Bank loans:</a:t>
            </a:r>
          </a:p>
          <a:p>
            <a:pPr marL="0" indent="0">
              <a:buNone/>
            </a:pPr>
            <a:r>
              <a:rPr lang="nl-BE" dirty="0"/>
              <a:t>	Probability for 40+?</a:t>
            </a:r>
          </a:p>
          <a:p>
            <a:pPr marL="0" indent="0">
              <a:buNone/>
            </a:pPr>
            <a:r>
              <a:rPr lang="nl-BE" dirty="0"/>
              <a:t>	Probability for single ladies?</a:t>
            </a:r>
          </a:p>
          <a:p>
            <a:pPr marL="0" indent="0">
              <a:buNone/>
            </a:pPr>
            <a:r>
              <a:rPr lang="nl-BE" dirty="0"/>
              <a:t>	Probability for immigrants?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=&gt; SPPL answers fairness questions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14F8FC7-C356-B449-895E-29329971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91" y="1012651"/>
            <a:ext cx="5517184" cy="3275828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628241-205C-0649-A29E-127219E9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E3B3A0-07BB-7B46-9FE5-7285D89B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859A-E7DC-AA49-81CA-2B5EE24B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Key: exact 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8BBDD3-80E5-4F44-BA2B-6BC28124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Approximate probabilistic inference:</a:t>
            </a:r>
          </a:p>
          <a:p>
            <a:pPr marL="0" indent="0">
              <a:buNone/>
            </a:pPr>
            <a:r>
              <a:rPr lang="nl-BE" dirty="0"/>
              <a:t>	results include errors</a:t>
            </a:r>
          </a:p>
          <a:p>
            <a:pPr marL="0" indent="0">
              <a:buNone/>
            </a:pPr>
            <a:r>
              <a:rPr lang="nl-BE" dirty="0"/>
              <a:t>	Size of the errors unknown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=&gt; Hard to characterize impact</a:t>
            </a:r>
          </a:p>
          <a:p>
            <a:pPr marL="0" indent="0">
              <a:buNone/>
            </a:pPr>
            <a:r>
              <a:rPr lang="nl-BE" dirty="0"/>
              <a:t>=&gt; Restrictions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E0F211A-B5AF-B84D-9B0E-538EC0EC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6B31BB-8B97-BC43-A437-1A8AF5F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79E4C-5BC5-0245-8314-9BABCBE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restriction?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856D1E-541D-5842-83F5-D3436E48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Automated decision-making</a:t>
            </a:r>
          </a:p>
          <a:p>
            <a:pPr marL="0" indent="0">
              <a:buNone/>
            </a:pPr>
            <a:r>
              <a:rPr lang="nl-BE" dirty="0"/>
              <a:t>Fairness analysis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Fit in sum-product expressions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3ABCB8-9548-8F44-A316-62682EE6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64" y="1966291"/>
            <a:ext cx="3138163" cy="2221396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A69A59-ABAB-8241-95F4-FE7831DC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9819E8-7D19-3B41-B1DA-A80CC5FA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F7D5-3498-BD45-B741-38CDDC2D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restriction?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B08D54-8937-8844-AF90-84B35921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Limited set of models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BD512A-61BA-F642-B8DF-AF95E4D4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08" y="1483415"/>
            <a:ext cx="4517591" cy="3311189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BC2C09-5729-AF49-A81E-D5183D4D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3A7A69-C604-6D4B-BA3A-2440E91C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0FE3FDE-779E-9F46-BBB1-58A04908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138" y="1160776"/>
            <a:ext cx="4317724" cy="3246661"/>
          </a:xfr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8816B0-80E0-C24B-84C8-3AE0ABEC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D52D44-4559-F84D-B628-F8A234A0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1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ECB37-FAB9-B64C-8E2A-731F4B9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Restrictions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4A830E-E0C3-9541-BC16-331BB714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No unbounded loops</a:t>
            </a:r>
          </a:p>
          <a:p>
            <a:pPr marL="0" indent="0">
              <a:buNone/>
            </a:pPr>
            <a:r>
              <a:rPr lang="nl-BE" dirty="0"/>
              <a:t>No multivariate numeric transformations </a:t>
            </a:r>
          </a:p>
          <a:p>
            <a:pPr marL="0" indent="0">
              <a:buNone/>
            </a:pPr>
            <a:r>
              <a:rPr lang="nl-BE" dirty="0"/>
              <a:t>No arbitrary prior distributions on continuous parameters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74DF6D-FCAF-2F4B-8BF8-E560B9D9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Pauwel De Wilde - </a:t>
            </a:r>
            <a:r>
              <a:rPr lang="en-US" sz="2000" dirty="0" err="1"/>
              <a:t>BeCode</a:t>
            </a:r>
            <a:r>
              <a:rPr lang="en-US" sz="2000" dirty="0"/>
              <a:t> - </a:t>
            </a:r>
            <a:r>
              <a:rPr lang="en-US" sz="2000" dirty="0" err="1"/>
              <a:t>Bouman</a:t>
            </a:r>
            <a:r>
              <a:rPr lang="en-US" sz="2000" dirty="0"/>
              <a:t>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4B30175-34FA-DB4F-BFD0-48C45FD3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langrijke gebeurtenis">
  <a:themeElements>
    <a:clrScheme name="Belangrijke gebeurte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Belangrijke gebeurte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langrijke gebeurte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{03C84F95-9771-1041-A442-A175AAC1C92A}tf10001077</Template>
  <TotalTime>267</TotalTime>
  <Words>619</Words>
  <Application>Microsoft Macintosh PowerPoint</Application>
  <PresentationFormat>Breedbeeld</PresentationFormat>
  <Paragraphs>107</Paragraphs>
  <Slides>13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Impact</vt:lpstr>
      <vt:lpstr>Belangrijke gebeurtenis</vt:lpstr>
      <vt:lpstr>Sum-Product Probabilistic Language</vt:lpstr>
      <vt:lpstr>Sum-Product Expression</vt:lpstr>
      <vt:lpstr>SPPL? what?</vt:lpstr>
      <vt:lpstr>Example</vt:lpstr>
      <vt:lpstr>Key: exact PI</vt:lpstr>
      <vt:lpstr>Why restriction?</vt:lpstr>
      <vt:lpstr>How restriction?</vt:lpstr>
      <vt:lpstr>PowerPoint-presentatie</vt:lpstr>
      <vt:lpstr>Restrictions</vt:lpstr>
      <vt:lpstr>Consequences</vt:lpstr>
      <vt:lpstr>How does it work?</vt:lpstr>
      <vt:lpstr>I still have to dig deeper into it …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Sum-Product Probabilistic Language</dc:title>
  <dc:creator>Microsoft Office User</dc:creator>
  <cp:lastModifiedBy>Microsoft Office User</cp:lastModifiedBy>
  <cp:revision>20</cp:revision>
  <dcterms:created xsi:type="dcterms:W3CDTF">2021-08-10T09:44:38Z</dcterms:created>
  <dcterms:modified xsi:type="dcterms:W3CDTF">2021-08-10T14:12:33Z</dcterms:modified>
</cp:coreProperties>
</file>