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6" r:id="rId7"/>
    <p:sldId id="260" r:id="rId8"/>
    <p:sldId id="258" r:id="rId9"/>
    <p:sldId id="287" r:id="rId10"/>
    <p:sldId id="26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68" r:id="rId19"/>
  </p:sldIdLst>
  <p:sldSz cx="12192000" cy="6858000"/>
  <p:notesSz cx="6858000" cy="9144000"/>
  <p:embeddedFontLst>
    <p:embeddedFont>
      <p:font typeface="Bodoni MT Black" panose="02070A03080606020203" pitchFamily="18" charset="0"/>
      <p:bold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0C75AC"/>
    <a:srgbClr val="103350"/>
    <a:srgbClr val="0C4360"/>
    <a:srgbClr val="1B6872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3A77D-A84C-499B-8583-5DFAD107B9C0}" v="105" dt="2025-07-22T10:58:28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-02/Salary_Prediction_Model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Pav-02/salary_Prediction_Model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blib.readthedocs.i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886192" cy="151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Presented By:</a:t>
            </a:r>
          </a:p>
          <a:p>
            <a:pPr marL="0" indent="0">
              <a:buNone/>
            </a:pPr>
            <a:r>
              <a:rPr lang="en-US" dirty="0"/>
              <a:t>Student Name – </a:t>
            </a:r>
            <a:r>
              <a:rPr lang="en-US" dirty="0" err="1"/>
              <a:t>N.C.Pavani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College Name – Mohan Babu University</a:t>
            </a:r>
          </a:p>
          <a:p>
            <a:pPr marL="0" indent="0">
              <a:buNone/>
            </a:pPr>
            <a:r>
              <a:rPr lang="en-US" dirty="0"/>
              <a:t>Department Name – Bachelor of Computer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F5F8-D08B-4C08-F48A-987166D2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8837723" cy="757130"/>
          </a:xfrm>
        </p:spPr>
        <p:txBody>
          <a:bodyPr/>
          <a:lstStyle/>
          <a:p>
            <a:r>
              <a:rPr lang="en-IN" sz="4800" dirty="0">
                <a:solidFill>
                  <a:srgbClr val="63B7C6"/>
                </a:solidFill>
              </a:rPr>
              <a:t>RESULT(Validation)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9BBF3-E4C3-695C-1546-280C6C05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0A865-8490-3A10-5B43-CD7B3005B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066D7-2F2A-7831-C137-7BB3C12D7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CROSSCHECK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B93CA3-912C-D469-6671-0BA6F9A02A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5413" y="2307265"/>
            <a:ext cx="5183187" cy="368458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F6F6E5-683F-A566-B2C3-AE1EAB20E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500" y="2307265"/>
            <a:ext cx="5467202" cy="3684588"/>
          </a:xfrm>
        </p:spPr>
      </p:pic>
    </p:spTree>
    <p:extLst>
      <p:ext uri="{BB962C8B-B14F-4D97-AF65-F5344CB8AC3E}">
        <p14:creationId xmlns:p14="http://schemas.microsoft.com/office/powerpoint/2010/main" val="150553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9E26-0AC5-1A0F-1749-9392D5AD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4800" dirty="0">
                <a:solidFill>
                  <a:srgbClr val="63B7C6"/>
                </a:solidFill>
              </a:rPr>
              <a:t>RESULT(Prediction)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D9717-415D-53E2-CF04-473C14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18E26-D4EF-FDB1-3523-F15C05729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BFA41-2AF9-A046-DCB5-0D04F3BE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INSIGHT CHECKING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017A02-D139-116B-223E-6F4CE47FC8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2371060"/>
            <a:ext cx="5392774" cy="353001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FB1452-9FB9-7AF0-1723-70AA47141E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5413" y="2371060"/>
            <a:ext cx="5183187" cy="3530010"/>
          </a:xfrm>
        </p:spPr>
      </p:pic>
    </p:spTree>
    <p:extLst>
      <p:ext uri="{BB962C8B-B14F-4D97-AF65-F5344CB8AC3E}">
        <p14:creationId xmlns:p14="http://schemas.microsoft.com/office/powerpoint/2010/main" val="21675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6706E0-1010-9463-952F-F04750CF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4800" dirty="0">
                <a:solidFill>
                  <a:srgbClr val="63B7C6"/>
                </a:solidFill>
              </a:rPr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5C487-EDB9-2B40-36DD-D48B8BE1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FF69D5B-CAFF-4CB6-D07F-2F6E7775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8"/>
            <a:ext cx="3458783" cy="5124853"/>
          </a:xfrm>
        </p:spPr>
        <p:txBody>
          <a:bodyPr>
            <a:normAutofit/>
          </a:bodyPr>
          <a:lstStyle/>
          <a:p>
            <a:r>
              <a:rPr lang="en-IN" i="1" dirty="0"/>
              <a:t>Deployment Platform</a:t>
            </a:r>
            <a:r>
              <a:rPr lang="en-IN" dirty="0"/>
              <a:t>: </a:t>
            </a:r>
            <a:r>
              <a:rPr lang="en-IN" b="1" dirty="0" err="1"/>
              <a:t>Streamlit</a:t>
            </a:r>
            <a:r>
              <a:rPr lang="en-IN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interactive , browser based machine learning app</a:t>
            </a:r>
            <a:endParaRPr lang="en-US" dirty="0"/>
          </a:p>
          <a:p>
            <a:r>
              <a:rPr lang="en-IN" i="1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ready-to-use online tool that can aid HR departments, job seekers, and companies.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form for input of employee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 time salary prediction output</a:t>
            </a:r>
          </a:p>
          <a:p>
            <a:r>
              <a:rPr lang="en-IN" b="1" dirty="0"/>
              <a:t>GITHUB REPO LINK: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2830157-C0C9-E20A-C190-63718267E6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B90883-7BFE-4066-E140-5081914E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1233376"/>
            <a:ext cx="7548514" cy="5124853"/>
          </a:xfrm>
          <a:prstGeom prst="rect">
            <a:avLst/>
          </a:prstGeom>
        </p:spPr>
      </p:pic>
      <p:sp>
        <p:nvSpPr>
          <p:cNvPr id="32" name="Rectangle 31">
            <a:hlinkClick r:id="rId3"/>
            <a:extLst>
              <a:ext uri="{FF2B5EF4-FFF2-40B4-BE49-F238E27FC236}">
                <a16:creationId xmlns:a16="http://schemas.microsoft.com/office/drawing/2014/main" id="{E4DDD3CD-58B9-B4CC-3C94-77255538C756}"/>
              </a:ext>
            </a:extLst>
          </p:cNvPr>
          <p:cNvSpPr/>
          <p:nvPr/>
        </p:nvSpPr>
        <p:spPr>
          <a:xfrm>
            <a:off x="443365" y="5018566"/>
            <a:ext cx="3575741" cy="1005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4"/>
              </a:rPr>
              <a:t>https://github.com/Pav-02/salary_Prediction_Model.git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09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439F6-803F-728B-6E41-06400D6B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1843"/>
            <a:ext cx="9311610" cy="42317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project successfully implemented a Random Forest Regression model to predict employee salaries based on features like experience, education, age, and job role.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model demonstrated high accuracy after hyperparameter tuning, feature analysis, and cross-validation, making it reliable for real-world use with perfect MAE folds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Deployment via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enabled easy and interactive web-based access, making the solution user-friendly and accessible without technical expertise.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Challenges faced included handling categorical data encoding and selecting the most impactful features for model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Future improvements may include integrating real-time datasets, adding user-upload support, and enhancing UI/UX for broader usability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E977B-385B-932B-BE67-33BF85E3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8389B9-358C-2204-CE7C-425035D4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563526"/>
            <a:ext cx="7781544" cy="935665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63B7C6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58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C1642-FE10-D050-B15B-4128D0F0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103121"/>
            <a:ext cx="8865043" cy="36916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Machine Learning with Python by Abhishek </a:t>
            </a:r>
            <a:r>
              <a:rPr lang="en-US" b="1" dirty="0" err="1">
                <a:solidFill>
                  <a:schemeClr val="bg1"/>
                </a:solidFill>
              </a:rPr>
              <a:t>Vijayvargia</a:t>
            </a:r>
            <a:r>
              <a:rPr lang="en-US" dirty="0">
                <a:solidFill>
                  <a:schemeClr val="bg1"/>
                </a:solidFill>
              </a:rPr>
              <a:t> – For foundational concepts in machine learning and model evaluation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Scikit-learn Documentation</a:t>
            </a:r>
            <a:r>
              <a:rPr lang="en-US" dirty="0">
                <a:solidFill>
                  <a:schemeClr val="bg1"/>
                </a:solidFill>
              </a:rPr>
              <a:t> – Used for implementing the Random Forest algorithm(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https://scikit-learn.org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r>
              <a:rPr lang="en-US" b="1" dirty="0">
                <a:solidFill>
                  <a:schemeClr val="bg1"/>
                </a:solidFill>
              </a:rPr>
              <a:t>AI Fundamentals &amp; ML Basics </a:t>
            </a:r>
            <a:r>
              <a:rPr lang="en-US" dirty="0">
                <a:solidFill>
                  <a:schemeClr val="bg1"/>
                </a:solidFill>
              </a:rPr>
              <a:t>– Concepts and guidance from webinars delivered by Nandhini Ma'am, especially on data preprocessing, cleaning, and model evaluation techniques.</a:t>
            </a:r>
          </a:p>
          <a:p>
            <a:r>
              <a:rPr lang="en-US" b="1" dirty="0">
                <a:solidFill>
                  <a:schemeClr val="bg1"/>
                </a:solidFill>
              </a:rPr>
              <a:t>Cross-Validation and Feature Importance in ML </a:t>
            </a:r>
            <a:r>
              <a:rPr lang="en-US" dirty="0">
                <a:solidFill>
                  <a:schemeClr val="bg1"/>
                </a:solidFill>
              </a:rPr>
              <a:t>–Blogs and articles from Medium.com and Towards Data Science explaining best practices.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Joblib</a:t>
            </a:r>
            <a:r>
              <a:rPr lang="en-US" b="1" dirty="0">
                <a:solidFill>
                  <a:schemeClr val="bg1"/>
                </a:solidFill>
              </a:rPr>
              <a:t> Documentation</a:t>
            </a:r>
            <a:r>
              <a:rPr lang="en-US" dirty="0">
                <a:solidFill>
                  <a:schemeClr val="bg1"/>
                </a:solidFill>
              </a:rPr>
              <a:t> – For saving and loading the trained machine learning model( </a:t>
            </a:r>
            <a:r>
              <a:rPr lang="en-US" dirty="0">
                <a:solidFill>
                  <a:srgbClr val="00559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https://joblib.readthedocs.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</a:t>
            </a:r>
            <a:r>
              <a:rPr lang="en-US" dirty="0">
                <a:solidFill>
                  <a:schemeClr val="bg1"/>
                </a:solidFill>
              </a:rPr>
              <a:t> 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373FB-4694-B0DA-B86F-9765CB2C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304A5-DBA3-76AB-94D3-87F7FA73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754912"/>
            <a:ext cx="7781544" cy="101860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63B7C6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8571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Thank You </a:t>
            </a:r>
            <a:endParaRPr lang="en-GB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902" y="297712"/>
            <a:ext cx="6816746" cy="8080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3B7C6"/>
                </a:solidFill>
              </a:rPr>
              <a:t>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1198880"/>
            <a:ext cx="9088073" cy="501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Arial"/>
              </a:rPr>
              <a:t> Problem Statement: </a:t>
            </a:r>
            <a:r>
              <a:rPr lang="en-US" dirty="0">
                <a:solidFill>
                  <a:schemeClr val="bg1"/>
                </a:solidFill>
              </a:rPr>
              <a:t>Salary Prediction Using Machine Learning </a:t>
            </a:r>
          </a:p>
          <a:p>
            <a:endParaRPr lang="en-US" dirty="0">
              <a:solidFill>
                <a:schemeClr val="bg1"/>
              </a:solidFill>
              <a:cs typeface="Arial"/>
            </a:endParaRPr>
          </a:p>
          <a:p>
            <a:pPr marL="305435" indent="-305435"/>
            <a:r>
              <a:rPr lang="en-US" b="1" dirty="0">
                <a:solidFill>
                  <a:schemeClr val="bg1"/>
                </a:solidFill>
                <a:ea typeface="+mn-lt"/>
                <a:cs typeface="Calibri"/>
              </a:rPr>
              <a:t>System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Development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dirty="0" err="1">
                <a:solidFill>
                  <a:schemeClr val="bg1"/>
                </a:solidFill>
              </a:rPr>
              <a:t>Used</a:t>
            </a:r>
            <a:r>
              <a:rPr lang="en-US" dirty="0">
                <a:solidFill>
                  <a:schemeClr val="bg1"/>
                </a:solidFill>
              </a:rPr>
              <a:t> Python with libraries like Pandas, NumPy, Scikit-learn, Matplotlib, and Seaborn. Model saved using </a:t>
            </a:r>
            <a:r>
              <a:rPr lang="en-US" dirty="0" err="1">
                <a:solidFill>
                  <a:schemeClr val="bg1"/>
                </a:solidFill>
              </a:rPr>
              <a:t>Joblib.Streamlit</a:t>
            </a:r>
            <a:r>
              <a:rPr lang="en-US" dirty="0">
                <a:solidFill>
                  <a:schemeClr val="bg1"/>
                </a:solidFill>
              </a:rPr>
              <a:t> used for simple UI deployment.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Algorithm &amp; Deployment(step by step)</a:t>
            </a: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Load and clean the dataset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Encode categorical features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Perform EDA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Train multiple models (e.g., Linear, Random Forest)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Tune and evaluate models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Save best model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Deploy using </a:t>
            </a: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305435" indent="-305435"/>
            <a:endParaRPr lang="en-US" dirty="0">
              <a:cs typeface="Arial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DC965-C78E-FAF5-32A8-A9B57FC1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79674"/>
            <a:ext cx="8142030" cy="3498112"/>
          </a:xfrm>
        </p:spPr>
        <p:txBody>
          <a:bodyPr/>
          <a:lstStyle/>
          <a:p>
            <a:pPr marL="305435" indent="-305435"/>
            <a:r>
              <a:rPr lang="en-US" b="1" dirty="0">
                <a:solidFill>
                  <a:schemeClr val="bg1"/>
                </a:solidFill>
                <a:ea typeface="+mn-lt"/>
                <a:cs typeface="Arial"/>
              </a:rPr>
              <a:t>Result: </a:t>
            </a:r>
            <a:r>
              <a:rPr lang="en-US" dirty="0">
                <a:solidFill>
                  <a:schemeClr val="bg1"/>
                </a:solidFill>
              </a:rPr>
              <a:t>Random Forest gave the best results with high accuracy (R² ~ 0.88). Predicted salaries closely matched actual values.</a:t>
            </a:r>
          </a:p>
          <a:p>
            <a:pPr marL="305435" indent="-305435"/>
            <a:endParaRPr lang="en-US" b="1" dirty="0">
              <a:solidFill>
                <a:schemeClr val="bg1"/>
              </a:solidFill>
              <a:ea typeface="+mn-lt"/>
              <a:cs typeface="Arial"/>
            </a:endParaRPr>
          </a:p>
          <a:p>
            <a:pPr marL="305435" indent="-305435"/>
            <a:r>
              <a:rPr lang="en-US" b="1" dirty="0">
                <a:solidFill>
                  <a:schemeClr val="bg1"/>
                </a:solidFill>
                <a:ea typeface="+mn-lt"/>
                <a:cs typeface="Arial"/>
              </a:rPr>
              <a:t>Conclusion: </a:t>
            </a:r>
            <a:r>
              <a:rPr lang="en-US" dirty="0">
                <a:solidFill>
                  <a:schemeClr val="bg1"/>
                </a:solidFill>
              </a:rPr>
              <a:t>The model accurately predicts employee salaries and reveals key trends based on experience, job role, and education.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pPr marL="305435" indent="-305435"/>
            <a:endParaRPr lang="en-US" b="1" dirty="0">
              <a:solidFill>
                <a:schemeClr val="bg1"/>
              </a:solidFill>
              <a:ea typeface="+mn-lt"/>
              <a:cs typeface="Arial"/>
            </a:endParaRPr>
          </a:p>
          <a:p>
            <a:pPr marL="305435" indent="-305435"/>
            <a:r>
              <a:rPr lang="en-US" b="1" dirty="0">
                <a:solidFill>
                  <a:schemeClr val="bg1"/>
                </a:solidFill>
                <a:ea typeface="+mn-lt"/>
                <a:cs typeface="Arial"/>
              </a:rPr>
              <a:t>References: </a:t>
            </a:r>
            <a:r>
              <a:rPr lang="en-US" dirty="0">
                <a:solidFill>
                  <a:schemeClr val="bg1"/>
                </a:solidFill>
              </a:rPr>
              <a:t>Scikit-learn and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official documentation, Kaggle datasets, and Python library guides were used throughout the project.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FC23C-5C64-CD02-0309-05C8661C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E40D32-F939-4907-2657-48E9BF29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073887"/>
            <a:ext cx="7781544" cy="81870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63B7C6"/>
                </a:solidFill>
              </a:rPr>
              <a:t>OUTLINE(Continuation)</a:t>
            </a:r>
          </a:p>
        </p:txBody>
      </p:sp>
    </p:spTree>
    <p:extLst>
      <p:ext uri="{BB962C8B-B14F-4D97-AF65-F5344CB8AC3E}">
        <p14:creationId xmlns:p14="http://schemas.microsoft.com/office/powerpoint/2010/main" val="36988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542926"/>
            <a:ext cx="6642584" cy="15942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3B7C6"/>
                </a:solidFill>
              </a:rPr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05517"/>
            <a:ext cx="8312150" cy="4709558"/>
          </a:xfrm>
        </p:spPr>
        <p:txBody>
          <a:bodyPr/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This project aims to predict employee salaries using machine learning techniques based on factors like age, education, job title, gender, and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Salary prediction is challenging due to variations across industries, roles, and demographics.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 estimation is often inaccurate and biased, especially without data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By training regression models, we can generate reliable and data-driven salary predictions.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system benefits HR teams, job seekers, and organizations in making fair compensation decisions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27321"/>
            <a:ext cx="6466663" cy="776177"/>
          </a:xfrm>
        </p:spPr>
        <p:txBody>
          <a:bodyPr/>
          <a:lstStyle/>
          <a:p>
            <a:r>
              <a:rPr lang="en-US" sz="4800" dirty="0">
                <a:solidFill>
                  <a:srgbClr val="63B7C6"/>
                </a:solidFill>
              </a:rPr>
              <a:t>SYSTEM</a:t>
            </a:r>
            <a:r>
              <a:rPr lang="en-US" dirty="0">
                <a:solidFill>
                  <a:srgbClr val="63B7C6"/>
                </a:solidFill>
              </a:rPr>
              <a:t> </a:t>
            </a:r>
            <a:r>
              <a:rPr lang="en-US" sz="4800" dirty="0">
                <a:solidFill>
                  <a:srgbClr val="63B7C6"/>
                </a:solidFill>
              </a:rPr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BAFFAE-2059-0DAD-71F9-B8D3C28B8BE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271347"/>
            <a:ext cx="868886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/>
              </a:rPr>
              <a:t>System Requirements</a:t>
            </a:r>
            <a:endParaRPr kumimoji="0" lang="en-US" altLang="en-US" b="0" i="0" u="sng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</a:rPr>
              <a:t>Hardware: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Minimum 4GB RAM, 64-bit OS, Intel i3/i5 processor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</a:rPr>
              <a:t>Software: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Python 3.8 or above, PyCharm IDE,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Notebook, Web browser (for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</a:rPr>
              <a:t>Libraries Required: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pandas – for data manipulation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for numerical operations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matplotlib, seaborn – for data visualization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scikit-learn – for preprocessing and ML models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for model saving/loading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for web app interface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8FDD3-51C4-4F89-9332-17EEF69B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ACC52-FB47-BF89-CF20-25AB087092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3014" y="1148316"/>
            <a:ext cx="8578149" cy="491275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 b="1" u="sng" dirty="0">
                <a:solidFill>
                  <a:schemeClr val="bg1"/>
                </a:solidFill>
                <a:latin typeface="Arial" panose="020B0604020202020204" pitchFamily="34" charset="0"/>
              </a:rPr>
              <a:t>Methodology: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Data Collection</a:t>
            </a:r>
            <a:r>
              <a:rPr lang="en-US" alt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– Load dataset with features like age, gender, education, experience, and job title.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Data Preprocessing</a:t>
            </a:r>
            <a:r>
              <a:rPr lang="en-US" alt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– Handle missing values, encode categorical data, and normalize features.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3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EDA (Exploratory Data Analysis)</a:t>
            </a:r>
            <a:r>
              <a:rPr lang="en-US" alt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– Use graphs and plots to explore trends and patterns.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Model Building</a:t>
            </a:r>
            <a:r>
              <a:rPr lang="en-US" alt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– Train ML models (Linear, Ridge, Lasso, Random Forest).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5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Evaluation &amp; Selection</a:t>
            </a:r>
            <a:r>
              <a:rPr lang="en-US" alt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– Compare models using R², MSE, RMSE and choose the best.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6"/>
            </a:pPr>
            <a:r>
              <a:rPr lang="en-US" altLang="en-US" sz="1600" b="1" i="1" dirty="0">
                <a:solidFill>
                  <a:schemeClr val="bg1"/>
                </a:solidFill>
                <a:latin typeface="Arial" panose="020B0604020202020204" pitchFamily="34" charset="0"/>
              </a:rPr>
              <a:t>Deployment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– Save the final model with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Joblib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and optionally build 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UI.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0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D5763A-2A7F-B4A4-B4CE-CFC9E28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881962"/>
            <a:ext cx="9396671" cy="4798237"/>
          </a:xfrm>
        </p:spPr>
        <p:txBody>
          <a:bodyPr/>
          <a:lstStyle/>
          <a:p>
            <a:r>
              <a:rPr lang="en-IN" i="1" u="sng" dirty="0">
                <a:solidFill>
                  <a:schemeClr val="bg1"/>
                </a:solidFill>
              </a:rPr>
              <a:t>Step 1: Data Acquisition</a:t>
            </a:r>
          </a:p>
          <a:p>
            <a:r>
              <a:rPr lang="en-IN" dirty="0">
                <a:solidFill>
                  <a:schemeClr val="bg1"/>
                </a:solidFill>
              </a:rPr>
              <a:t>Load the dataset(employee_salary_dataset.csv)using Kaggle web and </a:t>
            </a:r>
            <a:r>
              <a:rPr lang="en-US" dirty="0">
                <a:solidFill>
                  <a:schemeClr val="bg1"/>
                </a:solidFill>
              </a:rPr>
              <a:t>using pandas for further processing</a:t>
            </a:r>
          </a:p>
          <a:p>
            <a:r>
              <a:rPr lang="en-US" i="1" u="sng" dirty="0">
                <a:solidFill>
                  <a:schemeClr val="bg1"/>
                </a:solidFill>
              </a:rPr>
              <a:t>Step 2: Initial Data Inspection</a:t>
            </a:r>
          </a:p>
          <a:p>
            <a:r>
              <a:rPr lang="en-US" dirty="0">
                <a:solidFill>
                  <a:schemeClr val="bg1"/>
                </a:solidFill>
              </a:rPr>
              <a:t>Explore dataset structure-check column types, missing values, and basic statistics</a:t>
            </a:r>
          </a:p>
          <a:p>
            <a:r>
              <a:rPr lang="en-US" i="1" u="sng" dirty="0">
                <a:solidFill>
                  <a:schemeClr val="bg1"/>
                </a:solidFill>
              </a:rPr>
              <a:t>Step 3: Data Cleaning &amp; Transformation</a:t>
            </a:r>
          </a:p>
          <a:p>
            <a:r>
              <a:rPr lang="en-US" dirty="0">
                <a:solidFill>
                  <a:schemeClr val="bg1"/>
                </a:solidFill>
              </a:rPr>
              <a:t>Handle null values and irrelevant data. Encode categorical variables (e.g., Gender, Job Title, Education Level) using Label Encoding or One-Hot Encoding.</a:t>
            </a:r>
          </a:p>
          <a:p>
            <a:r>
              <a:rPr lang="en-US" i="1" u="sng" dirty="0">
                <a:solidFill>
                  <a:schemeClr val="bg1"/>
                </a:solidFill>
              </a:rPr>
              <a:t>Step 4: Outlier &amp; Noise Removal</a:t>
            </a:r>
          </a:p>
          <a:p>
            <a:r>
              <a:rPr lang="en-US" dirty="0">
                <a:solidFill>
                  <a:schemeClr val="bg1"/>
                </a:solidFill>
              </a:rPr>
              <a:t>Use statistical techniques to identify and remove extreme outliers in numeric features like Age and Salary.</a:t>
            </a:r>
          </a:p>
          <a:p>
            <a:r>
              <a:rPr lang="en-IN" i="1" u="sng" dirty="0">
                <a:solidFill>
                  <a:schemeClr val="bg1"/>
                </a:solidFill>
              </a:rPr>
              <a:t>Step 5: Exploratory 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 plots (box plot) to understand salary trends, distributions, and correlations.</a:t>
            </a:r>
            <a:endParaRPr lang="en-IN" i="1" u="sng" dirty="0">
              <a:solidFill>
                <a:schemeClr val="bg1"/>
              </a:solidFill>
            </a:endParaRPr>
          </a:p>
          <a:p>
            <a:endParaRPr lang="en-IN" i="1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404037"/>
            <a:ext cx="8644269" cy="14779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3B7C6"/>
                </a:solidFill>
              </a:rPr>
              <a:t>ALGORITHM AND DEPLOYMENT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D1BE41-2743-5CA0-C014-701D92997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32026"/>
              </p:ext>
            </p:extLst>
          </p:nvPr>
        </p:nvGraphicFramePr>
        <p:xfrm>
          <a:off x="92075" y="92075"/>
          <a:ext cx="1079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3663913" imgH="184340675" progId="Excel.SheetMacroEnabled.12">
                  <p:embed/>
                </p:oleObj>
              </mc:Choice>
              <mc:Fallback>
                <p:oleObj name="Macro-Enabled Worksheet" r:id="rId2" imgW="3663913" imgH="18434067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079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8FB3C-D4F7-61E4-08A9-94732C34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F25E4A-BB73-C431-76C2-6FAE660647E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542260"/>
            <a:ext cx="10023475" cy="61379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i="1" u="sng" dirty="0">
                <a:solidFill>
                  <a:schemeClr val="bg1"/>
                </a:solidFill>
              </a:rPr>
              <a:t>Step 6: Feature Engineering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Selected key features impacting salary prediction. Applied encoding to categorical variables like Gender, Job Title, and Education Level.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Step 3: Algorithm Model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Chose Random Forest Regression for its robustness and ability to handle non-linear relationships.</a:t>
            </a:r>
            <a:endParaRPr lang="en-US" sz="1600" i="1" u="sng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i="1" u="sng" dirty="0">
                <a:solidFill>
                  <a:schemeClr val="bg1"/>
                </a:solidFill>
              </a:rPr>
              <a:t>Step 4: Model Training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Trained the Random Forest model using the processed features and salary as the target variable.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i="1" u="sng" dirty="0">
                <a:solidFill>
                  <a:schemeClr val="bg1"/>
                </a:solidFill>
              </a:rPr>
              <a:t>Step 5: Prediction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Used the trained model to predict salaries based on test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i="1" u="sng" dirty="0">
                <a:solidFill>
                  <a:schemeClr val="bg1"/>
                </a:solidFill>
              </a:rPr>
              <a:t>Step 6: Hyperparameter Tuning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Tuned the Random Forest model using </a:t>
            </a:r>
            <a:r>
              <a:rPr lang="en-US" sz="1600" dirty="0" err="1">
                <a:solidFill>
                  <a:schemeClr val="bg1"/>
                </a:solidFill>
              </a:rPr>
              <a:t>GridsearchCV</a:t>
            </a:r>
            <a:r>
              <a:rPr lang="en-US" sz="1600" dirty="0">
                <a:solidFill>
                  <a:schemeClr val="bg1"/>
                </a:solidFill>
              </a:rPr>
              <a:t> to find the best parameter combination for improved accuracy.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i="1" u="sng" dirty="0">
                <a:solidFill>
                  <a:schemeClr val="bg1"/>
                </a:solidFill>
              </a:rPr>
              <a:t>Step 7: Cross-Validation and Model Evaluation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Evaluated the model using metrics like R² Score, MSE, and RMSE to check prediction accuracy.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Step 8: Model Saving &amp; Deployment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Saved the final tuned model using </a:t>
            </a:r>
            <a:r>
              <a:rPr lang="en-US" sz="1600" dirty="0" err="1">
                <a:solidFill>
                  <a:schemeClr val="bg1"/>
                </a:solidFill>
              </a:rPr>
              <a:t>Joblib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Optionally deployed using </a:t>
            </a:r>
            <a:r>
              <a:rPr lang="en-US" sz="1600" b="1" dirty="0" err="1">
                <a:solidFill>
                  <a:schemeClr val="bg1"/>
                </a:solidFill>
              </a:rPr>
              <a:t>Streamlit</a:t>
            </a:r>
            <a:r>
              <a:rPr lang="en-US" sz="1600" dirty="0">
                <a:solidFill>
                  <a:schemeClr val="bg1"/>
                </a:solidFill>
              </a:rPr>
              <a:t> for real-time user input and salary prediction interface.</a:t>
            </a:r>
          </a:p>
          <a:p>
            <a:pPr>
              <a:lnSpc>
                <a:spcPct val="100000"/>
              </a:lnSpc>
            </a:pPr>
            <a:endParaRPr lang="en-IN" sz="16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0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8C7DAB-304F-2632-0402-8BBF1DC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4800" dirty="0">
                <a:solidFill>
                  <a:srgbClr val="63B7C6"/>
                </a:solidFill>
              </a:rPr>
              <a:t>RESULT(</a:t>
            </a:r>
            <a:r>
              <a:rPr lang="en-IN" sz="4800" dirty="0" err="1">
                <a:solidFill>
                  <a:srgbClr val="63B7C6"/>
                </a:solidFill>
              </a:rPr>
              <a:t>Modeling</a:t>
            </a:r>
            <a:r>
              <a:rPr lang="en-IN" sz="4800" dirty="0">
                <a:solidFill>
                  <a:srgbClr val="63B7C6"/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87FDB-415E-26FE-19FC-CCDE9E62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1158EFB-DC6E-6ED7-8F86-F0CC018F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05516"/>
            <a:ext cx="5157787" cy="535531"/>
          </a:xfrm>
        </p:spPr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9C1F28-CB02-0C4D-7DC9-AAC53CB9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MODEL TUNING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7F8A82F-140C-6897-B16F-26EA7C8697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2061286"/>
            <a:ext cx="5157788" cy="3684587"/>
          </a:xfr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2A35408E-FE94-2CD8-9427-B6A4E0D12A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5413" y="2141047"/>
            <a:ext cx="5183187" cy="3483575"/>
          </a:xfrm>
        </p:spPr>
      </p:pic>
    </p:spTree>
    <p:extLst>
      <p:ext uri="{BB962C8B-B14F-4D97-AF65-F5344CB8AC3E}">
        <p14:creationId xmlns:p14="http://schemas.microsoft.com/office/powerpoint/2010/main" val="412121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193</TotalTime>
  <Words>1058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Bodoni MT Black</vt:lpstr>
      <vt:lpstr>Calibri</vt:lpstr>
      <vt:lpstr>Trebuchet MS</vt:lpstr>
      <vt:lpstr>Trade Gothic LT Pro</vt:lpstr>
      <vt:lpstr>Wingdings</vt:lpstr>
      <vt:lpstr>Arial</vt:lpstr>
      <vt:lpstr>Office Theme</vt:lpstr>
      <vt:lpstr>Microsoft Excel Macro-Enabled Worksheet</vt:lpstr>
      <vt:lpstr>EMPLOYEE SALARY PREDICTION</vt:lpstr>
      <vt:lpstr>OUTLINE</vt:lpstr>
      <vt:lpstr>OUTLINE(Continuation)</vt:lpstr>
      <vt:lpstr>PROBLEM STATEMENT </vt:lpstr>
      <vt:lpstr>SYSTEM APPROACH</vt:lpstr>
      <vt:lpstr>PowerPoint Presentation</vt:lpstr>
      <vt:lpstr>ALGORITHM AND DEPLOYMENT</vt:lpstr>
      <vt:lpstr>PowerPoint Presentation</vt:lpstr>
      <vt:lpstr>RESULT(Modeling)</vt:lpstr>
      <vt:lpstr>RESULT(Validation)</vt:lpstr>
      <vt:lpstr>RESULT(Prediction)</vt:lpstr>
      <vt:lpstr>DEPLOYMENT</vt:lpstr>
      <vt:lpstr>CONCLUSION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Pavani nc</dc:creator>
  <cp:lastModifiedBy>Pavani nc</cp:lastModifiedBy>
  <cp:revision>2</cp:revision>
  <dcterms:created xsi:type="dcterms:W3CDTF">2025-07-21T16:00:35Z</dcterms:created>
  <dcterms:modified xsi:type="dcterms:W3CDTF">2025-07-22T11:11:59Z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