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0"/>
  </p:notesMasterIdLst>
  <p:sldIdLst>
    <p:sldId id="256" r:id="rId2"/>
    <p:sldId id="294" r:id="rId3"/>
    <p:sldId id="295" r:id="rId4"/>
    <p:sldId id="260" r:id="rId5"/>
    <p:sldId id="261" r:id="rId6"/>
    <p:sldId id="262" r:id="rId7"/>
    <p:sldId id="296" r:id="rId8"/>
    <p:sldId id="292" r:id="rId9"/>
    <p:sldId id="297" r:id="rId10"/>
    <p:sldId id="293" r:id="rId11"/>
    <p:sldId id="264" r:id="rId12"/>
    <p:sldId id="265" r:id="rId13"/>
    <p:sldId id="298" r:id="rId14"/>
    <p:sldId id="267" r:id="rId15"/>
    <p:sldId id="268" r:id="rId16"/>
    <p:sldId id="299" r:id="rId17"/>
    <p:sldId id="286" r:id="rId18"/>
    <p:sldId id="288" r:id="rId19"/>
    <p:sldId id="287" r:id="rId20"/>
    <p:sldId id="269" r:id="rId21"/>
    <p:sldId id="271" r:id="rId22"/>
    <p:sldId id="272" r:id="rId23"/>
    <p:sldId id="273" r:id="rId24"/>
    <p:sldId id="274" r:id="rId25"/>
    <p:sldId id="275" r:id="rId26"/>
    <p:sldId id="276" r:id="rId27"/>
    <p:sldId id="277" r:id="rId28"/>
    <p:sldId id="300" r:id="rId29"/>
    <p:sldId id="278" r:id="rId30"/>
    <p:sldId id="279" r:id="rId31"/>
    <p:sldId id="289" r:id="rId32"/>
    <p:sldId id="290" r:id="rId33"/>
    <p:sldId id="291" r:id="rId34"/>
    <p:sldId id="280" r:id="rId35"/>
    <p:sldId id="281" r:id="rId36"/>
    <p:sldId id="282" r:id="rId37"/>
    <p:sldId id="283" r:id="rId38"/>
    <p:sldId id="284" r:id="rId39"/>
  </p:sldIdLst>
  <p:sldSz cx="12192000" cy="6858000"/>
  <p:notesSz cx="7559675" cy="10691813"/>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33" autoAdjust="0"/>
    <p:restoredTop sz="94660"/>
  </p:normalViewPr>
  <p:slideViewPr>
    <p:cSldViewPr snapToGrid="0">
      <p:cViewPr varScale="1">
        <p:scale>
          <a:sx n="107" d="100"/>
          <a:sy n="107" d="100"/>
        </p:scale>
        <p:origin x="10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B88B4EB2-52FE-4C4E-8A54-BFEE603C69C6}" type="datetimeFigureOut">
              <a:rPr lang="ru-RU" smtClean="0"/>
              <a:t>01.01.2024</a:t>
            </a:fld>
            <a:endParaRPr lang="ru-RU"/>
          </a:p>
        </p:txBody>
      </p:sp>
      <p:sp>
        <p:nvSpPr>
          <p:cNvPr id="4" name="Образ слайда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2A3D5FAF-55F6-4427-A30D-A31D5FB7DE7B}" type="slidenum">
              <a:rPr lang="ru-RU" smtClean="0"/>
              <a:t>‹#›</a:t>
            </a:fld>
            <a:endParaRPr lang="ru-RU"/>
          </a:p>
        </p:txBody>
      </p:sp>
    </p:spTree>
    <p:extLst>
      <p:ext uri="{BB962C8B-B14F-4D97-AF65-F5344CB8AC3E}">
        <p14:creationId xmlns:p14="http://schemas.microsoft.com/office/powerpoint/2010/main" val="993803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6CBC6A4C-7A0F-4613-B4FE-9A81DD0E7D72}"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ru-RU" sz="2800" b="0" strike="noStrike" spc="-1">
              <a:solidFill>
                <a:srgbClr val="000000"/>
              </a:solidFill>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ru-RU" sz="28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1A2E5E8B-DB59-4B47-B919-3926C700E622}"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ru-RU" sz="2800" b="0" strike="noStrike" spc="-1">
              <a:solidFill>
                <a:srgbClr val="000000"/>
              </a:solidFill>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ru-RU" sz="2800" b="0" strike="noStrike" spc="-1">
              <a:solidFill>
                <a:srgbClr val="000000"/>
              </a:solidFill>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ru-RU" sz="2800" b="0" strike="noStrike" spc="-1">
              <a:solidFill>
                <a:srgbClr val="000000"/>
              </a:solidFill>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ru-RU" sz="28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E5973CA0-9113-4FF0-8977-7769E2879352}"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ru-RU" sz="2800" b="0" strike="noStrike" spc="-1">
              <a:solidFill>
                <a:srgbClr val="000000"/>
              </a:solidFill>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ru-RU" sz="2800" b="0" strike="noStrike" spc="-1">
              <a:solidFill>
                <a:srgbClr val="000000"/>
              </a:solidFill>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ru-RU" sz="2800" b="0" strike="noStrike" spc="-1">
              <a:solidFill>
                <a:srgbClr val="000000"/>
              </a:solidFill>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ru-RU" sz="2800" b="0" strike="noStrike" spc="-1">
              <a:solidFill>
                <a:srgbClr val="000000"/>
              </a:solidFill>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ru-RU" sz="2800" b="0" strike="noStrike" spc="-1">
              <a:solidFill>
                <a:srgbClr val="000000"/>
              </a:solidFill>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ru-RU" sz="28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D7C87736-CFD9-4D97-B0AD-2B77E72660E1}"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45A338A1-3DE5-4DE1-B5C2-1E0118280F9E}"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ru-RU" sz="28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D7A80706-FCC1-4A2B-ADFF-35174DBBB96C}"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ru-RU" sz="2800" b="0" strike="noStrike" spc="-1">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ru-RU" sz="28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F0FCA8C3-CF48-4351-A32D-607B2E5D0BB8}"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8F50F937-693A-4B05-BDF7-5A8304D59799}"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F6F2AAA8-A859-4F75-A3D9-706F01BED9DD}"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ru-RU" sz="2800" b="0" strike="noStrike" spc="-1">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ru-RU" sz="2800" b="0" strike="noStrike" spc="-1">
              <a:solidFill>
                <a:srgbClr val="000000"/>
              </a:solidFill>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ru-RU" sz="28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42217940-0764-4AB5-AF80-6DDF98CB0329}"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ru-RU" sz="2800" b="0" strike="noStrike" spc="-1">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ru-RU" sz="2800" b="0" strike="noStrike" spc="-1">
              <a:solidFill>
                <a:srgbClr val="000000"/>
              </a:solidFill>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ru-RU" sz="28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9A716A50-8967-4096-AC19-6B542A6B4BFC}"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ru-RU" sz="2800" b="0" strike="noStrike" spc="-1">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ru-RU" sz="2800" b="0" strike="noStrike" spc="-1">
              <a:solidFill>
                <a:srgbClr val="000000"/>
              </a:solidFill>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ru-RU" sz="28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44B9B5AE-7333-49CF-A645-C4A6B3C3002C}"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 name="bg object 16"/>
          <p:cNvPicPr/>
          <p:nvPr/>
        </p:nvPicPr>
        <p:blipFill>
          <a:blip r:embed="rId14"/>
          <a:stretch/>
        </p:blipFill>
        <p:spPr>
          <a:xfrm>
            <a:off x="0" y="1303200"/>
            <a:ext cx="12188520" cy="54360"/>
          </a:xfrm>
          <a:prstGeom prst="rect">
            <a:avLst/>
          </a:prstGeom>
          <a:ln w="0">
            <a:noFill/>
          </a:ln>
        </p:spPr>
      </p:pic>
      <p:pic>
        <p:nvPicPr>
          <p:cNvPr id="8" name="bg object 17"/>
          <p:cNvPicPr/>
          <p:nvPr/>
        </p:nvPicPr>
        <p:blipFill>
          <a:blip r:embed="rId15"/>
          <a:stretch/>
        </p:blipFill>
        <p:spPr>
          <a:xfrm>
            <a:off x="10960560" y="106560"/>
            <a:ext cx="983880" cy="1089000"/>
          </a:xfrm>
          <a:prstGeom prst="rect">
            <a:avLst/>
          </a:prstGeom>
          <a:ln w="0">
            <a:noFill/>
          </a:ln>
        </p:spPr>
      </p:pic>
      <p:sp>
        <p:nvSpPr>
          <p:cNvPr id="2" name="PlaceHolder 1"/>
          <p:cNvSpPr>
            <a:spLocks noGrp="1"/>
          </p:cNvSpPr>
          <p:nvPr>
            <p:ph type="ftr" idx="1"/>
          </p:nvPr>
        </p:nvSpPr>
        <p:spPr>
          <a:xfrm>
            <a:off x="4145400" y="6378120"/>
            <a:ext cx="3897720" cy="339480"/>
          </a:xfrm>
          <a:prstGeom prst="rect">
            <a:avLst/>
          </a:prstGeom>
          <a:noFill/>
          <a:ln w="0">
            <a:noFill/>
          </a:ln>
        </p:spPr>
        <p:txBody>
          <a:bodyPr lIns="0" tIns="0" rIns="0" bIns="0" anchor="t">
            <a:noAutofit/>
          </a:bodyPr>
          <a:lstStyle>
            <a:lvl1pPr algn="ctr">
              <a:lnSpc>
                <a:spcPct val="100000"/>
              </a:lnSpc>
              <a:buNone/>
              <a:defRPr lang="en-US" sz="1400" b="0" strike="noStrike" spc="-1">
                <a:solidFill>
                  <a:srgbClr val="000000"/>
                </a:solidFill>
                <a:latin typeface="Times New Roman"/>
                <a:ea typeface="DejaVu Sans"/>
              </a:defRPr>
            </a:lvl1pPr>
          </a:lstStyle>
          <a:p>
            <a:pPr algn="ctr">
              <a:lnSpc>
                <a:spcPct val="100000"/>
              </a:lnSpc>
              <a:buNone/>
            </a:pPr>
            <a:r>
              <a:rPr lang="en-US" sz="1400" b="0" strike="noStrike" spc="-1">
                <a:solidFill>
                  <a:srgbClr val="000000"/>
                </a:solidFill>
                <a:latin typeface="Times New Roman"/>
                <a:ea typeface="DejaVu Sans"/>
              </a:rPr>
              <a:t>Footer</a:t>
            </a:r>
            <a:endParaRPr lang="en-US" sz="1400" b="0" strike="noStrike" spc="-1">
              <a:latin typeface="Times New Roman"/>
            </a:endParaRPr>
          </a:p>
        </p:txBody>
      </p:sp>
      <p:sp>
        <p:nvSpPr>
          <p:cNvPr id="3" name="PlaceHolder 2"/>
          <p:cNvSpPr>
            <a:spLocks noGrp="1"/>
          </p:cNvSpPr>
          <p:nvPr>
            <p:ph type="sldNum" idx="2"/>
          </p:nvPr>
        </p:nvSpPr>
        <p:spPr>
          <a:xfrm>
            <a:off x="8778240" y="6378120"/>
            <a:ext cx="2800440" cy="339480"/>
          </a:xfrm>
          <a:prstGeom prst="rect">
            <a:avLst/>
          </a:prstGeom>
          <a:noFill/>
          <a:ln w="0">
            <a:noFill/>
          </a:ln>
        </p:spPr>
        <p:txBody>
          <a:bodyPr lIns="0" tIns="0" rIns="0" bIns="0" anchor="t">
            <a:noAutofit/>
          </a:bodyPr>
          <a:lstStyle>
            <a:lvl1pPr algn="r">
              <a:lnSpc>
                <a:spcPct val="100000"/>
              </a:lnSpc>
              <a:buNone/>
              <a:defRPr lang="ru-RU" sz="1800" b="0" strike="noStrike" spc="-1">
                <a:solidFill>
                  <a:srgbClr val="B2B2B2"/>
                </a:solidFill>
                <a:latin typeface="Calibri"/>
                <a:ea typeface="DejaVu Sans"/>
              </a:defRPr>
            </a:lvl1pPr>
          </a:lstStyle>
          <a:p>
            <a:pPr algn="r">
              <a:lnSpc>
                <a:spcPct val="100000"/>
              </a:lnSpc>
              <a:buNone/>
            </a:pPr>
            <a:fld id="{9D0BFFB2-6FA1-4BD2-B37A-AE1887D03349}" type="slidenum">
              <a:rPr lang="ru-RU" sz="1800" b="0" strike="noStrike" spc="-1">
                <a:solidFill>
                  <a:srgbClr val="B2B2B2"/>
                </a:solidFill>
                <a:latin typeface="Calibri"/>
                <a:ea typeface="DejaVu Sans"/>
              </a:rPr>
              <a:t>‹#›</a:t>
            </a:fld>
            <a:endParaRPr lang="en-US" sz="1800" b="0" strike="noStrike" spc="-1">
              <a:latin typeface="Times New Roman"/>
            </a:endParaRPr>
          </a:p>
        </p:txBody>
      </p:sp>
      <p:sp>
        <p:nvSpPr>
          <p:cNvPr id="4" name="PlaceHolder 3"/>
          <p:cNvSpPr>
            <a:spLocks noGrp="1"/>
          </p:cNvSpPr>
          <p:nvPr>
            <p:ph type="dt" idx="3"/>
          </p:nvPr>
        </p:nvSpPr>
        <p:spPr>
          <a:xfrm>
            <a:off x="609480" y="6378120"/>
            <a:ext cx="2800440" cy="339480"/>
          </a:xfrm>
          <a:prstGeom prst="rect">
            <a:avLst/>
          </a:prstGeom>
          <a:noFill/>
          <a:ln w="0">
            <a:noFill/>
          </a:ln>
        </p:spPr>
        <p:txBody>
          <a:bodyPr lIns="0" tIns="0" rIns="0" bIns="0" anchor="t">
            <a:noAutofit/>
          </a:bodyPr>
          <a:lstStyle>
            <a:lvl1pPr>
              <a:defRPr lang="en-US" sz="1400" b="0" strike="noStrike" spc="-1">
                <a:latin typeface="Times New Roman"/>
              </a:defRPr>
            </a:lvl1pPr>
          </a:lstStyle>
          <a:p>
            <a:endParaRPr lang="en-US" sz="1400" b="0" strike="noStrike" spc="-1">
              <a:latin typeface="Times New Roman"/>
            </a:endParaRPr>
          </a:p>
        </p:txBody>
      </p:sp>
      <p:sp>
        <p:nvSpPr>
          <p:cNvPr id="5"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ru-RU" sz="1800" b="0" strike="noStrike" spc="-1">
                <a:solidFill>
                  <a:srgbClr val="000000"/>
                </a:solidFill>
                <a:latin typeface="Arial"/>
              </a:rPr>
              <a:t>Click to edit the title text format</a:t>
            </a:r>
          </a:p>
        </p:txBody>
      </p:sp>
      <p:sp>
        <p:nvSpPr>
          <p:cNvPr id="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ru-RU" sz="2800" b="0" strike="noStrike" spc="-1">
                <a:solidFill>
                  <a:srgbClr val="000000"/>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ru-RU" sz="2000" b="0" strike="noStrike" spc="-1">
                <a:solidFill>
                  <a:srgbClr val="000000"/>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ru-RU" sz="1800" b="0" strike="noStrike" spc="-1">
                <a:solidFill>
                  <a:srgbClr val="000000"/>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ru-RU" sz="1800" b="0" strike="noStrike" spc="-1">
                <a:solidFill>
                  <a:srgbClr val="000000"/>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ru-RU" sz="2000" b="0" strike="noStrike" spc="-1">
                <a:solidFill>
                  <a:srgbClr val="000000"/>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ru-RU" sz="2000" b="0" strike="noStrike" spc="-1">
                <a:solidFill>
                  <a:srgbClr val="000000"/>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ru-RU"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doi.org/10.1145/3134600.3134606" TargetMode="Externa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openreview.net/forum?id=S18Su--CW"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2362320" y="667080"/>
            <a:ext cx="7083000" cy="1139400"/>
          </a:xfrm>
          <a:prstGeom prst="rect">
            <a:avLst/>
          </a:prstGeom>
          <a:noFill/>
          <a:ln w="0">
            <a:noFill/>
          </a:ln>
        </p:spPr>
        <p:txBody>
          <a:bodyPr lIns="0" tIns="0" rIns="0" bIns="0" anchor="t">
            <a:noAutofit/>
          </a:bodyPr>
          <a:lstStyle/>
          <a:p>
            <a:pPr algn="ctr">
              <a:lnSpc>
                <a:spcPct val="100000"/>
              </a:lnSpc>
              <a:buNone/>
            </a:pPr>
            <a:r>
              <a:rPr lang="ru-RU" sz="3600" b="0" strike="noStrike" spc="-1">
                <a:solidFill>
                  <a:srgbClr val="2369B0"/>
                </a:solidFill>
                <a:latin typeface="Times New Roman"/>
                <a:ea typeface="DejaVu Sans"/>
              </a:rPr>
              <a:t>Анализ защищенности систем искусственного интеллекта</a:t>
            </a:r>
            <a:endParaRPr lang="ru-RU" sz="3600" b="0" strike="noStrike" spc="-1">
              <a:solidFill>
                <a:srgbClr val="000000"/>
              </a:solidFill>
              <a:latin typeface="Arial"/>
            </a:endParaRPr>
          </a:p>
        </p:txBody>
      </p:sp>
      <p:sp>
        <p:nvSpPr>
          <p:cNvPr id="44" name="TextBox 3"/>
          <p:cNvSpPr/>
          <p:nvPr/>
        </p:nvSpPr>
        <p:spPr>
          <a:xfrm>
            <a:off x="410040" y="6261480"/>
            <a:ext cx="6252840" cy="3945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ru-RU" sz="2000" b="0" strike="noStrike" spc="-1">
                <a:solidFill>
                  <a:srgbClr val="000000"/>
                </a:solidFill>
                <a:latin typeface="Times New Roman"/>
                <a:ea typeface="DejaVu Sans"/>
              </a:rPr>
              <a:t>Спирин Андрей Андреевич, кандидат технических наук</a:t>
            </a:r>
            <a:endParaRPr lang="en-US" sz="2000" b="0" strike="noStrike" spc="-1">
              <a:latin typeface="Arial"/>
            </a:endParaRPr>
          </a:p>
        </p:txBody>
      </p:sp>
      <p:sp>
        <p:nvSpPr>
          <p:cNvPr id="45" name="TextBox 4"/>
          <p:cNvSpPr/>
          <p:nvPr/>
        </p:nvSpPr>
        <p:spPr>
          <a:xfrm>
            <a:off x="380880" y="2514600"/>
            <a:ext cx="11197800" cy="82954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ru-RU" sz="2400" b="1" strike="noStrike" spc="-1">
                <a:solidFill>
                  <a:srgbClr val="000000"/>
                </a:solidFill>
                <a:latin typeface="Times New Roman"/>
                <a:ea typeface="DejaVu Sans"/>
              </a:rPr>
              <a:t>Лекция 6. </a:t>
            </a:r>
            <a:endParaRPr lang="en-US" sz="2400" b="0" strike="noStrike" spc="-1" dirty="0">
              <a:latin typeface="Arial"/>
            </a:endParaRPr>
          </a:p>
          <a:p>
            <a:pPr>
              <a:lnSpc>
                <a:spcPct val="100000"/>
              </a:lnSpc>
              <a:buNone/>
            </a:pPr>
            <a:r>
              <a:rPr lang="ru-RU" sz="2400" b="0" strike="noStrike" spc="-1" dirty="0">
                <a:solidFill>
                  <a:srgbClr val="000000"/>
                </a:solidFill>
                <a:latin typeface="Times New Roman"/>
                <a:ea typeface="DejaVu Sans"/>
              </a:rPr>
              <a:t>Методы защиты систем ИИ</a:t>
            </a:r>
            <a:endParaRPr lang="en-US" sz="2400" b="0" strike="noStrike" spc="-1" dirty="0">
              <a:latin typeface="Arial"/>
            </a:endParaRPr>
          </a:p>
        </p:txBody>
      </p:sp>
      <p:sp>
        <p:nvSpPr>
          <p:cNvPr id="46" name="TextBox 6"/>
          <p:cNvSpPr/>
          <p:nvPr/>
        </p:nvSpPr>
        <p:spPr>
          <a:xfrm>
            <a:off x="9730440" y="6267600"/>
            <a:ext cx="1853113" cy="398655"/>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ru-RU" sz="2000" b="0" strike="noStrike" spc="-1">
                <a:solidFill>
                  <a:srgbClr val="000000"/>
                </a:solidFill>
                <a:latin typeface="Times New Roman"/>
                <a:ea typeface="DejaVu Sans"/>
              </a:rPr>
              <a:t>Москва, 2024 г.</a:t>
            </a:r>
            <a:endParaRPr lang="en-US" sz="2000" b="0" strike="noStrike" spc="-1">
              <a:latin typeface="Arial"/>
            </a:endParaRPr>
          </a:p>
        </p:txBody>
      </p:sp>
      <p:pic>
        <p:nvPicPr>
          <p:cNvPr id="47" name="Рисунок 7"/>
          <p:cNvPicPr/>
          <p:nvPr/>
        </p:nvPicPr>
        <p:blipFill>
          <a:blip r:embed="rId2"/>
          <a:stretch/>
        </p:blipFill>
        <p:spPr>
          <a:xfrm>
            <a:off x="11125080" y="83520"/>
            <a:ext cx="996480" cy="1055880"/>
          </a:xfrm>
          <a:prstGeom prst="rect">
            <a:avLst/>
          </a:prstGeom>
          <a:ln w="0">
            <a:noFill/>
          </a:ln>
        </p:spPr>
      </p:pic>
      <p:sp>
        <p:nvSpPr>
          <p:cNvPr id="48" name="Прямая соединительная линия 8"/>
          <p:cNvSpPr/>
          <p:nvPr/>
        </p:nvSpPr>
        <p:spPr>
          <a:xfrm>
            <a:off x="304560" y="609480"/>
            <a:ext cx="10820520" cy="360"/>
          </a:xfrm>
          <a:prstGeom prst="line">
            <a:avLst/>
          </a:prstGeom>
          <a:ln w="76200">
            <a:solidFill>
              <a:srgbClr val="5887C0"/>
            </a:solidFill>
            <a:round/>
          </a:ln>
        </p:spPr>
        <p:style>
          <a:lnRef idx="1">
            <a:schemeClr val="accent1"/>
          </a:lnRef>
          <a:fillRef idx="0">
            <a:schemeClr val="accent1"/>
          </a:fillRef>
          <a:effectRef idx="0">
            <a:schemeClr val="accent1"/>
          </a:effectRef>
          <a:fontRef idx="minor"/>
        </p:style>
        <p:txBody>
          <a:bodyPr/>
          <a:lstStyle/>
          <a:p>
            <a:endParaRPr lang="ru-RU"/>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304560" y="52559"/>
            <a:ext cx="11582640" cy="427320"/>
          </a:xfrm>
          <a:prstGeom prst="rect">
            <a:avLst/>
          </a:prstGeom>
          <a:noFill/>
          <a:ln w="0">
            <a:noFill/>
          </a:ln>
        </p:spPr>
        <p:txBody>
          <a:bodyPr lIns="0" tIns="0" rIns="0" bIns="0" anchor="t">
            <a:noAutofit/>
          </a:bodyPr>
          <a:lstStyle/>
          <a:p>
            <a:pPr marL="12600" algn="just">
              <a:lnSpc>
                <a:spcPct val="100000"/>
              </a:lnSpc>
              <a:spcBef>
                <a:spcPts val="794"/>
              </a:spcBef>
              <a:tabLst>
                <a:tab pos="301680" algn="l"/>
                <a:tab pos="302400" algn="l"/>
              </a:tabLst>
            </a:pPr>
            <a:r>
              <a:rPr lang="ru-RU" sz="2400" b="1" spc="-1" dirty="0">
                <a:solidFill>
                  <a:srgbClr val="2369B0"/>
                </a:solidFill>
                <a:latin typeface="Times New Roman"/>
              </a:rPr>
              <a:t>Маскирование градиента на основе взрывающихся/исчезающих градиентов (</a:t>
            </a:r>
            <a:r>
              <a:rPr lang="en-US" sz="2400" b="1" spc="-1" dirty="0">
                <a:solidFill>
                  <a:srgbClr val="2369B0"/>
                </a:solidFill>
                <a:latin typeface="Times New Roman"/>
              </a:rPr>
              <a:t>exploding/vanishing gradients)</a:t>
            </a:r>
            <a:endParaRPr lang="ru-RU" sz="2400" b="0" strike="noStrike" spc="-1" dirty="0">
              <a:solidFill>
                <a:srgbClr val="000000"/>
              </a:solidFill>
              <a:latin typeface="Arial"/>
            </a:endParaRPr>
          </a:p>
        </p:txBody>
      </p:sp>
      <p:sp>
        <p:nvSpPr>
          <p:cNvPr id="68" name="Прямая соединительная линия 9"/>
          <p:cNvSpPr/>
          <p:nvPr/>
        </p:nvSpPr>
        <p:spPr>
          <a:xfrm flipV="1">
            <a:off x="304560" y="817685"/>
            <a:ext cx="11582640" cy="37979"/>
          </a:xfrm>
          <a:prstGeom prst="line">
            <a:avLst/>
          </a:prstGeom>
          <a:ln w="76200">
            <a:solidFill>
              <a:srgbClr val="5887C0"/>
            </a:solidFill>
            <a:round/>
          </a:ln>
        </p:spPr>
        <p:style>
          <a:lnRef idx="1">
            <a:schemeClr val="accent1"/>
          </a:lnRef>
          <a:fillRef idx="0">
            <a:schemeClr val="accent1"/>
          </a:fillRef>
          <a:effectRef idx="0">
            <a:schemeClr val="accent1"/>
          </a:effectRef>
          <a:fontRef idx="minor"/>
        </p:style>
        <p:txBody>
          <a:bodyPr/>
          <a:lstStyle/>
          <a:p>
            <a:endParaRPr lang="ru-RU"/>
          </a:p>
        </p:txBody>
      </p:sp>
      <p:sp>
        <p:nvSpPr>
          <p:cNvPr id="2" name="Номер слайда 1"/>
          <p:cNvSpPr>
            <a:spLocks noGrp="1"/>
          </p:cNvSpPr>
          <p:nvPr>
            <p:ph type="sldNum" idx="2"/>
          </p:nvPr>
        </p:nvSpPr>
        <p:spPr/>
        <p:txBody>
          <a:bodyPr/>
          <a:lstStyle/>
          <a:p>
            <a:fld id="{6CBC6A4C-7A0F-4613-B4FE-9A81DD0E7D72}" type="slidenum">
              <a:rPr lang="ru-RU" smtClean="0"/>
              <a:t>10</a:t>
            </a:fld>
            <a:endParaRPr lang="ru-RU"/>
          </a:p>
        </p:txBody>
      </p:sp>
      <p:sp>
        <p:nvSpPr>
          <p:cNvPr id="3" name="Прямоугольник 2"/>
          <p:cNvSpPr/>
          <p:nvPr/>
        </p:nvSpPr>
        <p:spPr>
          <a:xfrm>
            <a:off x="304560" y="987868"/>
            <a:ext cx="11663322" cy="6309420"/>
          </a:xfrm>
          <a:prstGeom prst="rect">
            <a:avLst/>
          </a:prstGeom>
        </p:spPr>
        <p:txBody>
          <a:bodyPr wrap="square">
            <a:spAutoFit/>
          </a:bodyPr>
          <a:lstStyle/>
          <a:p>
            <a:pPr algn="just"/>
            <a:r>
              <a:rPr lang="ru-RU" sz="1600" dirty="0"/>
              <a:t>И </a:t>
            </a:r>
            <a:r>
              <a:rPr lang="ru-RU" sz="1600" dirty="0" err="1"/>
              <a:t>PixelDefend</a:t>
            </a:r>
            <a:r>
              <a:rPr lang="ru-RU" sz="1600" dirty="0"/>
              <a:t> (</a:t>
            </a:r>
            <a:r>
              <a:rPr lang="ru-RU" sz="1600" dirty="0" err="1"/>
              <a:t>Song</a:t>
            </a:r>
            <a:r>
              <a:rPr lang="ru-RU" sz="1600" dirty="0"/>
              <a:t> </a:t>
            </a:r>
            <a:r>
              <a:rPr lang="ru-RU" sz="1600" dirty="0" err="1"/>
              <a:t>et</a:t>
            </a:r>
            <a:r>
              <a:rPr lang="ru-RU" sz="1600" dirty="0"/>
              <a:t> </a:t>
            </a:r>
            <a:r>
              <a:rPr lang="ru-RU" sz="1600" dirty="0" err="1"/>
              <a:t>al</a:t>
            </a:r>
            <a:r>
              <a:rPr lang="ru-RU" sz="1600" dirty="0"/>
              <a:t>., 2017), и </a:t>
            </a:r>
            <a:r>
              <a:rPr lang="ru-RU" sz="1600" dirty="0" err="1"/>
              <a:t>Defense</a:t>
            </a:r>
            <a:r>
              <a:rPr lang="ru-RU" sz="1600" dirty="0"/>
              <a:t>-GAN (</a:t>
            </a:r>
            <a:r>
              <a:rPr lang="ru-RU" sz="1600" dirty="0" err="1"/>
              <a:t>Samangouei</a:t>
            </a:r>
            <a:r>
              <a:rPr lang="ru-RU" sz="1600" dirty="0"/>
              <a:t> </a:t>
            </a:r>
            <a:r>
              <a:rPr lang="ru-RU" sz="1600" dirty="0" err="1"/>
              <a:t>et</a:t>
            </a:r>
            <a:r>
              <a:rPr lang="ru-RU" sz="1600" dirty="0"/>
              <a:t> </a:t>
            </a:r>
            <a:r>
              <a:rPr lang="ru-RU" sz="1600" dirty="0" err="1"/>
              <a:t>al</a:t>
            </a:r>
            <a:r>
              <a:rPr lang="ru-RU" sz="1600" dirty="0"/>
              <a:t>., 2018) предлагают использовать генеративные модели для проецирования потенциально враждебного примера на множество безобидных данных перед их классификацией. В то время как </a:t>
            </a:r>
            <a:r>
              <a:rPr lang="ru-RU" sz="1600" dirty="0" err="1"/>
              <a:t>PixelDefend</a:t>
            </a:r>
            <a:r>
              <a:rPr lang="ru-RU" sz="1600" dirty="0"/>
              <a:t> использует генеративную модель </a:t>
            </a:r>
            <a:r>
              <a:rPr lang="ru-RU" sz="1600" dirty="0" err="1"/>
              <a:t>PixelCNN</a:t>
            </a:r>
            <a:r>
              <a:rPr lang="ru-RU" sz="1600" dirty="0"/>
              <a:t> (</a:t>
            </a:r>
            <a:r>
              <a:rPr lang="ru-RU" sz="1600" dirty="0" err="1"/>
              <a:t>Van</a:t>
            </a:r>
            <a:r>
              <a:rPr lang="ru-RU" sz="1600" dirty="0"/>
              <a:t> </a:t>
            </a:r>
            <a:r>
              <a:rPr lang="ru-RU" sz="1600" dirty="0" err="1"/>
              <a:t>den</a:t>
            </a:r>
            <a:r>
              <a:rPr lang="ru-RU" sz="1600" dirty="0"/>
              <a:t> </a:t>
            </a:r>
            <a:r>
              <a:rPr lang="ru-RU" sz="1600" dirty="0" err="1"/>
              <a:t>Oord</a:t>
            </a:r>
            <a:r>
              <a:rPr lang="ru-RU" sz="1600" dirty="0"/>
              <a:t> </a:t>
            </a:r>
            <a:r>
              <a:rPr lang="ru-RU" sz="1600" dirty="0" err="1"/>
              <a:t>et</a:t>
            </a:r>
            <a:r>
              <a:rPr lang="ru-RU" sz="1600" dirty="0"/>
              <a:t> </a:t>
            </a:r>
            <a:r>
              <a:rPr lang="ru-RU" sz="1600" dirty="0" err="1"/>
              <a:t>al</a:t>
            </a:r>
            <a:r>
              <a:rPr lang="ru-RU" sz="1600" dirty="0"/>
              <a:t>., 2016), </a:t>
            </a:r>
            <a:r>
              <a:rPr lang="ru-RU" sz="1600" dirty="0" err="1"/>
              <a:t>Defense</a:t>
            </a:r>
            <a:r>
              <a:rPr lang="ru-RU" sz="1600" dirty="0"/>
              <a:t>-GAN использует архитектуру GAN (</a:t>
            </a:r>
            <a:r>
              <a:rPr lang="ru-RU" sz="1600" dirty="0" err="1"/>
              <a:t>Goodfellow</a:t>
            </a:r>
            <a:r>
              <a:rPr lang="ru-RU" sz="1600" dirty="0"/>
              <a:t> </a:t>
            </a:r>
            <a:r>
              <a:rPr lang="ru-RU" sz="1600" dirty="0" err="1"/>
              <a:t>et</a:t>
            </a:r>
            <a:r>
              <a:rPr lang="ru-RU" sz="1600" dirty="0"/>
              <a:t> </a:t>
            </a:r>
            <a:r>
              <a:rPr lang="ru-RU" sz="1600" dirty="0" err="1"/>
              <a:t>al</a:t>
            </a:r>
            <a:r>
              <a:rPr lang="ru-RU" sz="1600" dirty="0"/>
              <a:t>., 2014a). Генеративные модели можно рассматривать как очиститель, преобразующий состязательные примеры в безвредные.</a:t>
            </a:r>
            <a:endParaRPr lang="en-US" sz="1600" dirty="0"/>
          </a:p>
          <a:p>
            <a:pPr algn="just"/>
            <a:endParaRPr lang="en-US" sz="1600" dirty="0"/>
          </a:p>
          <a:p>
            <a:pPr algn="just"/>
            <a:r>
              <a:rPr lang="ru-RU" sz="1600" dirty="0"/>
              <a:t>Оба этих метода добавляют генеративную сеть перед классификатором DNN, в результате чего окончательная модель классификации будет чрезвычайно глубокой нейронной сетью. Основная причина успеха этой защиты заключается в следующем: совокупное произведение частных производных каждого уровня приведет к тому, что градиент ∂L(x)/∂x будет чрезвычайно мал или неравномерно велик, что не позволяет злоумышленнику точно оценить местоположение состязательных примеров.</a:t>
            </a:r>
            <a:endParaRPr lang="en-US" sz="1600" dirty="0"/>
          </a:p>
          <a:p>
            <a:pPr algn="just"/>
            <a:endParaRPr lang="en-US" sz="1600" dirty="0"/>
          </a:p>
          <a:p>
            <a:pPr algn="just"/>
            <a:r>
              <a:rPr lang="ru-RU" sz="1600" i="1" u="sng" dirty="0"/>
              <a:t>Источники:</a:t>
            </a:r>
            <a:r>
              <a:rPr lang="ru-RU" sz="1600" dirty="0"/>
              <a:t> </a:t>
            </a:r>
          </a:p>
          <a:p>
            <a:pPr algn="just"/>
            <a:r>
              <a:rPr lang="ru-RU" sz="1600" dirty="0"/>
              <a:t>1) </a:t>
            </a:r>
            <a:r>
              <a:rPr lang="sv-SE" sz="1600" dirty="0"/>
              <a:t>Han Xu, Yao Ma, Haochen Liu, Debayan Deb, Hui Liu, Jiliang Tang, Anil K. Jain</a:t>
            </a:r>
            <a:r>
              <a:rPr lang="ru-RU" sz="1600" dirty="0"/>
              <a:t>.</a:t>
            </a:r>
            <a:r>
              <a:rPr lang="en-US" sz="1600" dirty="0"/>
              <a:t> Adversarial Attacks and Defenses in Images, Graphs and Text: A Review. </a:t>
            </a:r>
            <a:r>
              <a:rPr lang="en-US" sz="1600" dirty="0" err="1"/>
              <a:t>arXiv</a:t>
            </a:r>
            <a:r>
              <a:rPr lang="en-US" sz="1600" dirty="0"/>
              <a:t> preprint </a:t>
            </a:r>
            <a:r>
              <a:rPr lang="en-US" sz="1600" dirty="0" err="1"/>
              <a:t>arXiv</a:t>
            </a:r>
            <a:r>
              <a:rPr lang="en-US" sz="1600" dirty="0"/>
              <a:t>:</a:t>
            </a:r>
            <a:r>
              <a:rPr lang="ru-RU" sz="1600" dirty="0"/>
              <a:t>1909.08072</a:t>
            </a:r>
            <a:r>
              <a:rPr lang="en-US" sz="1600" dirty="0"/>
              <a:t> (201</a:t>
            </a:r>
            <a:r>
              <a:rPr lang="ru-RU" sz="1600" dirty="0"/>
              <a:t>9</a:t>
            </a:r>
            <a:r>
              <a:rPr lang="en-US" sz="1600" dirty="0"/>
              <a:t>) </a:t>
            </a:r>
            <a:endParaRPr lang="ru-RU" sz="1600" dirty="0"/>
          </a:p>
          <a:p>
            <a:pPr algn="just"/>
            <a:r>
              <a:rPr lang="en-US" sz="1600" dirty="0"/>
              <a:t>2) Song, Y., Kim, T., </a:t>
            </a:r>
            <a:r>
              <a:rPr lang="en-US" sz="1600" dirty="0" err="1"/>
              <a:t>Nowozin</a:t>
            </a:r>
            <a:r>
              <a:rPr lang="en-US" sz="1600" dirty="0"/>
              <a:t>, S., </a:t>
            </a:r>
            <a:r>
              <a:rPr lang="en-US" sz="1600" dirty="0" err="1"/>
              <a:t>Ermon</a:t>
            </a:r>
            <a:r>
              <a:rPr lang="en-US" sz="1600" dirty="0"/>
              <a:t>, S., and </a:t>
            </a:r>
            <a:r>
              <a:rPr lang="en-US" sz="1600" dirty="0" err="1"/>
              <a:t>Kushman</a:t>
            </a:r>
            <a:r>
              <a:rPr lang="en-US" sz="1600" dirty="0"/>
              <a:t>, N. </a:t>
            </a:r>
            <a:r>
              <a:rPr lang="en-US" sz="1600" dirty="0" err="1"/>
              <a:t>Pixeldefend</a:t>
            </a:r>
            <a:r>
              <a:rPr lang="en-US" sz="1600" dirty="0"/>
              <a:t>: Leveraging generative models to understand and defend against adversarial examples. </a:t>
            </a:r>
            <a:r>
              <a:rPr lang="en-US" sz="1600" dirty="0" err="1"/>
              <a:t>arXiv</a:t>
            </a:r>
            <a:r>
              <a:rPr lang="en-US" sz="1600" dirty="0"/>
              <a:t> preprint arXiv:1710.10766 (2017)</a:t>
            </a:r>
          </a:p>
          <a:p>
            <a:pPr algn="just"/>
            <a:r>
              <a:rPr lang="en-US" sz="1600" dirty="0"/>
              <a:t>3) </a:t>
            </a:r>
            <a:r>
              <a:rPr lang="en-US" sz="1600" dirty="0" err="1"/>
              <a:t>Samangouei</a:t>
            </a:r>
            <a:r>
              <a:rPr lang="en-US" sz="1600" dirty="0"/>
              <a:t>, P., </a:t>
            </a:r>
            <a:r>
              <a:rPr lang="en-US" sz="1600" dirty="0" err="1"/>
              <a:t>Kabkab</a:t>
            </a:r>
            <a:r>
              <a:rPr lang="en-US" sz="1600" dirty="0"/>
              <a:t>, M., and </a:t>
            </a:r>
            <a:r>
              <a:rPr lang="en-US" sz="1600" dirty="0" err="1"/>
              <a:t>Chellappa</a:t>
            </a:r>
            <a:r>
              <a:rPr lang="en-US" sz="1600" dirty="0"/>
              <a:t>, R. Defense-</a:t>
            </a:r>
            <a:r>
              <a:rPr lang="en-US" sz="1600" dirty="0" err="1"/>
              <a:t>gan</a:t>
            </a:r>
            <a:r>
              <a:rPr lang="en-US" sz="1600" dirty="0"/>
              <a:t>: Protecting classifiers against adversarial attacks using generative models. </a:t>
            </a:r>
            <a:r>
              <a:rPr lang="en-US" sz="1600" dirty="0" err="1"/>
              <a:t>arXiv</a:t>
            </a:r>
            <a:r>
              <a:rPr lang="en-US" sz="1600" dirty="0"/>
              <a:t> preprint arXiv:1805.06605 (2018)</a:t>
            </a:r>
          </a:p>
          <a:p>
            <a:pPr algn="just"/>
            <a:r>
              <a:rPr lang="en-US" sz="1600" dirty="0"/>
              <a:t>4) Van den Oord, A., </a:t>
            </a:r>
            <a:r>
              <a:rPr lang="en-US" sz="1600" dirty="0" err="1"/>
              <a:t>Kalchbrenner</a:t>
            </a:r>
            <a:r>
              <a:rPr lang="en-US" sz="1600" dirty="0"/>
              <a:t>, N., </a:t>
            </a:r>
            <a:r>
              <a:rPr lang="en-US" sz="1600" dirty="0" err="1"/>
              <a:t>Espeholt</a:t>
            </a:r>
            <a:r>
              <a:rPr lang="en-US" sz="1600" dirty="0"/>
              <a:t>, L., </a:t>
            </a:r>
            <a:r>
              <a:rPr lang="en-US" sz="1600" dirty="0" err="1"/>
              <a:t>Vinyals</a:t>
            </a:r>
            <a:r>
              <a:rPr lang="en-US" sz="1600" dirty="0"/>
              <a:t>, O., Graves, A., et al. Conditional image generation with </a:t>
            </a:r>
            <a:r>
              <a:rPr lang="en-US" sz="1600" dirty="0" err="1"/>
              <a:t>pixelcnn</a:t>
            </a:r>
            <a:r>
              <a:rPr lang="en-US" sz="1600" dirty="0"/>
              <a:t> decoders. In Advances in neural information processing systems, pp. 4790–4798, 2016</a:t>
            </a:r>
          </a:p>
          <a:p>
            <a:pPr algn="just"/>
            <a:r>
              <a:rPr lang="en-US" sz="1600" dirty="0"/>
              <a:t>5) </a:t>
            </a:r>
            <a:r>
              <a:rPr lang="en-US" sz="1600" dirty="0" err="1"/>
              <a:t>Goodfellow</a:t>
            </a:r>
            <a:r>
              <a:rPr lang="en-US" sz="1600" dirty="0"/>
              <a:t>, I., </a:t>
            </a:r>
            <a:r>
              <a:rPr lang="en-US" sz="1600" dirty="0" err="1"/>
              <a:t>Pouget-Abadie</a:t>
            </a:r>
            <a:r>
              <a:rPr lang="en-US" sz="1600" dirty="0"/>
              <a:t>, J., Mirza, M., Xu, B., </a:t>
            </a:r>
            <a:r>
              <a:rPr lang="en-US" sz="1600" dirty="0" err="1"/>
              <a:t>WardeFarley</a:t>
            </a:r>
            <a:r>
              <a:rPr lang="en-US" sz="1600" dirty="0"/>
              <a:t>, D., </a:t>
            </a:r>
            <a:r>
              <a:rPr lang="en-US" sz="1600" dirty="0" err="1"/>
              <a:t>Ozair</a:t>
            </a:r>
            <a:r>
              <a:rPr lang="en-US" sz="1600" dirty="0"/>
              <a:t>, S., </a:t>
            </a:r>
            <a:r>
              <a:rPr lang="en-US" sz="1600" dirty="0" err="1"/>
              <a:t>Courville</a:t>
            </a:r>
            <a:r>
              <a:rPr lang="en-US" sz="1600" dirty="0"/>
              <a:t>, A., and </a:t>
            </a:r>
            <a:r>
              <a:rPr lang="en-US" sz="1600" dirty="0" err="1"/>
              <a:t>Bengio</a:t>
            </a:r>
            <a:r>
              <a:rPr lang="en-US" sz="1600" dirty="0"/>
              <a:t>, Y. Generative adversarial nets. In Advances in neural information processing systems, pp. 2672–2680, 2014a</a:t>
            </a:r>
          </a:p>
          <a:p>
            <a:pPr algn="just"/>
            <a:endParaRPr lang="en-US" dirty="0"/>
          </a:p>
          <a:p>
            <a:pPr algn="just"/>
            <a:endParaRPr lang="ru-RU" dirty="0"/>
          </a:p>
        </p:txBody>
      </p:sp>
    </p:spTree>
    <p:extLst>
      <p:ext uri="{BB962C8B-B14F-4D97-AF65-F5344CB8AC3E}">
        <p14:creationId xmlns:p14="http://schemas.microsoft.com/office/powerpoint/2010/main" val="2819962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304920" y="13320"/>
            <a:ext cx="5409720" cy="427320"/>
          </a:xfrm>
          <a:prstGeom prst="rect">
            <a:avLst/>
          </a:prstGeom>
          <a:noFill/>
          <a:ln w="0">
            <a:noFill/>
          </a:ln>
        </p:spPr>
        <p:txBody>
          <a:bodyPr lIns="0" tIns="0" rIns="0" bIns="0" anchor="t">
            <a:noAutofit/>
          </a:bodyPr>
          <a:lstStyle/>
          <a:p>
            <a:pPr marL="12600">
              <a:lnSpc>
                <a:spcPct val="100000"/>
              </a:lnSpc>
              <a:spcBef>
                <a:spcPts val="794"/>
              </a:spcBef>
              <a:buNone/>
              <a:tabLst>
                <a:tab pos="301680" algn="l"/>
                <a:tab pos="302400" algn="l"/>
              </a:tabLst>
            </a:pPr>
            <a:r>
              <a:rPr lang="ru-RU" sz="2800" b="1" strike="noStrike" spc="-1">
                <a:solidFill>
                  <a:srgbClr val="2369B0"/>
                </a:solidFill>
                <a:latin typeface="Times New Roman"/>
                <a:ea typeface="DejaVu Sans"/>
              </a:rPr>
              <a:t>Маскирование градиента</a:t>
            </a:r>
            <a:endParaRPr lang="ru-RU" sz="2800" b="0" strike="noStrike" spc="-1">
              <a:solidFill>
                <a:srgbClr val="000000"/>
              </a:solidFill>
              <a:latin typeface="Arial"/>
            </a:endParaRPr>
          </a:p>
        </p:txBody>
      </p:sp>
      <p:sp>
        <p:nvSpPr>
          <p:cNvPr id="71" name="Прямая соединительная линия 9"/>
          <p:cNvSpPr/>
          <p:nvPr/>
        </p:nvSpPr>
        <p:spPr>
          <a:xfrm flipV="1">
            <a:off x="304559" y="562708"/>
            <a:ext cx="11565055" cy="46772"/>
          </a:xfrm>
          <a:prstGeom prst="line">
            <a:avLst/>
          </a:prstGeom>
          <a:ln w="76200">
            <a:solidFill>
              <a:srgbClr val="5887C0"/>
            </a:solidFill>
            <a:round/>
          </a:ln>
        </p:spPr>
        <p:style>
          <a:lnRef idx="1">
            <a:schemeClr val="accent1"/>
          </a:lnRef>
          <a:fillRef idx="0">
            <a:schemeClr val="accent1"/>
          </a:fillRef>
          <a:effectRef idx="0">
            <a:schemeClr val="accent1"/>
          </a:effectRef>
          <a:fontRef idx="minor"/>
        </p:style>
        <p:txBody>
          <a:bodyPr/>
          <a:lstStyle/>
          <a:p>
            <a:endParaRPr lang="ru-RU"/>
          </a:p>
        </p:txBody>
      </p:sp>
      <p:pic>
        <p:nvPicPr>
          <p:cNvPr id="72" name="Рисунок 2"/>
          <p:cNvPicPr/>
          <p:nvPr/>
        </p:nvPicPr>
        <p:blipFill>
          <a:blip r:embed="rId2"/>
          <a:stretch/>
        </p:blipFill>
        <p:spPr>
          <a:xfrm>
            <a:off x="735840" y="693000"/>
            <a:ext cx="9957600" cy="6059160"/>
          </a:xfrm>
          <a:prstGeom prst="rect">
            <a:avLst/>
          </a:prstGeom>
          <a:ln w="0">
            <a:noFill/>
          </a:ln>
        </p:spPr>
      </p:pic>
      <p:sp>
        <p:nvSpPr>
          <p:cNvPr id="2" name="Номер слайда 1"/>
          <p:cNvSpPr>
            <a:spLocks noGrp="1"/>
          </p:cNvSpPr>
          <p:nvPr>
            <p:ph type="sldNum" idx="2"/>
          </p:nvPr>
        </p:nvSpPr>
        <p:spPr/>
        <p:txBody>
          <a:bodyPr/>
          <a:lstStyle/>
          <a:p>
            <a:fld id="{6CBC6A4C-7A0F-4613-B4FE-9A81DD0E7D72}" type="slidenum">
              <a:rPr lang="ru-RU" smtClean="0"/>
              <a:t>11</a:t>
            </a:fld>
            <a:endParaRPr lang="ru-RU"/>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304920" y="13320"/>
            <a:ext cx="5409720" cy="427320"/>
          </a:xfrm>
          <a:prstGeom prst="rect">
            <a:avLst/>
          </a:prstGeom>
          <a:noFill/>
          <a:ln w="0">
            <a:noFill/>
          </a:ln>
        </p:spPr>
        <p:txBody>
          <a:bodyPr lIns="0" tIns="0" rIns="0" bIns="0" anchor="t">
            <a:noAutofit/>
          </a:bodyPr>
          <a:lstStyle/>
          <a:p>
            <a:pPr marL="12600">
              <a:lnSpc>
                <a:spcPct val="100000"/>
              </a:lnSpc>
              <a:spcBef>
                <a:spcPts val="794"/>
              </a:spcBef>
              <a:buNone/>
              <a:tabLst>
                <a:tab pos="301680" algn="l"/>
                <a:tab pos="302400" algn="l"/>
              </a:tabLst>
            </a:pPr>
            <a:r>
              <a:rPr lang="ru-RU" sz="2800" b="1" strike="noStrike" spc="-1">
                <a:solidFill>
                  <a:srgbClr val="2369B0"/>
                </a:solidFill>
                <a:latin typeface="Times New Roman"/>
                <a:ea typeface="DejaVu Sans"/>
              </a:rPr>
              <a:t>Маскирование градиента</a:t>
            </a:r>
            <a:endParaRPr lang="ru-RU" sz="2800" b="0" strike="noStrike" spc="-1">
              <a:solidFill>
                <a:srgbClr val="000000"/>
              </a:solidFill>
              <a:latin typeface="Arial"/>
            </a:endParaRPr>
          </a:p>
        </p:txBody>
      </p:sp>
      <p:sp>
        <p:nvSpPr>
          <p:cNvPr id="74" name="Прямая соединительная линия 9"/>
          <p:cNvSpPr/>
          <p:nvPr/>
        </p:nvSpPr>
        <p:spPr>
          <a:xfrm flipV="1">
            <a:off x="304560" y="571500"/>
            <a:ext cx="11591432" cy="37980"/>
          </a:xfrm>
          <a:prstGeom prst="line">
            <a:avLst/>
          </a:prstGeom>
          <a:ln w="76200">
            <a:solidFill>
              <a:srgbClr val="5887C0"/>
            </a:solidFill>
            <a:round/>
          </a:ln>
        </p:spPr>
        <p:style>
          <a:lnRef idx="1">
            <a:schemeClr val="accent1"/>
          </a:lnRef>
          <a:fillRef idx="0">
            <a:schemeClr val="accent1"/>
          </a:fillRef>
          <a:effectRef idx="0">
            <a:schemeClr val="accent1"/>
          </a:effectRef>
          <a:fontRef idx="minor"/>
        </p:style>
        <p:txBody>
          <a:bodyPr/>
          <a:lstStyle/>
          <a:p>
            <a:endParaRPr lang="ru-RU"/>
          </a:p>
        </p:txBody>
      </p:sp>
      <p:pic>
        <p:nvPicPr>
          <p:cNvPr id="75" name="Рисунок 5"/>
          <p:cNvPicPr/>
          <p:nvPr/>
        </p:nvPicPr>
        <p:blipFill>
          <a:blip r:embed="rId2"/>
          <a:stretch/>
        </p:blipFill>
        <p:spPr>
          <a:xfrm>
            <a:off x="175680" y="954000"/>
            <a:ext cx="11555640" cy="4949640"/>
          </a:xfrm>
          <a:prstGeom prst="rect">
            <a:avLst/>
          </a:prstGeom>
          <a:ln w="0">
            <a:noFill/>
          </a:ln>
        </p:spPr>
      </p:pic>
      <p:sp>
        <p:nvSpPr>
          <p:cNvPr id="2" name="Номер слайда 1"/>
          <p:cNvSpPr>
            <a:spLocks noGrp="1"/>
          </p:cNvSpPr>
          <p:nvPr>
            <p:ph type="sldNum" idx="2"/>
          </p:nvPr>
        </p:nvSpPr>
        <p:spPr/>
        <p:txBody>
          <a:bodyPr/>
          <a:lstStyle/>
          <a:p>
            <a:fld id="{6CBC6A4C-7A0F-4613-B4FE-9A81DD0E7D72}" type="slidenum">
              <a:rPr lang="ru-RU" smtClean="0"/>
              <a:t>12</a:t>
            </a:fld>
            <a:endParaRPr lang="ru-RU"/>
          </a:p>
        </p:txBody>
      </p:sp>
      <p:sp>
        <p:nvSpPr>
          <p:cNvPr id="6" name="Прямоугольник 5"/>
          <p:cNvSpPr/>
          <p:nvPr/>
        </p:nvSpPr>
        <p:spPr>
          <a:xfrm>
            <a:off x="175680" y="6116510"/>
            <a:ext cx="11263112" cy="523220"/>
          </a:xfrm>
          <a:prstGeom prst="rect">
            <a:avLst/>
          </a:prstGeom>
        </p:spPr>
        <p:txBody>
          <a:bodyPr wrap="square">
            <a:spAutoFit/>
          </a:bodyPr>
          <a:lstStyle/>
          <a:p>
            <a:pPr algn="just"/>
            <a:r>
              <a:rPr lang="ru-RU" sz="1400" i="1" u="sng" dirty="0"/>
              <a:t>Источник</a:t>
            </a:r>
            <a:r>
              <a:rPr lang="en-US" sz="1400" i="1" u="sng" dirty="0"/>
              <a:t>:</a:t>
            </a:r>
            <a:r>
              <a:rPr lang="ru-RU" sz="1400" dirty="0"/>
              <a:t> </a:t>
            </a:r>
            <a:r>
              <a:rPr lang="pt-BR" sz="1400" dirty="0"/>
              <a:t>Gabriel Resende Machado, Eugênio Silva, Ronaldo Ribeiro Goldschmidt</a:t>
            </a:r>
            <a:r>
              <a:rPr lang="ru-RU" sz="1400" dirty="0"/>
              <a:t>. </a:t>
            </a:r>
            <a:r>
              <a:rPr lang="en-US" sz="1400" dirty="0"/>
              <a:t>Adversarial Machine Learning in Image Classification: A Survey Towards the Defender's Perspective</a:t>
            </a:r>
            <a:r>
              <a:rPr lang="ru-RU" sz="1400" dirty="0"/>
              <a:t>. </a:t>
            </a:r>
            <a:r>
              <a:rPr lang="en-US" sz="1400" dirty="0" err="1"/>
              <a:t>arXiv</a:t>
            </a:r>
            <a:r>
              <a:rPr lang="en-US" sz="1400" dirty="0"/>
              <a:t> preprint </a:t>
            </a:r>
            <a:r>
              <a:rPr lang="en-US" sz="1400" dirty="0" err="1"/>
              <a:t>arXiv</a:t>
            </a:r>
            <a:r>
              <a:rPr lang="en-US" sz="1400" dirty="0"/>
              <a:t>:</a:t>
            </a:r>
            <a:r>
              <a:rPr lang="ru-RU" sz="1400" dirty="0"/>
              <a:t>2009</a:t>
            </a:r>
            <a:r>
              <a:rPr lang="en-US" sz="1400" dirty="0"/>
              <a:t>.</a:t>
            </a:r>
            <a:r>
              <a:rPr lang="ru-RU" sz="1400" dirty="0"/>
              <a:t>03728</a:t>
            </a:r>
            <a:r>
              <a:rPr lang="en-US" sz="1400" dirty="0"/>
              <a:t> (20</a:t>
            </a:r>
            <a:r>
              <a:rPr lang="ru-RU" sz="1400" dirty="0"/>
              <a:t>20</a:t>
            </a:r>
            <a:r>
              <a:rPr lang="en-US" sz="1400" dirty="0"/>
              <a:t>)</a:t>
            </a:r>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 name="PlaceHolder 1"/>
          <p:cNvSpPr>
            <a:spLocks noGrp="1"/>
          </p:cNvSpPr>
          <p:nvPr>
            <p:ph type="title" idx="4294967295"/>
          </p:nvPr>
        </p:nvSpPr>
        <p:spPr>
          <a:xfrm>
            <a:off x="304920" y="13320"/>
            <a:ext cx="11740542" cy="427320"/>
          </a:xfrm>
          <a:prstGeom prst="rect">
            <a:avLst/>
          </a:prstGeom>
          <a:noFill/>
          <a:ln w="0">
            <a:noFill/>
          </a:ln>
        </p:spPr>
        <p:txBody>
          <a:bodyPr lIns="0" tIns="0" rIns="0" bIns="0" anchor="t">
            <a:noAutofit/>
          </a:bodyPr>
          <a:lstStyle/>
          <a:p>
            <a:pPr marL="12600">
              <a:lnSpc>
                <a:spcPct val="100000"/>
              </a:lnSpc>
              <a:spcBef>
                <a:spcPts val="794"/>
              </a:spcBef>
              <a:tabLst>
                <a:tab pos="301680" algn="l"/>
                <a:tab pos="302400" algn="l"/>
              </a:tabLst>
            </a:pPr>
            <a:r>
              <a:rPr lang="ru-RU" sz="2800" b="1" spc="-1" dirty="0">
                <a:solidFill>
                  <a:srgbClr val="2369B0"/>
                </a:solidFill>
                <a:latin typeface="Times New Roman"/>
              </a:rPr>
              <a:t>Состязательное обучение</a:t>
            </a:r>
            <a:endParaRPr lang="ru-RU" sz="2800" b="0" strike="noStrike" spc="-1" dirty="0">
              <a:solidFill>
                <a:srgbClr val="000000"/>
              </a:solidFill>
              <a:latin typeface="Arial"/>
            </a:endParaRPr>
          </a:p>
        </p:txBody>
      </p:sp>
      <p:sp>
        <p:nvSpPr>
          <p:cNvPr id="77" name="Прямая соединительная линия 4"/>
          <p:cNvSpPr/>
          <p:nvPr/>
        </p:nvSpPr>
        <p:spPr>
          <a:xfrm>
            <a:off x="304916" y="611838"/>
            <a:ext cx="11494357" cy="5981"/>
          </a:xfrm>
          <a:prstGeom prst="line">
            <a:avLst/>
          </a:prstGeom>
          <a:ln w="76200">
            <a:solidFill>
              <a:srgbClr val="5887C0"/>
            </a:solidFill>
            <a:round/>
          </a:ln>
        </p:spPr>
        <p:style>
          <a:lnRef idx="1">
            <a:schemeClr val="accent1"/>
          </a:lnRef>
          <a:fillRef idx="0">
            <a:schemeClr val="accent1"/>
          </a:fillRef>
          <a:effectRef idx="0">
            <a:schemeClr val="accent1"/>
          </a:effectRef>
          <a:fontRef idx="minor"/>
        </p:style>
        <p:txBody>
          <a:bodyPr/>
          <a:lstStyle/>
          <a:p>
            <a:endParaRPr lang="ru-RU"/>
          </a:p>
        </p:txBody>
      </p:sp>
      <p:sp>
        <p:nvSpPr>
          <p:cNvPr id="2" name="Номер слайда 1"/>
          <p:cNvSpPr>
            <a:spLocks noGrp="1"/>
          </p:cNvSpPr>
          <p:nvPr>
            <p:ph type="sldNum" idx="2"/>
          </p:nvPr>
        </p:nvSpPr>
        <p:spPr/>
        <p:txBody>
          <a:bodyPr/>
          <a:lstStyle/>
          <a:p>
            <a:fld id="{6CBC6A4C-7A0F-4613-B4FE-9A81DD0E7D72}" type="slidenum">
              <a:rPr lang="ru-RU" smtClean="0"/>
              <a:t>13</a:t>
            </a:fld>
            <a:endParaRPr lang="ru-RU"/>
          </a:p>
        </p:txBody>
      </p:sp>
      <p:sp>
        <p:nvSpPr>
          <p:cNvPr id="10" name="Прямоугольник 9"/>
          <p:cNvSpPr/>
          <p:nvPr/>
        </p:nvSpPr>
        <p:spPr>
          <a:xfrm>
            <a:off x="304917" y="879979"/>
            <a:ext cx="11494357" cy="5016758"/>
          </a:xfrm>
          <a:prstGeom prst="rect">
            <a:avLst/>
          </a:prstGeom>
        </p:spPr>
        <p:txBody>
          <a:bodyPr wrap="square">
            <a:spAutoFit/>
          </a:bodyPr>
          <a:lstStyle/>
          <a:p>
            <a:pPr algn="just"/>
            <a:r>
              <a:rPr lang="ru-RU" b="1" dirty="0"/>
              <a:t>Защита, основанная на применении атакующих примеров</a:t>
            </a:r>
            <a:r>
              <a:rPr lang="ru-RU" dirty="0"/>
              <a:t>, обычно рассматривается в литературе как подход грубой силы. По сути, основная цель состязательного обучения состоит в том, чтобы сделать классификационную модель более надёжной путём её обучения на наборе данных, содержащем легитимные и состязательные данные. </a:t>
            </a:r>
          </a:p>
          <a:p>
            <a:pPr algn="just"/>
            <a:endParaRPr lang="ru-RU" dirty="0"/>
          </a:p>
          <a:p>
            <a:pPr algn="just"/>
            <a:r>
              <a:rPr lang="ru-RU" dirty="0"/>
              <a:t>Пусть дан кортеж X = (x, y), где x —  исходное/легитимное изображение, y — класс, к которому принадлежит изображение x, и T — обучающий набор данных, такой что T = {X}, атакующее изображение x' создается из x с помощью алгоритма атаки A, формируя таким образом новый кортеж X', который будет иметь ту же метку y исходного изображения x, таким образом получаем X' = {x', y}, x' = A(x). Впоследствии обучающий набор данных T дополняется X' и теперь содержит два кортежа изображений: T' = {X, X'}. Затем обучающая модель переобучается с использованием обучающего набора данных T', в результате чего получается теоретически более стойкая к атакам модель.</a:t>
            </a:r>
          </a:p>
          <a:p>
            <a:pPr algn="just"/>
            <a:endParaRPr lang="ru-RU" dirty="0"/>
          </a:p>
          <a:p>
            <a:pPr algn="just"/>
            <a:r>
              <a:rPr lang="ru-RU" i="1" u="sng" dirty="0"/>
              <a:t>Источник:</a:t>
            </a:r>
            <a:r>
              <a:rPr lang="ru-RU" dirty="0"/>
              <a:t> </a:t>
            </a:r>
            <a:r>
              <a:rPr lang="en-US" dirty="0"/>
              <a:t>Gabriel </a:t>
            </a:r>
            <a:r>
              <a:rPr lang="en-US" dirty="0" err="1"/>
              <a:t>Resende</a:t>
            </a:r>
            <a:r>
              <a:rPr lang="en-US" dirty="0"/>
              <a:t> Machado, </a:t>
            </a:r>
            <a:r>
              <a:rPr lang="en-US" dirty="0" err="1"/>
              <a:t>Eugênio</a:t>
            </a:r>
            <a:r>
              <a:rPr lang="en-US" dirty="0"/>
              <a:t> Silva, Ronaldo Ribeiro Goldschmidt. Adversarial Machine Learning in Image Classification: A Survey Towards the Defender's Perspective. </a:t>
            </a:r>
            <a:r>
              <a:rPr lang="en-US" dirty="0" err="1"/>
              <a:t>arXiv</a:t>
            </a:r>
            <a:r>
              <a:rPr lang="en-US" dirty="0"/>
              <a:t> preprint arXiv:2009.03728 (2020)</a:t>
            </a:r>
          </a:p>
          <a:p>
            <a:pPr algn="just"/>
            <a:endParaRPr lang="ru-RU" dirty="0"/>
          </a:p>
          <a:p>
            <a:pPr algn="just"/>
            <a:endParaRPr lang="ru-RU" sz="1400" dirty="0"/>
          </a:p>
        </p:txBody>
      </p:sp>
    </p:spTree>
    <p:extLst>
      <p:ext uri="{BB962C8B-B14F-4D97-AF65-F5344CB8AC3E}">
        <p14:creationId xmlns:p14="http://schemas.microsoft.com/office/powerpoint/2010/main" val="1440986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304920" y="13320"/>
            <a:ext cx="5409720" cy="427320"/>
          </a:xfrm>
          <a:prstGeom prst="rect">
            <a:avLst/>
          </a:prstGeom>
          <a:noFill/>
          <a:ln w="0">
            <a:noFill/>
          </a:ln>
        </p:spPr>
        <p:txBody>
          <a:bodyPr lIns="0" tIns="0" rIns="0" bIns="0" anchor="t">
            <a:noAutofit/>
          </a:bodyPr>
          <a:lstStyle/>
          <a:p>
            <a:pPr marL="12600">
              <a:lnSpc>
                <a:spcPct val="100000"/>
              </a:lnSpc>
              <a:spcBef>
                <a:spcPts val="794"/>
              </a:spcBef>
              <a:buNone/>
              <a:tabLst>
                <a:tab pos="301680" algn="l"/>
                <a:tab pos="302400" algn="l"/>
              </a:tabLst>
            </a:pPr>
            <a:r>
              <a:rPr lang="ru-RU" sz="2800" b="1" strike="noStrike" spc="-1" dirty="0">
                <a:solidFill>
                  <a:srgbClr val="2369B0"/>
                </a:solidFill>
                <a:latin typeface="Times New Roman"/>
                <a:ea typeface="DejaVu Sans"/>
              </a:rPr>
              <a:t>Состязательное обучение</a:t>
            </a:r>
            <a:endParaRPr lang="ru-RU" sz="2800" b="0" strike="noStrike" spc="-1" dirty="0">
              <a:solidFill>
                <a:srgbClr val="000000"/>
              </a:solidFill>
              <a:latin typeface="Arial"/>
            </a:endParaRPr>
          </a:p>
        </p:txBody>
      </p:sp>
      <p:sp>
        <p:nvSpPr>
          <p:cNvPr id="80" name="Прямая соединительная линия 5"/>
          <p:cNvSpPr/>
          <p:nvPr/>
        </p:nvSpPr>
        <p:spPr>
          <a:xfrm flipV="1">
            <a:off x="304560" y="546268"/>
            <a:ext cx="11274120" cy="63212"/>
          </a:xfrm>
          <a:prstGeom prst="line">
            <a:avLst/>
          </a:prstGeom>
          <a:ln w="76200">
            <a:solidFill>
              <a:srgbClr val="5887C0"/>
            </a:solidFill>
            <a:round/>
          </a:ln>
        </p:spPr>
        <p:style>
          <a:lnRef idx="1">
            <a:schemeClr val="accent1"/>
          </a:lnRef>
          <a:fillRef idx="0">
            <a:schemeClr val="accent1"/>
          </a:fillRef>
          <a:effectRef idx="0">
            <a:schemeClr val="accent1"/>
          </a:effectRef>
          <a:fontRef idx="minor"/>
        </p:style>
        <p:txBody>
          <a:bodyPr/>
          <a:lstStyle/>
          <a:p>
            <a:endParaRPr lang="ru-RU"/>
          </a:p>
        </p:txBody>
      </p:sp>
      <p:sp>
        <p:nvSpPr>
          <p:cNvPr id="2" name="Номер слайда 1"/>
          <p:cNvSpPr>
            <a:spLocks noGrp="1"/>
          </p:cNvSpPr>
          <p:nvPr>
            <p:ph type="sldNum" idx="2"/>
          </p:nvPr>
        </p:nvSpPr>
        <p:spPr/>
        <p:txBody>
          <a:bodyPr/>
          <a:lstStyle/>
          <a:p>
            <a:fld id="{6CBC6A4C-7A0F-4613-B4FE-9A81DD0E7D72}" type="slidenum">
              <a:rPr lang="ru-RU" smtClean="0"/>
              <a:t>14</a:t>
            </a:fld>
            <a:endParaRPr lang="ru-RU"/>
          </a:p>
        </p:txBody>
      </p:sp>
      <p:sp>
        <p:nvSpPr>
          <p:cNvPr id="3" name="Прямоугольник 2"/>
          <p:cNvSpPr/>
          <p:nvPr/>
        </p:nvSpPr>
        <p:spPr>
          <a:xfrm>
            <a:off x="234461" y="778680"/>
            <a:ext cx="11344219" cy="5493812"/>
          </a:xfrm>
          <a:prstGeom prst="rect">
            <a:avLst/>
          </a:prstGeom>
        </p:spPr>
        <p:txBody>
          <a:bodyPr wrap="square">
            <a:spAutoFit/>
          </a:bodyPr>
          <a:lstStyle/>
          <a:p>
            <a:pPr algn="just"/>
            <a:r>
              <a:rPr lang="ru-RU" sz="1300" dirty="0"/>
              <a:t>Несмотря на хорошие результаты состязательного обучения, этот подход к маскировке градиента имеет в основном две проблемы</a:t>
            </a:r>
            <a:r>
              <a:rPr lang="en-US" sz="1300" dirty="0"/>
              <a:t>.</a:t>
            </a:r>
            <a:endParaRPr lang="ru-RU" sz="1300" dirty="0"/>
          </a:p>
          <a:p>
            <a:pPr algn="just"/>
            <a:endParaRPr lang="en-US" sz="1300" dirty="0"/>
          </a:p>
          <a:p>
            <a:pPr algn="just"/>
            <a:r>
              <a:rPr lang="ru-RU" sz="1300" dirty="0"/>
              <a:t>Первая проблема связана с тесной связью состязательного обучения с алгоритмом атаки, используемым в процессе обучения. Переобучение модели с помощью состязательного обучения не приводит к созданию универсальной модели, способной противостоять атакам уклонениям,  не используемым в процессе обучения. Чтобы получить более общую модель, было бы необходимо разработать обучающий набор данных T с огромным количеством атакующих изображений, сгенерированных с использованием различных алгоритмов атак. </a:t>
            </a:r>
          </a:p>
          <a:p>
            <a:pPr algn="just"/>
            <a:endParaRPr lang="en-US" sz="1300" dirty="0"/>
          </a:p>
          <a:p>
            <a:pPr algn="just"/>
            <a:r>
              <a:rPr lang="ru-RU" sz="1300" dirty="0"/>
              <a:t>Таким образом, возникает второй вопрос, касающийся состязательного обучения. Процедура неэффективна с точки зрения вычислений, учитывая два факта:</a:t>
            </a:r>
            <a:endParaRPr lang="en-US" sz="1300" dirty="0"/>
          </a:p>
          <a:p>
            <a:pPr marL="285750" indent="-285750" algn="just">
              <a:buFont typeface="Wingdings" panose="05000000000000000000" pitchFamily="2" charset="2"/>
              <a:buChar char="v"/>
            </a:pPr>
            <a:r>
              <a:rPr lang="ru-RU" sz="1300" dirty="0"/>
              <a:t>большое количество вредоносных изображений, которые должны быть созданы с помощью различных атак, что, в свою очередь, не гарантирует устойчивость к вредоносным изображениям, сгенерированным с помощью более сложных алгоритмов</a:t>
            </a:r>
            <a:r>
              <a:rPr lang="en-US" sz="1300" dirty="0"/>
              <a:t>;</a:t>
            </a:r>
            <a:endParaRPr lang="ru-RU" sz="1300" dirty="0"/>
          </a:p>
          <a:p>
            <a:pPr marL="285750" indent="-285750" algn="just">
              <a:buFont typeface="Wingdings" panose="05000000000000000000" pitchFamily="2" charset="2"/>
              <a:buChar char="v"/>
            </a:pPr>
            <a:r>
              <a:rPr lang="ru-RU" sz="1300" dirty="0"/>
              <a:t>после генерации этих вредоносных изображений модель должна обучаться с использованием гораздо большего набора данных, что экспоненциально увеличивает время обучения.</a:t>
            </a:r>
          </a:p>
          <a:p>
            <a:pPr algn="just"/>
            <a:endParaRPr lang="en-US" sz="1300" dirty="0"/>
          </a:p>
          <a:p>
            <a:pPr algn="just"/>
            <a:r>
              <a:rPr lang="ru-RU" sz="1300" dirty="0"/>
              <a:t>Надежный метод защиты должен быть отделён от любого алгоритма атаки, чтобы повысить его обобщенность. Несмотря на недостатки, </a:t>
            </a:r>
            <a:r>
              <a:rPr lang="en-US" sz="1300" dirty="0" err="1"/>
              <a:t>Madry</a:t>
            </a:r>
            <a:r>
              <a:rPr lang="en-US" sz="1300" dirty="0"/>
              <a:t> et al.</a:t>
            </a:r>
            <a:r>
              <a:rPr lang="ru-RU" sz="1300" dirty="0"/>
              <a:t>, 2017 предложили обучение на состязательных образцах, созданных с использованием прогнозируемого градиентного спуска (PGD), которая является наиболее стойкой защитой, поскольку она продемонстрировала устойчивость к различным типам атак как в режиме белого ящика, так и в режиме черного ящика в работе </a:t>
            </a:r>
            <a:r>
              <a:rPr lang="en-US" sz="1300" dirty="0" err="1"/>
              <a:t>Wiyatno</a:t>
            </a:r>
            <a:r>
              <a:rPr lang="ru-RU" sz="1300" dirty="0"/>
              <a:t> </a:t>
            </a:r>
            <a:r>
              <a:rPr lang="en-US" sz="1300" dirty="0"/>
              <a:t>et al.</a:t>
            </a:r>
            <a:r>
              <a:rPr lang="ru-RU" sz="1300" dirty="0"/>
              <a:t>, 2019. Однако этот метод не является универсальным из-за вычислительных сложностей и не был протестирован на крупномасштабных наборах данных, таких как </a:t>
            </a:r>
            <a:r>
              <a:rPr lang="ru-RU" sz="1300" dirty="0" err="1"/>
              <a:t>ImageNet</a:t>
            </a:r>
            <a:r>
              <a:rPr lang="ru-RU" sz="1300" dirty="0"/>
              <a:t>.</a:t>
            </a:r>
          </a:p>
          <a:p>
            <a:pPr algn="just"/>
            <a:endParaRPr lang="ru-RU" sz="1300" dirty="0"/>
          </a:p>
          <a:p>
            <a:pPr algn="just"/>
            <a:r>
              <a:rPr lang="ru-RU" sz="1300" i="1" u="sng" dirty="0"/>
              <a:t>Источники: </a:t>
            </a:r>
          </a:p>
          <a:p>
            <a:pPr algn="just"/>
            <a:r>
              <a:rPr lang="ru-RU" sz="1300" dirty="0"/>
              <a:t>1) </a:t>
            </a:r>
            <a:r>
              <a:rPr lang="en-US" sz="1300" dirty="0"/>
              <a:t>Gabriel </a:t>
            </a:r>
            <a:r>
              <a:rPr lang="en-US" sz="1300" dirty="0" err="1"/>
              <a:t>Resende</a:t>
            </a:r>
            <a:r>
              <a:rPr lang="en-US" sz="1300" dirty="0"/>
              <a:t> Machado, </a:t>
            </a:r>
            <a:r>
              <a:rPr lang="en-US" sz="1300" dirty="0" err="1"/>
              <a:t>Eugênio</a:t>
            </a:r>
            <a:r>
              <a:rPr lang="en-US" sz="1300" dirty="0"/>
              <a:t> Silva, Ronaldo Ribeiro Goldschmidt. Adversarial Machine Learning in Image Classification: A Survey Towards the Defender's Perspective. </a:t>
            </a:r>
            <a:r>
              <a:rPr lang="en-US" sz="1300" dirty="0" err="1"/>
              <a:t>arXiv</a:t>
            </a:r>
            <a:r>
              <a:rPr lang="en-US" sz="1300" dirty="0"/>
              <a:t> preprint arXiv:2009.03728 (2020)</a:t>
            </a:r>
            <a:endParaRPr lang="ru-RU" sz="1300" dirty="0"/>
          </a:p>
          <a:p>
            <a:pPr algn="just"/>
            <a:r>
              <a:rPr lang="ru-RU" sz="1300" dirty="0"/>
              <a:t>2) </a:t>
            </a:r>
            <a:r>
              <a:rPr lang="en-US" sz="1300" dirty="0" err="1"/>
              <a:t>Aleksander</a:t>
            </a:r>
            <a:r>
              <a:rPr lang="en-US" sz="1300" dirty="0"/>
              <a:t> </a:t>
            </a:r>
            <a:r>
              <a:rPr lang="en-US" sz="1300" dirty="0" err="1"/>
              <a:t>Madry</a:t>
            </a:r>
            <a:r>
              <a:rPr lang="en-US" sz="1300" dirty="0"/>
              <a:t>, </a:t>
            </a:r>
            <a:r>
              <a:rPr lang="en-US" sz="1300" dirty="0" err="1"/>
              <a:t>Aleksandar</a:t>
            </a:r>
            <a:r>
              <a:rPr lang="en-US" sz="1300" dirty="0"/>
              <a:t> </a:t>
            </a:r>
            <a:r>
              <a:rPr lang="en-US" sz="1300" dirty="0" err="1"/>
              <a:t>Makelov</a:t>
            </a:r>
            <a:r>
              <a:rPr lang="en-US" sz="1300" dirty="0"/>
              <a:t>, Ludwig Schmidt, Dimitris Tsipras, and Adrian </a:t>
            </a:r>
            <a:r>
              <a:rPr lang="en-US" sz="1300" dirty="0" err="1"/>
              <a:t>Vladu</a:t>
            </a:r>
            <a:r>
              <a:rPr lang="en-US" sz="1300" dirty="0"/>
              <a:t>. 2017. Towards deep</a:t>
            </a:r>
            <a:r>
              <a:rPr lang="ru-RU" sz="1300" dirty="0"/>
              <a:t> </a:t>
            </a:r>
            <a:r>
              <a:rPr lang="en-US" sz="1300" dirty="0"/>
              <a:t>learning models resistant to adversarial attacks. </a:t>
            </a:r>
            <a:r>
              <a:rPr lang="en-US" sz="1300" dirty="0" err="1"/>
              <a:t>arXiv</a:t>
            </a:r>
            <a:r>
              <a:rPr lang="en-US" sz="1300" dirty="0"/>
              <a:t> preprint arXiv:1706.06083 (2017)</a:t>
            </a:r>
            <a:endParaRPr lang="ru-RU" sz="1300" dirty="0"/>
          </a:p>
          <a:p>
            <a:pPr algn="just"/>
            <a:r>
              <a:rPr lang="ru-RU" sz="1300" dirty="0"/>
              <a:t>3) </a:t>
            </a:r>
            <a:r>
              <a:rPr lang="en-US" sz="1300" dirty="0"/>
              <a:t>Rey Reza </a:t>
            </a:r>
            <a:r>
              <a:rPr lang="en-US" sz="1300" dirty="0" err="1"/>
              <a:t>Wiyatno</a:t>
            </a:r>
            <a:r>
              <a:rPr lang="en-US" sz="1300" dirty="0"/>
              <a:t>, </a:t>
            </a:r>
            <a:r>
              <a:rPr lang="en-US" sz="1300" dirty="0" err="1"/>
              <a:t>Anqi</a:t>
            </a:r>
            <a:r>
              <a:rPr lang="en-US" sz="1300" dirty="0"/>
              <a:t> Xu, </a:t>
            </a:r>
            <a:r>
              <a:rPr lang="en-US" sz="1300" dirty="0" err="1"/>
              <a:t>Ousmane</a:t>
            </a:r>
            <a:r>
              <a:rPr lang="en-US" sz="1300" dirty="0"/>
              <a:t> </a:t>
            </a:r>
            <a:r>
              <a:rPr lang="en-US" sz="1300" dirty="0" err="1"/>
              <a:t>Dia</a:t>
            </a:r>
            <a:r>
              <a:rPr lang="en-US" sz="1300" dirty="0"/>
              <a:t>, and </a:t>
            </a:r>
            <a:r>
              <a:rPr lang="en-US" sz="1300" dirty="0" err="1"/>
              <a:t>Archy</a:t>
            </a:r>
            <a:r>
              <a:rPr lang="en-US" sz="1300" dirty="0"/>
              <a:t> de Berker. 2019. Adversarial Examples in Modern Machine</a:t>
            </a:r>
            <a:r>
              <a:rPr lang="ru-RU" sz="1300" dirty="0"/>
              <a:t> </a:t>
            </a:r>
            <a:r>
              <a:rPr lang="en-US" sz="1300" dirty="0"/>
              <a:t>Learning: A Review. </a:t>
            </a:r>
            <a:r>
              <a:rPr lang="en-US" sz="1300" dirty="0" err="1"/>
              <a:t>arXiv</a:t>
            </a:r>
            <a:r>
              <a:rPr lang="en-US" sz="1300" dirty="0"/>
              <a:t> preprint arXiv:1911.05268 (2019)</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304920" y="13320"/>
            <a:ext cx="5409720" cy="427320"/>
          </a:xfrm>
          <a:prstGeom prst="rect">
            <a:avLst/>
          </a:prstGeom>
          <a:noFill/>
          <a:ln w="0">
            <a:noFill/>
          </a:ln>
        </p:spPr>
        <p:txBody>
          <a:bodyPr lIns="0" tIns="0" rIns="0" bIns="0" anchor="t">
            <a:noAutofit/>
          </a:bodyPr>
          <a:lstStyle/>
          <a:p>
            <a:pPr marL="12600">
              <a:lnSpc>
                <a:spcPct val="100000"/>
              </a:lnSpc>
              <a:spcBef>
                <a:spcPts val="794"/>
              </a:spcBef>
              <a:tabLst>
                <a:tab pos="301680" algn="l"/>
                <a:tab pos="302400" algn="l"/>
              </a:tabLst>
            </a:pPr>
            <a:r>
              <a:rPr lang="ru-RU" sz="2800" b="1" spc="-1" dirty="0">
                <a:solidFill>
                  <a:srgbClr val="2369B0"/>
                </a:solidFill>
                <a:latin typeface="Times New Roman"/>
              </a:rPr>
              <a:t>Состязательное обучение</a:t>
            </a:r>
            <a:endParaRPr lang="ru-RU" sz="2800" b="0" strike="noStrike" spc="-1" dirty="0">
              <a:solidFill>
                <a:srgbClr val="000000"/>
              </a:solidFill>
              <a:latin typeface="Arial"/>
            </a:endParaRPr>
          </a:p>
        </p:txBody>
      </p:sp>
      <p:sp>
        <p:nvSpPr>
          <p:cNvPr id="84" name="Прямая соединительная линия 9"/>
          <p:cNvSpPr/>
          <p:nvPr/>
        </p:nvSpPr>
        <p:spPr>
          <a:xfrm flipV="1">
            <a:off x="304559" y="597877"/>
            <a:ext cx="11186197" cy="11603"/>
          </a:xfrm>
          <a:prstGeom prst="line">
            <a:avLst/>
          </a:prstGeom>
          <a:ln w="76200">
            <a:solidFill>
              <a:srgbClr val="5887C0"/>
            </a:solidFill>
            <a:round/>
          </a:ln>
        </p:spPr>
        <p:style>
          <a:lnRef idx="1">
            <a:schemeClr val="accent1"/>
          </a:lnRef>
          <a:fillRef idx="0">
            <a:schemeClr val="accent1"/>
          </a:fillRef>
          <a:effectRef idx="0">
            <a:schemeClr val="accent1"/>
          </a:effectRef>
          <a:fontRef idx="minor"/>
        </p:style>
        <p:txBody>
          <a:bodyPr/>
          <a:lstStyle/>
          <a:p>
            <a:endParaRPr lang="ru-RU"/>
          </a:p>
        </p:txBody>
      </p:sp>
      <p:pic>
        <p:nvPicPr>
          <p:cNvPr id="85" name="Рисунок 3"/>
          <p:cNvPicPr/>
          <p:nvPr/>
        </p:nvPicPr>
        <p:blipFill>
          <a:blip r:embed="rId2"/>
          <a:stretch/>
        </p:blipFill>
        <p:spPr>
          <a:xfrm>
            <a:off x="1485214" y="1696433"/>
            <a:ext cx="8561666" cy="3705073"/>
          </a:xfrm>
          <a:prstGeom prst="rect">
            <a:avLst/>
          </a:prstGeom>
          <a:ln w="0">
            <a:noFill/>
          </a:ln>
        </p:spPr>
      </p:pic>
      <p:sp>
        <p:nvSpPr>
          <p:cNvPr id="86" name="TextBox 5"/>
          <p:cNvSpPr/>
          <p:nvPr/>
        </p:nvSpPr>
        <p:spPr>
          <a:xfrm>
            <a:off x="242917" y="774557"/>
            <a:ext cx="11247840" cy="92187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ru-RU" sz="1800" b="0" strike="noStrike" spc="-1" dirty="0">
                <a:solidFill>
                  <a:srgbClr val="000000"/>
                </a:solidFill>
                <a:latin typeface="Arial"/>
                <a:ea typeface="DejaVu Sans"/>
              </a:rPr>
              <a:t>Состязательное обучение повышает стойкость классификаторов за сч</a:t>
            </a:r>
            <a:r>
              <a:rPr lang="ru-RU" spc="-1" dirty="0">
                <a:solidFill>
                  <a:srgbClr val="000000"/>
                </a:solidFill>
                <a:latin typeface="Arial"/>
                <a:ea typeface="DejaVu Sans"/>
              </a:rPr>
              <a:t>ё</a:t>
            </a:r>
            <a:r>
              <a:rPr lang="ru-RU" sz="1800" b="0" strike="noStrike" spc="-1" dirty="0">
                <a:solidFill>
                  <a:srgbClr val="000000"/>
                </a:solidFill>
                <a:latin typeface="Arial"/>
                <a:ea typeface="DejaVu Sans"/>
              </a:rPr>
              <a:t>т их обучения с использованием расширенного набора обучающих данных, содержащего состязательные изображения.</a:t>
            </a:r>
            <a:endParaRPr lang="en-US" sz="1800" b="0" strike="noStrike" spc="-1" dirty="0">
              <a:latin typeface="Arial"/>
            </a:endParaRPr>
          </a:p>
        </p:txBody>
      </p:sp>
      <p:sp>
        <p:nvSpPr>
          <p:cNvPr id="2" name="Номер слайда 1"/>
          <p:cNvSpPr>
            <a:spLocks noGrp="1"/>
          </p:cNvSpPr>
          <p:nvPr>
            <p:ph type="sldNum" idx="2"/>
          </p:nvPr>
        </p:nvSpPr>
        <p:spPr/>
        <p:txBody>
          <a:bodyPr/>
          <a:lstStyle/>
          <a:p>
            <a:fld id="{6CBC6A4C-7A0F-4613-B4FE-9A81DD0E7D72}" type="slidenum">
              <a:rPr lang="ru-RU" smtClean="0"/>
              <a:t>15</a:t>
            </a:fld>
            <a:endParaRPr lang="ru-RU"/>
          </a:p>
        </p:txBody>
      </p:sp>
      <p:sp>
        <p:nvSpPr>
          <p:cNvPr id="3" name="Прямоугольник 2"/>
          <p:cNvSpPr/>
          <p:nvPr/>
        </p:nvSpPr>
        <p:spPr>
          <a:xfrm>
            <a:off x="304559" y="5738607"/>
            <a:ext cx="11186197" cy="584775"/>
          </a:xfrm>
          <a:prstGeom prst="rect">
            <a:avLst/>
          </a:prstGeom>
        </p:spPr>
        <p:txBody>
          <a:bodyPr wrap="square">
            <a:spAutoFit/>
          </a:bodyPr>
          <a:lstStyle/>
          <a:p>
            <a:pPr algn="just"/>
            <a:r>
              <a:rPr lang="ru-RU" sz="1600" i="1" u="sng" dirty="0"/>
              <a:t>Источник:</a:t>
            </a:r>
            <a:r>
              <a:rPr lang="ru-RU" sz="1600" dirty="0"/>
              <a:t> </a:t>
            </a:r>
            <a:r>
              <a:rPr lang="en-US" sz="1600" dirty="0"/>
              <a:t>Gabriel </a:t>
            </a:r>
            <a:r>
              <a:rPr lang="en-US" sz="1600" dirty="0" err="1"/>
              <a:t>Resende</a:t>
            </a:r>
            <a:r>
              <a:rPr lang="en-US" sz="1600" dirty="0"/>
              <a:t> Machado, </a:t>
            </a:r>
            <a:r>
              <a:rPr lang="en-US" sz="1600" dirty="0" err="1"/>
              <a:t>Eugênio</a:t>
            </a:r>
            <a:r>
              <a:rPr lang="en-US" sz="1600" dirty="0"/>
              <a:t> Silva, Ronaldo Ribeiro Goldschmidt. Adversarial Machine Learning in Image Classification: A Survey Towards the Defender's Perspective. </a:t>
            </a:r>
            <a:r>
              <a:rPr lang="en-US" sz="1600" dirty="0" err="1"/>
              <a:t>arXiv</a:t>
            </a:r>
            <a:r>
              <a:rPr lang="en-US" sz="1600" dirty="0"/>
              <a:t> preprint arXiv:2009.03728 (2020)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 name="Прямая соединительная линия 4"/>
          <p:cNvSpPr/>
          <p:nvPr/>
        </p:nvSpPr>
        <p:spPr>
          <a:xfrm>
            <a:off x="304920" y="620630"/>
            <a:ext cx="11494357" cy="5981"/>
          </a:xfrm>
          <a:prstGeom prst="line">
            <a:avLst/>
          </a:prstGeom>
          <a:ln w="76200">
            <a:solidFill>
              <a:srgbClr val="5887C0"/>
            </a:solidFill>
            <a:round/>
          </a:ln>
        </p:spPr>
        <p:style>
          <a:lnRef idx="1">
            <a:schemeClr val="accent1"/>
          </a:lnRef>
          <a:fillRef idx="0">
            <a:schemeClr val="accent1"/>
          </a:fillRef>
          <a:effectRef idx="0">
            <a:schemeClr val="accent1"/>
          </a:effectRef>
          <a:fontRef idx="minor"/>
        </p:style>
        <p:txBody>
          <a:bodyPr/>
          <a:lstStyle/>
          <a:p>
            <a:endParaRPr lang="ru-RU"/>
          </a:p>
        </p:txBody>
      </p:sp>
      <p:sp>
        <p:nvSpPr>
          <p:cNvPr id="2" name="Номер слайда 1"/>
          <p:cNvSpPr>
            <a:spLocks noGrp="1"/>
          </p:cNvSpPr>
          <p:nvPr>
            <p:ph type="sldNum" idx="2"/>
          </p:nvPr>
        </p:nvSpPr>
        <p:spPr/>
        <p:txBody>
          <a:bodyPr/>
          <a:lstStyle/>
          <a:p>
            <a:fld id="{6CBC6A4C-7A0F-4613-B4FE-9A81DD0E7D72}" type="slidenum">
              <a:rPr lang="ru-RU" smtClean="0"/>
              <a:t>16</a:t>
            </a:fld>
            <a:endParaRPr lang="ru-RU"/>
          </a:p>
        </p:txBody>
      </p:sp>
      <mc:AlternateContent xmlns:mc="http://schemas.openxmlformats.org/markup-compatibility/2006" xmlns:a14="http://schemas.microsoft.com/office/drawing/2010/main">
        <mc:Choice Requires="a14">
          <p:sp>
            <p:nvSpPr>
              <p:cNvPr id="14" name="Прямоугольник 13"/>
              <p:cNvSpPr/>
              <p:nvPr/>
            </p:nvSpPr>
            <p:spPr>
              <a:xfrm>
                <a:off x="259462" y="806601"/>
                <a:ext cx="11585271" cy="5262979"/>
              </a:xfrm>
              <a:prstGeom prst="rect">
                <a:avLst/>
              </a:prstGeom>
            </p:spPr>
            <p:txBody>
              <a:bodyPr wrap="square">
                <a:spAutoFit/>
              </a:bodyPr>
              <a:lstStyle/>
              <a:p>
                <a:pPr algn="just"/>
                <a:r>
                  <a:rPr lang="ru-RU" sz="1600" dirty="0"/>
                  <a:t>"Дистилляция", впервые представленная </a:t>
                </a:r>
                <a:r>
                  <a:rPr lang="en-US" sz="1600" dirty="0"/>
                  <a:t>Hinton et al., 2015</a:t>
                </a:r>
                <a:r>
                  <a:rPr lang="ru-RU" sz="1600" dirty="0"/>
                  <a:t>, является методикой обучения для уменьшения размера архитектур глубоких нейронных сетей (DNN). Ее цель заключается в том, чтобы обучить модель меньшего размера на </a:t>
                </a:r>
                <a:r>
                  <a:rPr lang="ru-RU" sz="1600" dirty="0" err="1"/>
                  <a:t>логитах</a:t>
                </a:r>
                <a:r>
                  <a:rPr lang="ru-RU" sz="1600" dirty="0"/>
                  <a:t> (выходы последнего слоя перед </a:t>
                </a:r>
                <a:r>
                  <a:rPr lang="ru-RU" sz="1600" dirty="0" err="1"/>
                  <a:t>softmax</a:t>
                </a:r>
                <a:r>
                  <a:rPr lang="ru-RU" sz="1600" dirty="0"/>
                  <a:t>).</a:t>
                </a:r>
              </a:p>
              <a:p>
                <a:pPr algn="just"/>
                <a:endParaRPr lang="ru-RU" sz="1600" dirty="0"/>
              </a:p>
              <a:p>
                <a:pPr algn="just"/>
                <a:r>
                  <a:rPr lang="ru-RU" sz="1600" dirty="0"/>
                  <a:t>Работа </a:t>
                </a:r>
                <a:r>
                  <a:rPr lang="en-US" sz="1600" dirty="0" err="1"/>
                  <a:t>Papernot</a:t>
                </a:r>
                <a:r>
                  <a:rPr lang="en-US" sz="1600" dirty="0"/>
                  <a:t> et al., 2016b </a:t>
                </a:r>
                <a:r>
                  <a:rPr lang="ru-RU" sz="1600" dirty="0"/>
                  <a:t> переосмысливает процедуру дистилляции для обучения модели DNN, которая может сопротивляться </a:t>
                </a:r>
                <a:r>
                  <a:rPr lang="ru-RU" sz="1600" dirty="0" err="1"/>
                  <a:t>адверсарным</a:t>
                </a:r>
                <a:r>
                  <a:rPr lang="ru-RU" sz="1600" dirty="0"/>
                  <a:t> примерам, таким как FGSM, атака L-BFGS от </a:t>
                </a:r>
                <a:r>
                  <a:rPr lang="ru-RU" sz="1600" dirty="0" err="1"/>
                  <a:t>Szegedy</a:t>
                </a:r>
                <a:r>
                  <a:rPr lang="ru-RU" sz="1600" dirty="0"/>
                  <a:t> или </a:t>
                </a:r>
                <a:r>
                  <a:rPr lang="ru-RU" sz="1600" dirty="0" err="1"/>
                  <a:t>DeepFool</a:t>
                </a:r>
                <a:r>
                  <a:rPr lang="ru-RU" sz="1600" dirty="0"/>
                  <a:t>. Они разрабатывают свой процесс обучения следующим образом:</a:t>
                </a:r>
              </a:p>
              <a:p>
                <a:pPr marL="285750" indent="-285750" algn="just">
                  <a:buFont typeface="Wingdings" panose="05000000000000000000" pitchFamily="2" charset="2"/>
                  <a:buChar char="v"/>
                </a:pPr>
                <a:r>
                  <a:rPr lang="ru-RU" sz="1600" dirty="0"/>
                  <a:t>Обучение сети</a:t>
                </a:r>
                <a:r>
                  <a:rPr lang="en-US" sz="1600" dirty="0"/>
                  <a:t> </a:t>
                </a:r>
                <a:r>
                  <a:rPr lang="ru-RU" sz="1600" dirty="0"/>
                  <a:t>F на предоставленном наборе обучающих данных</a:t>
                </a:r>
                <a:r>
                  <a:rPr lang="en-US" sz="1600" dirty="0"/>
                  <a:t> </a:t>
                </a:r>
                <a:r>
                  <a:rPr lang="ru-RU" sz="1600" dirty="0"/>
                  <a:t>(X, Y), устанавливая температуру </a:t>
                </a:r>
                <a:r>
                  <a:rPr lang="ru-RU" sz="1600" dirty="0" err="1"/>
                  <a:t>softmax</a:t>
                </a:r>
                <a:r>
                  <a:rPr lang="ru-RU" sz="1600" dirty="0"/>
                  <a:t> в T</a:t>
                </a:r>
                <a:r>
                  <a:rPr lang="en-US" sz="1600" dirty="0"/>
                  <a:t>;</a:t>
                </a:r>
                <a:endParaRPr lang="ru-RU" sz="1600" dirty="0"/>
              </a:p>
              <a:p>
                <a:pPr marL="285750" indent="-285750" algn="just">
                  <a:buFont typeface="Wingdings" panose="05000000000000000000" pitchFamily="2" charset="2"/>
                  <a:buChar char="v"/>
                </a:pPr>
                <a:r>
                  <a:rPr lang="ru-RU" sz="1600" dirty="0"/>
                  <a:t>Вычисление баллов (после </a:t>
                </a:r>
                <a:r>
                  <a:rPr lang="ru-RU" sz="1600" dirty="0" err="1"/>
                  <a:t>softmax</a:t>
                </a:r>
                <a:r>
                  <a:rPr lang="ru-RU" sz="1600" dirty="0"/>
                  <a:t>), предоставленных</a:t>
                </a:r>
                <a:r>
                  <a:rPr lang="en-US" sz="1600" dirty="0"/>
                  <a:t> </a:t>
                </a:r>
                <a:r>
                  <a:rPr lang="ru-RU" sz="1600" dirty="0"/>
                  <a:t>F(X), повторно оценивая баллы</a:t>
                </a:r>
                <a:br>
                  <a:rPr lang="en-US" sz="1600" dirty="0"/>
                </a:br>
                <a:r>
                  <a:rPr lang="ru-RU" sz="1600" dirty="0"/>
                  <a:t>при температуре T</a:t>
                </a:r>
                <a:r>
                  <a:rPr lang="en-US" sz="1600" dirty="0"/>
                  <a:t>;</a:t>
                </a:r>
                <a:endParaRPr lang="ru-RU" sz="1600" dirty="0"/>
              </a:p>
              <a:p>
                <a:pPr marL="285750" indent="-285750" algn="just">
                  <a:buFont typeface="Wingdings" panose="05000000000000000000" pitchFamily="2" charset="2"/>
                  <a:buChar char="v"/>
                </a:pPr>
                <a:r>
                  <a:rPr lang="ru-RU" sz="1600" dirty="0"/>
                  <a:t>Обучение другой сети</a:t>
                </a:r>
                <a:r>
                  <a:rPr lang="en-US" sz="1600" dirty="0"/>
                  <a:t> </a:t>
                </a:r>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𝐹</m:t>
                        </m:r>
                      </m:e>
                      <m:sub>
                        <m:r>
                          <a:rPr lang="en-US" sz="1600" i="1">
                            <a:latin typeface="Cambria Math" panose="02040503050406030204" pitchFamily="18" charset="0"/>
                          </a:rPr>
                          <m:t>𝑇</m:t>
                        </m:r>
                      </m:sub>
                      <m:sup>
                        <m:r>
                          <a:rPr lang="en-US" sz="1600" i="1">
                            <a:latin typeface="Cambria Math" panose="02040503050406030204" pitchFamily="18" charset="0"/>
                          </a:rPr>
                          <m:t>′</m:t>
                        </m:r>
                      </m:sup>
                    </m:sSubSup>
                  </m:oMath>
                </a14:m>
                <a:r>
                  <a:rPr lang="ru-RU" sz="1600" dirty="0"/>
                  <a:t> с использованием </a:t>
                </a:r>
                <a:r>
                  <a:rPr lang="ru-RU" sz="1600" dirty="0" err="1"/>
                  <a:t>softmax</a:t>
                </a:r>
                <a:r>
                  <a:rPr lang="ru-RU" sz="1600" dirty="0"/>
                  <a:t> как температуры </a:t>
                </a:r>
                <a:r>
                  <a:rPr lang="en-US" sz="1600" dirty="0"/>
                  <a:t>T</a:t>
                </a:r>
                <a:r>
                  <a:rPr lang="ru-RU" sz="1600" dirty="0"/>
                  <a:t> на наборе данных с мягкими метками</a:t>
                </a:r>
                <a:r>
                  <a:rPr lang="en-US" sz="1600" dirty="0"/>
                  <a:t> (X, F(X))</a:t>
                </a:r>
                <a:r>
                  <a:rPr lang="ru-RU" sz="1600" dirty="0"/>
                  <a:t>. Модель</a:t>
                </a:r>
                <a:r>
                  <a:rPr lang="en-US" sz="1600" dirty="0"/>
                  <a:t> </a:t>
                </a:r>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𝐹</m:t>
                        </m:r>
                      </m:e>
                      <m:sub>
                        <m:r>
                          <a:rPr lang="en-US" sz="1600" i="1">
                            <a:latin typeface="Cambria Math" panose="02040503050406030204" pitchFamily="18" charset="0"/>
                          </a:rPr>
                          <m:t>𝑇</m:t>
                        </m:r>
                      </m:sub>
                      <m:sup>
                        <m:r>
                          <a:rPr lang="en-US" sz="1600" i="1">
                            <a:latin typeface="Cambria Math" panose="02040503050406030204" pitchFamily="18" charset="0"/>
                          </a:rPr>
                          <m:t>′</m:t>
                        </m:r>
                      </m:sup>
                    </m:sSubSup>
                  </m:oMath>
                </a14:m>
                <a:r>
                  <a:rPr lang="ru-RU" sz="1600" dirty="0"/>
                  <a:t> называется дистиллированной моделью</a:t>
                </a:r>
                <a:r>
                  <a:rPr lang="en-US" sz="1600" dirty="0"/>
                  <a:t>;</a:t>
                </a:r>
                <a:endParaRPr lang="ru-RU" sz="1600" dirty="0"/>
              </a:p>
              <a:p>
                <a:pPr marL="285750" indent="-285750" algn="just">
                  <a:buFont typeface="Wingdings" panose="05000000000000000000" pitchFamily="2" charset="2"/>
                  <a:buChar char="v"/>
                </a:pPr>
                <a:r>
                  <a:rPr lang="ru-RU" sz="1600" dirty="0"/>
                  <a:t>Во время предсказания на тестовых данных (или </a:t>
                </a:r>
                <a:r>
                  <a:rPr lang="ru-RU" sz="1600" dirty="0" err="1"/>
                  <a:t>адверсарных</a:t>
                </a:r>
                <a:r>
                  <a:rPr lang="ru-RU" sz="1600" dirty="0"/>
                  <a:t> примерах) используйте дистиллированную сеть, но используйте </a:t>
                </a:r>
                <a:r>
                  <a:rPr lang="ru-RU" sz="1600" dirty="0" err="1"/>
                  <a:t>softmax</a:t>
                </a:r>
                <a:r>
                  <a:rPr lang="ru-RU" sz="1600" dirty="0"/>
                  <a:t> при температуре </a:t>
                </a:r>
                <a:r>
                  <a:rPr lang="en-US" sz="1600" dirty="0"/>
                  <a:t>l</a:t>
                </a:r>
                <a:r>
                  <a:rPr lang="ru-RU" sz="1600" dirty="0"/>
                  <a:t>, обозначенной как </a:t>
                </a:r>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𝐹</m:t>
                        </m:r>
                      </m:e>
                      <m:sub>
                        <m:r>
                          <a:rPr lang="en-US" sz="1600" i="1">
                            <a:latin typeface="Cambria Math" panose="02040503050406030204" pitchFamily="18" charset="0"/>
                          </a:rPr>
                          <m:t>𝑙</m:t>
                        </m:r>
                      </m:sub>
                      <m:sup>
                        <m:r>
                          <a:rPr lang="en-US" sz="1600" i="1">
                            <a:latin typeface="Cambria Math" panose="02040503050406030204" pitchFamily="18" charset="0"/>
                          </a:rPr>
                          <m:t>′</m:t>
                        </m:r>
                      </m:sup>
                    </m:sSubSup>
                  </m:oMath>
                </a14:m>
                <a:r>
                  <a:rPr lang="ru-RU" sz="1600" dirty="0"/>
                  <a:t>.</a:t>
                </a:r>
              </a:p>
              <a:p>
                <a:endParaRPr lang="ru-RU" sz="1600" dirty="0"/>
              </a:p>
              <a:p>
                <a:r>
                  <a:rPr lang="ru-RU" sz="1600" i="1" u="sng" dirty="0"/>
                  <a:t>Источники:</a:t>
                </a:r>
                <a:r>
                  <a:rPr lang="ru-RU" sz="1600" dirty="0"/>
                  <a:t> </a:t>
                </a:r>
              </a:p>
              <a:p>
                <a:r>
                  <a:rPr lang="ru-RU" sz="1600" dirty="0"/>
                  <a:t>1) </a:t>
                </a:r>
                <a:r>
                  <a:rPr lang="en-US" sz="1600" dirty="0" err="1"/>
                  <a:t>Anirban</a:t>
                </a:r>
                <a:r>
                  <a:rPr lang="en-US" sz="1600" dirty="0"/>
                  <a:t> Chakraborty, </a:t>
                </a:r>
                <a:r>
                  <a:rPr lang="en-US" sz="1600" dirty="0" err="1"/>
                  <a:t>Manaar</a:t>
                </a:r>
                <a:r>
                  <a:rPr lang="en-US" sz="1600" dirty="0"/>
                  <a:t> </a:t>
                </a:r>
                <a:r>
                  <a:rPr lang="en-US" sz="1600" dirty="0" err="1"/>
                  <a:t>Alam</a:t>
                </a:r>
                <a:r>
                  <a:rPr lang="en-US" sz="1600" dirty="0"/>
                  <a:t>, Vishal </a:t>
                </a:r>
                <a:r>
                  <a:rPr lang="en-US" sz="1600" dirty="0" err="1"/>
                  <a:t>Dey</a:t>
                </a:r>
                <a:r>
                  <a:rPr lang="en-US" sz="1600" dirty="0"/>
                  <a:t>, </a:t>
                </a:r>
                <a:r>
                  <a:rPr lang="en-US" sz="1600" dirty="0" err="1"/>
                  <a:t>Anupam</a:t>
                </a:r>
                <a:r>
                  <a:rPr lang="en-US" sz="1600" dirty="0"/>
                  <a:t> Chattopadhyay, and </a:t>
                </a:r>
                <a:r>
                  <a:rPr lang="en-US" sz="1600" dirty="0" err="1"/>
                  <a:t>Debdeep</a:t>
                </a:r>
                <a:r>
                  <a:rPr lang="en-US" sz="1600" dirty="0"/>
                  <a:t> </a:t>
                </a:r>
                <a:r>
                  <a:rPr lang="en-US" sz="1600" dirty="0" err="1"/>
                  <a:t>Mukhopadhyay</a:t>
                </a:r>
                <a:r>
                  <a:rPr lang="en-US" sz="1600" dirty="0"/>
                  <a:t>. Adversarial Attacks and </a:t>
                </a:r>
                <a:r>
                  <a:rPr lang="en-US" sz="1600" dirty="0" err="1"/>
                  <a:t>Defences</a:t>
                </a:r>
                <a:r>
                  <a:rPr lang="en-US" sz="1600" dirty="0"/>
                  <a:t>: A Survey. </a:t>
                </a:r>
                <a:r>
                  <a:rPr lang="en-US" sz="1600" dirty="0" err="1"/>
                  <a:t>arXiv</a:t>
                </a:r>
                <a:r>
                  <a:rPr lang="en-US" sz="1600" dirty="0"/>
                  <a:t> preprint arXiv:1810.00069 (2018)</a:t>
                </a:r>
              </a:p>
              <a:p>
                <a:r>
                  <a:rPr lang="ru-RU" sz="1600" dirty="0"/>
                  <a:t>2) </a:t>
                </a:r>
                <a:r>
                  <a:rPr lang="en-US" sz="1600" dirty="0"/>
                  <a:t>Hinton, G., </a:t>
                </a:r>
                <a:r>
                  <a:rPr lang="en-US" sz="1600" dirty="0" err="1"/>
                  <a:t>Vinyals</a:t>
                </a:r>
                <a:r>
                  <a:rPr lang="en-US" sz="1600" dirty="0"/>
                  <a:t>, O., and Dean, J. Distilling the knowledge in a</a:t>
                </a:r>
                <a:r>
                  <a:rPr lang="ru-RU" sz="1600" dirty="0"/>
                  <a:t> </a:t>
                </a:r>
                <a:r>
                  <a:rPr lang="en-US" sz="1600" dirty="0"/>
                  <a:t>neural network. </a:t>
                </a:r>
                <a:r>
                  <a:rPr lang="en-US" sz="1600" dirty="0" err="1"/>
                  <a:t>arXiv</a:t>
                </a:r>
                <a:r>
                  <a:rPr lang="en-US" sz="1600" dirty="0"/>
                  <a:t> preprint arXiv:1503.02531, 2015</a:t>
                </a:r>
                <a:endParaRPr lang="ru-RU" sz="1600" dirty="0"/>
              </a:p>
              <a:p>
                <a:r>
                  <a:rPr lang="ru-RU" sz="1600" dirty="0"/>
                  <a:t>3) </a:t>
                </a:r>
                <a:r>
                  <a:rPr lang="en-US" sz="1600" dirty="0" err="1"/>
                  <a:t>Papernot</a:t>
                </a:r>
                <a:r>
                  <a:rPr lang="en-US" sz="1600" dirty="0"/>
                  <a:t>, N., McDaniel, P., Wu, X., </a:t>
                </a:r>
                <a:r>
                  <a:rPr lang="en-US" sz="1600" dirty="0" err="1"/>
                  <a:t>Jha</a:t>
                </a:r>
                <a:r>
                  <a:rPr lang="en-US" sz="1600" dirty="0"/>
                  <a:t>, S., and Swami, A. Distillation as a defense to adversarial perturbations against deep</a:t>
                </a:r>
                <a:r>
                  <a:rPr lang="ru-RU" sz="1600" dirty="0"/>
                  <a:t> </a:t>
                </a:r>
                <a:r>
                  <a:rPr lang="en-US" sz="1600" dirty="0"/>
                  <a:t>neural networks. In 2016 IEEE Symposium on Security and</a:t>
                </a:r>
                <a:r>
                  <a:rPr lang="ru-RU" sz="1600" dirty="0"/>
                  <a:t> </a:t>
                </a:r>
                <a:r>
                  <a:rPr lang="en-US" sz="1600" dirty="0"/>
                  <a:t>Privacy (SP), pp. 582–597. IEEE, 2016b.</a:t>
                </a:r>
              </a:p>
            </p:txBody>
          </p:sp>
        </mc:Choice>
        <mc:Fallback xmlns="">
          <p:sp>
            <p:nvSpPr>
              <p:cNvPr id="14" name="Прямоугольник 13"/>
              <p:cNvSpPr>
                <a:spLocks noRot="1" noChangeAspect="1" noMove="1" noResize="1" noEditPoints="1" noAdjustHandles="1" noChangeArrowheads="1" noChangeShapeType="1" noTextEdit="1"/>
              </p:cNvSpPr>
              <p:nvPr/>
            </p:nvSpPr>
            <p:spPr>
              <a:xfrm>
                <a:off x="259462" y="806601"/>
                <a:ext cx="11585271" cy="5262979"/>
              </a:xfrm>
              <a:prstGeom prst="rect">
                <a:avLst/>
              </a:prstGeom>
              <a:blipFill>
                <a:blip r:embed="rId2"/>
                <a:stretch>
                  <a:fillRect l="-316" t="-347" r="-263" b="-463"/>
                </a:stretch>
              </a:blipFill>
            </p:spPr>
            <p:txBody>
              <a:bodyPr/>
              <a:lstStyle/>
              <a:p>
                <a:r>
                  <a:rPr lang="ru-RU">
                    <a:noFill/>
                  </a:rPr>
                  <a:t> </a:t>
                </a:r>
              </a:p>
            </p:txBody>
          </p:sp>
        </mc:Fallback>
      </mc:AlternateContent>
      <p:sp>
        <p:nvSpPr>
          <p:cNvPr id="7" name="PlaceHolder 1"/>
          <p:cNvSpPr txBox="1">
            <a:spLocks/>
          </p:cNvSpPr>
          <p:nvPr/>
        </p:nvSpPr>
        <p:spPr>
          <a:xfrm>
            <a:off x="304920" y="13320"/>
            <a:ext cx="5409720" cy="427320"/>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600">
              <a:lnSpc>
                <a:spcPct val="100000"/>
              </a:lnSpc>
              <a:spcBef>
                <a:spcPts val="794"/>
              </a:spcBef>
              <a:tabLst>
                <a:tab pos="301680" algn="l"/>
                <a:tab pos="302400" algn="l"/>
              </a:tabLst>
            </a:pPr>
            <a:r>
              <a:rPr lang="ru-RU" sz="2800" b="1" spc="-1" dirty="0">
                <a:solidFill>
                  <a:srgbClr val="2369B0"/>
                </a:solidFill>
                <a:latin typeface="Times New Roman"/>
              </a:rPr>
              <a:t>Защитная дистилляция</a:t>
            </a:r>
            <a:endParaRPr lang="ru-RU" sz="2800" spc="-1" dirty="0">
              <a:solidFill>
                <a:srgbClr val="000000"/>
              </a:solidFill>
              <a:latin typeface="Arial"/>
            </a:endParaRPr>
          </a:p>
        </p:txBody>
      </p:sp>
    </p:spTree>
    <p:extLst>
      <p:ext uri="{BB962C8B-B14F-4D97-AF65-F5344CB8AC3E}">
        <p14:creationId xmlns:p14="http://schemas.microsoft.com/office/powerpoint/2010/main" val="3258245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304920" y="13320"/>
            <a:ext cx="11572202" cy="427320"/>
          </a:xfrm>
          <a:prstGeom prst="rect">
            <a:avLst/>
          </a:prstGeom>
          <a:noFill/>
          <a:ln w="0">
            <a:noFill/>
          </a:ln>
        </p:spPr>
        <p:txBody>
          <a:bodyPr lIns="0" tIns="0" rIns="0" bIns="0" anchor="t">
            <a:noAutofit/>
          </a:bodyPr>
          <a:lstStyle/>
          <a:p>
            <a:pPr marL="12600" algn="just">
              <a:lnSpc>
                <a:spcPct val="100000"/>
              </a:lnSpc>
              <a:spcBef>
                <a:spcPts val="794"/>
              </a:spcBef>
              <a:buNone/>
              <a:tabLst>
                <a:tab pos="301680" algn="l"/>
                <a:tab pos="302400" algn="l"/>
              </a:tabLst>
            </a:pPr>
            <a:r>
              <a:rPr lang="ru-RU" sz="2800" b="1" spc="-1" dirty="0">
                <a:solidFill>
                  <a:srgbClr val="2369B0"/>
                </a:solidFill>
                <a:latin typeface="Times New Roman"/>
              </a:rPr>
              <a:t>Защитная дистилляция. Исследование пространства температурных параметров</a:t>
            </a:r>
            <a:endParaRPr lang="ru-RU" sz="2800" b="0" strike="noStrike" spc="-1" dirty="0">
              <a:solidFill>
                <a:srgbClr val="000000"/>
              </a:solidFill>
              <a:latin typeface="Arial"/>
            </a:endParaRPr>
          </a:p>
        </p:txBody>
      </p:sp>
      <p:sp>
        <p:nvSpPr>
          <p:cNvPr id="77" name="Прямая соединительная линия 4"/>
          <p:cNvSpPr/>
          <p:nvPr/>
        </p:nvSpPr>
        <p:spPr>
          <a:xfrm>
            <a:off x="312828" y="988157"/>
            <a:ext cx="11572562" cy="5982"/>
          </a:xfrm>
          <a:prstGeom prst="line">
            <a:avLst/>
          </a:prstGeom>
          <a:ln w="76200">
            <a:solidFill>
              <a:srgbClr val="5887C0"/>
            </a:solidFill>
            <a:round/>
          </a:ln>
        </p:spPr>
        <p:style>
          <a:lnRef idx="1">
            <a:schemeClr val="accent1"/>
          </a:lnRef>
          <a:fillRef idx="0">
            <a:schemeClr val="accent1"/>
          </a:fillRef>
          <a:effectRef idx="0">
            <a:schemeClr val="accent1"/>
          </a:effectRef>
          <a:fontRef idx="minor"/>
        </p:style>
        <p:txBody>
          <a:bodyPr/>
          <a:lstStyle/>
          <a:p>
            <a:endParaRPr lang="ru-RU"/>
          </a:p>
        </p:txBody>
      </p:sp>
      <p:pic>
        <p:nvPicPr>
          <p:cNvPr id="7" name="Рисунок 6">
            <a:extLst>
              <a:ext uri="{FF2B5EF4-FFF2-40B4-BE49-F238E27FC236}">
                <a16:creationId xmlns:a16="http://schemas.microsoft.com/office/drawing/2014/main" id="{6F9BE60B-0F53-0A19-BA33-FBB1957DF2C4}"/>
              </a:ext>
            </a:extLst>
          </p:cNvPr>
          <p:cNvPicPr>
            <a:picLocks noChangeAspect="1"/>
          </p:cNvPicPr>
          <p:nvPr/>
        </p:nvPicPr>
        <p:blipFill>
          <a:blip r:embed="rId2"/>
          <a:stretch>
            <a:fillRect/>
          </a:stretch>
        </p:blipFill>
        <p:spPr>
          <a:xfrm>
            <a:off x="304920" y="1396781"/>
            <a:ext cx="11493431" cy="4170330"/>
          </a:xfrm>
          <a:prstGeom prst="rect">
            <a:avLst/>
          </a:prstGeom>
        </p:spPr>
      </p:pic>
      <p:sp>
        <p:nvSpPr>
          <p:cNvPr id="2" name="Номер слайда 1"/>
          <p:cNvSpPr>
            <a:spLocks noGrp="1"/>
          </p:cNvSpPr>
          <p:nvPr>
            <p:ph type="sldNum" idx="2"/>
          </p:nvPr>
        </p:nvSpPr>
        <p:spPr/>
        <p:txBody>
          <a:bodyPr/>
          <a:lstStyle/>
          <a:p>
            <a:fld id="{6CBC6A4C-7A0F-4613-B4FE-9A81DD0E7D72}" type="slidenum">
              <a:rPr lang="ru-RU" smtClean="0"/>
              <a:t>17</a:t>
            </a:fld>
            <a:endParaRPr lang="ru-RU"/>
          </a:p>
        </p:txBody>
      </p:sp>
      <p:sp>
        <p:nvSpPr>
          <p:cNvPr id="5" name="Прямоугольник 4"/>
          <p:cNvSpPr/>
          <p:nvPr/>
        </p:nvSpPr>
        <p:spPr>
          <a:xfrm>
            <a:off x="329367" y="5837447"/>
            <a:ext cx="11556023" cy="584775"/>
          </a:xfrm>
          <a:prstGeom prst="rect">
            <a:avLst/>
          </a:prstGeom>
        </p:spPr>
        <p:txBody>
          <a:bodyPr wrap="square">
            <a:spAutoFit/>
          </a:bodyPr>
          <a:lstStyle/>
          <a:p>
            <a:pPr algn="just"/>
            <a:r>
              <a:rPr lang="ru-RU" sz="1600" i="1" u="sng" dirty="0"/>
              <a:t>Источник:</a:t>
            </a:r>
            <a:r>
              <a:rPr lang="ru-RU" sz="1600" i="1" dirty="0"/>
              <a:t> </a:t>
            </a:r>
            <a:r>
              <a:rPr lang="en-US" sz="1600" dirty="0"/>
              <a:t>Nicolas </a:t>
            </a:r>
            <a:r>
              <a:rPr lang="en-US" sz="1600" dirty="0" err="1"/>
              <a:t>Papernot</a:t>
            </a:r>
            <a:r>
              <a:rPr lang="en-US" sz="1600" dirty="0"/>
              <a:t>, Patrick McDaniel, Xi Wu, </a:t>
            </a:r>
            <a:r>
              <a:rPr lang="en-US" sz="1600" dirty="0" err="1"/>
              <a:t>Somesh</a:t>
            </a:r>
            <a:r>
              <a:rPr lang="en-US" sz="1600" dirty="0"/>
              <a:t> </a:t>
            </a:r>
            <a:r>
              <a:rPr lang="en-US" sz="1600" dirty="0" err="1"/>
              <a:t>Jha</a:t>
            </a:r>
            <a:r>
              <a:rPr lang="en-US" sz="1600" dirty="0"/>
              <a:t>, </a:t>
            </a:r>
            <a:r>
              <a:rPr lang="en-US" sz="1600" dirty="0" err="1"/>
              <a:t>Ananthram</a:t>
            </a:r>
            <a:r>
              <a:rPr lang="en-US" sz="1600" dirty="0"/>
              <a:t> Swami. Distillation as a Defense to Adversarial Perturbations against Deep Neural Networks. </a:t>
            </a:r>
            <a:r>
              <a:rPr lang="en-US" sz="1600" dirty="0" err="1"/>
              <a:t>arXiv</a:t>
            </a:r>
            <a:r>
              <a:rPr lang="en-US" sz="1600" dirty="0"/>
              <a:t> preprint </a:t>
            </a:r>
            <a:r>
              <a:rPr lang="en-US" sz="1600" dirty="0" err="1"/>
              <a:t>arXiv</a:t>
            </a:r>
            <a:r>
              <a:rPr lang="en-US" sz="1600" dirty="0"/>
              <a:t>:</a:t>
            </a:r>
            <a:r>
              <a:rPr lang="ru-RU" sz="1600" dirty="0"/>
              <a:t>1511.04508</a:t>
            </a:r>
            <a:r>
              <a:rPr lang="en-US" sz="1600" dirty="0"/>
              <a:t> (20</a:t>
            </a:r>
            <a:r>
              <a:rPr lang="ru-RU" sz="1600" dirty="0"/>
              <a:t>16</a:t>
            </a:r>
            <a:r>
              <a:rPr lang="en-US" sz="1600" dirty="0"/>
              <a:t>)</a:t>
            </a:r>
          </a:p>
        </p:txBody>
      </p:sp>
    </p:spTree>
    <p:extLst>
      <p:ext uri="{BB962C8B-B14F-4D97-AF65-F5344CB8AC3E}">
        <p14:creationId xmlns:p14="http://schemas.microsoft.com/office/powerpoint/2010/main" val="2599537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EE4C888D-0250-6D0C-3738-21A053A99591}"/>
              </a:ext>
            </a:extLst>
          </p:cNvPr>
          <p:cNvPicPr>
            <a:picLocks noChangeAspect="1"/>
          </p:cNvPicPr>
          <p:nvPr/>
        </p:nvPicPr>
        <p:blipFill>
          <a:blip r:embed="rId2"/>
          <a:stretch>
            <a:fillRect/>
          </a:stretch>
        </p:blipFill>
        <p:spPr>
          <a:xfrm>
            <a:off x="304558" y="1967948"/>
            <a:ext cx="11539097" cy="4070692"/>
          </a:xfrm>
          <a:prstGeom prst="rect">
            <a:avLst/>
          </a:prstGeom>
        </p:spPr>
      </p:pic>
      <p:sp>
        <p:nvSpPr>
          <p:cNvPr id="76" name="PlaceHolder 1"/>
          <p:cNvSpPr>
            <a:spLocks noGrp="1"/>
          </p:cNvSpPr>
          <p:nvPr>
            <p:ph type="title"/>
          </p:nvPr>
        </p:nvSpPr>
        <p:spPr>
          <a:xfrm>
            <a:off x="304920" y="13320"/>
            <a:ext cx="11362472" cy="427320"/>
          </a:xfrm>
          <a:prstGeom prst="rect">
            <a:avLst/>
          </a:prstGeom>
          <a:noFill/>
          <a:ln w="0">
            <a:noFill/>
          </a:ln>
        </p:spPr>
        <p:txBody>
          <a:bodyPr lIns="0" tIns="0" rIns="0" bIns="0" anchor="t">
            <a:noAutofit/>
          </a:bodyPr>
          <a:lstStyle/>
          <a:p>
            <a:pPr marL="12600" algn="just">
              <a:lnSpc>
                <a:spcPct val="100000"/>
              </a:lnSpc>
              <a:spcBef>
                <a:spcPts val="794"/>
              </a:spcBef>
              <a:buNone/>
              <a:tabLst>
                <a:tab pos="301680" algn="l"/>
                <a:tab pos="302400" algn="l"/>
              </a:tabLst>
            </a:pPr>
            <a:r>
              <a:rPr lang="ru-RU" sz="2800" b="1" spc="-1" dirty="0">
                <a:solidFill>
                  <a:srgbClr val="2369B0"/>
                </a:solidFill>
                <a:latin typeface="Times New Roman"/>
              </a:rPr>
              <a:t>Защитная дистилляция. Влияние температуры на амплитуду </a:t>
            </a:r>
            <a:r>
              <a:rPr lang="ru-RU" sz="2800" b="1" spc="-1" dirty="0" err="1">
                <a:solidFill>
                  <a:srgbClr val="2369B0"/>
                </a:solidFill>
                <a:latin typeface="Times New Roman"/>
              </a:rPr>
              <a:t>адверсарных</a:t>
            </a:r>
            <a:r>
              <a:rPr lang="ru-RU" sz="2800" b="1" spc="-1" dirty="0">
                <a:solidFill>
                  <a:srgbClr val="2369B0"/>
                </a:solidFill>
                <a:latin typeface="Times New Roman"/>
              </a:rPr>
              <a:t> градиентов</a:t>
            </a:r>
            <a:endParaRPr lang="ru-RU" sz="2800" b="0" strike="noStrike" spc="-1" dirty="0">
              <a:solidFill>
                <a:srgbClr val="000000"/>
              </a:solidFill>
              <a:latin typeface="Arial"/>
            </a:endParaRPr>
          </a:p>
        </p:txBody>
      </p:sp>
      <p:sp>
        <p:nvSpPr>
          <p:cNvPr id="77" name="Прямая соединительная линия 4"/>
          <p:cNvSpPr/>
          <p:nvPr/>
        </p:nvSpPr>
        <p:spPr>
          <a:xfrm flipV="1">
            <a:off x="304558" y="931985"/>
            <a:ext cx="11362833" cy="23792"/>
          </a:xfrm>
          <a:prstGeom prst="line">
            <a:avLst/>
          </a:prstGeom>
          <a:ln w="76200">
            <a:solidFill>
              <a:srgbClr val="5887C0"/>
            </a:solidFill>
            <a:round/>
          </a:ln>
        </p:spPr>
        <p:style>
          <a:lnRef idx="1">
            <a:schemeClr val="accent1"/>
          </a:lnRef>
          <a:fillRef idx="0">
            <a:schemeClr val="accent1"/>
          </a:fillRef>
          <a:effectRef idx="0">
            <a:schemeClr val="accent1"/>
          </a:effectRef>
          <a:fontRef idx="minor"/>
        </p:style>
        <p:txBody>
          <a:bodyPr/>
          <a:lstStyle/>
          <a:p>
            <a:endParaRPr lang="ru-RU"/>
          </a:p>
        </p:txBody>
      </p:sp>
      <p:sp>
        <p:nvSpPr>
          <p:cNvPr id="6" name="TextBox 5">
            <a:extLst>
              <a:ext uri="{FF2B5EF4-FFF2-40B4-BE49-F238E27FC236}">
                <a16:creationId xmlns:a16="http://schemas.microsoft.com/office/drawing/2014/main" id="{B90EFC0D-4D20-EDA5-11F9-239A8B72243A}"/>
              </a:ext>
            </a:extLst>
          </p:cNvPr>
          <p:cNvSpPr txBox="1"/>
          <p:nvPr/>
        </p:nvSpPr>
        <p:spPr>
          <a:xfrm>
            <a:off x="216608" y="1090800"/>
            <a:ext cx="11539096" cy="954107"/>
          </a:xfrm>
          <a:prstGeom prst="rect">
            <a:avLst/>
          </a:prstGeom>
          <a:noFill/>
        </p:spPr>
        <p:txBody>
          <a:bodyPr wrap="square">
            <a:spAutoFit/>
          </a:bodyPr>
          <a:lstStyle/>
          <a:p>
            <a:pPr algn="just"/>
            <a:r>
              <a:rPr lang="ru-RU" sz="1400" b="0" i="0" dirty="0">
                <a:solidFill>
                  <a:srgbClr val="0F0F0F"/>
                </a:solidFill>
                <a:effectLst/>
              </a:rPr>
              <a:t>На рисунке иллюстрируется, как </a:t>
            </a:r>
            <a:r>
              <a:rPr lang="ru-RU" sz="1400" b="0" i="0" dirty="0" err="1">
                <a:solidFill>
                  <a:srgbClr val="0F0F0F"/>
                </a:solidFill>
                <a:effectLst/>
              </a:rPr>
              <a:t>адверсарные</a:t>
            </a:r>
            <a:r>
              <a:rPr lang="ru-RU" sz="1400" b="0" i="0" dirty="0">
                <a:solidFill>
                  <a:srgbClr val="0F0F0F"/>
                </a:solidFill>
                <a:effectLst/>
              </a:rPr>
              <a:t> градиенты исчезают при выполнении дистилляции при более высоких температурах. Для каждой рассматриваемой температуры нарисовано распределение образцов в каждом из 10 диапазонов средних амплитуд </a:t>
            </a:r>
            <a:r>
              <a:rPr lang="ru-RU" sz="1400" b="0" i="0" dirty="0" err="1">
                <a:solidFill>
                  <a:srgbClr val="0F0F0F"/>
                </a:solidFill>
                <a:effectLst/>
              </a:rPr>
              <a:t>адверсарных</a:t>
            </a:r>
            <a:r>
              <a:rPr lang="ru-RU" sz="1400" b="0" i="0" dirty="0">
                <a:solidFill>
                  <a:srgbClr val="0F0F0F"/>
                </a:solidFill>
                <a:effectLst/>
              </a:rPr>
              <a:t> градиентов, связанных с различным цветом. Эти данные были собраны с использованием всех 10000 образцов из тестового набора CIFAR10 на соответствующей модели DNN</a:t>
            </a:r>
            <a:r>
              <a:rPr lang="en-US" sz="1400" dirty="0">
                <a:solidFill>
                  <a:srgbClr val="0F0F0F"/>
                </a:solidFill>
              </a:rPr>
              <a:t>.</a:t>
            </a:r>
            <a:endParaRPr lang="ru-RU" sz="1400" dirty="0"/>
          </a:p>
        </p:txBody>
      </p:sp>
      <p:sp>
        <p:nvSpPr>
          <p:cNvPr id="2" name="Номер слайда 1"/>
          <p:cNvSpPr>
            <a:spLocks noGrp="1"/>
          </p:cNvSpPr>
          <p:nvPr>
            <p:ph type="sldNum" idx="2"/>
          </p:nvPr>
        </p:nvSpPr>
        <p:spPr/>
        <p:txBody>
          <a:bodyPr/>
          <a:lstStyle/>
          <a:p>
            <a:fld id="{6CBC6A4C-7A0F-4613-B4FE-9A81DD0E7D72}" type="slidenum">
              <a:rPr lang="ru-RU" smtClean="0"/>
              <a:t>18</a:t>
            </a:fld>
            <a:endParaRPr lang="ru-RU"/>
          </a:p>
        </p:txBody>
      </p:sp>
      <p:sp>
        <p:nvSpPr>
          <p:cNvPr id="8" name="Прямоугольник 7"/>
          <p:cNvSpPr/>
          <p:nvPr/>
        </p:nvSpPr>
        <p:spPr>
          <a:xfrm>
            <a:off x="304559" y="5963085"/>
            <a:ext cx="11274122" cy="523220"/>
          </a:xfrm>
          <a:prstGeom prst="rect">
            <a:avLst/>
          </a:prstGeom>
        </p:spPr>
        <p:txBody>
          <a:bodyPr wrap="square">
            <a:spAutoFit/>
          </a:bodyPr>
          <a:lstStyle/>
          <a:p>
            <a:pPr algn="just"/>
            <a:r>
              <a:rPr lang="ru-RU" sz="1400" i="1" u="sng" dirty="0"/>
              <a:t>Источник:</a:t>
            </a:r>
            <a:r>
              <a:rPr lang="ru-RU" sz="1400" i="1" dirty="0"/>
              <a:t> </a:t>
            </a:r>
            <a:r>
              <a:rPr lang="en-US" sz="1400" dirty="0"/>
              <a:t>Nicolas </a:t>
            </a:r>
            <a:r>
              <a:rPr lang="en-US" sz="1400" dirty="0" err="1"/>
              <a:t>Papernot</a:t>
            </a:r>
            <a:r>
              <a:rPr lang="en-US" sz="1400" dirty="0"/>
              <a:t>, Patrick McDaniel, Xi Wu, </a:t>
            </a:r>
            <a:r>
              <a:rPr lang="en-US" sz="1400" dirty="0" err="1"/>
              <a:t>Somesh</a:t>
            </a:r>
            <a:r>
              <a:rPr lang="en-US" sz="1400" dirty="0"/>
              <a:t> </a:t>
            </a:r>
            <a:r>
              <a:rPr lang="en-US" sz="1400" dirty="0" err="1"/>
              <a:t>Jha</a:t>
            </a:r>
            <a:r>
              <a:rPr lang="en-US" sz="1400" dirty="0"/>
              <a:t>, </a:t>
            </a:r>
            <a:r>
              <a:rPr lang="en-US" sz="1400" dirty="0" err="1"/>
              <a:t>Ananthram</a:t>
            </a:r>
            <a:r>
              <a:rPr lang="en-US" sz="1400" dirty="0"/>
              <a:t> Swami. Distillation as a Defense to Adversarial Perturbations against Deep Neural Networks. </a:t>
            </a:r>
            <a:r>
              <a:rPr lang="en-US" sz="1400" dirty="0" err="1"/>
              <a:t>arXiv</a:t>
            </a:r>
            <a:r>
              <a:rPr lang="en-US" sz="1400" dirty="0"/>
              <a:t> preprint </a:t>
            </a:r>
            <a:r>
              <a:rPr lang="en-US" sz="1400" dirty="0" err="1"/>
              <a:t>arXiv</a:t>
            </a:r>
            <a:r>
              <a:rPr lang="en-US" sz="1400" dirty="0"/>
              <a:t>:</a:t>
            </a:r>
            <a:r>
              <a:rPr lang="ru-RU" sz="1400" dirty="0"/>
              <a:t>1511.04508</a:t>
            </a:r>
            <a:r>
              <a:rPr lang="en-US" sz="1400" dirty="0"/>
              <a:t> (20</a:t>
            </a:r>
            <a:r>
              <a:rPr lang="ru-RU" sz="1400" dirty="0"/>
              <a:t>16</a:t>
            </a:r>
            <a:r>
              <a:rPr lang="en-US" sz="1400" dirty="0"/>
              <a:t>)</a:t>
            </a:r>
          </a:p>
        </p:txBody>
      </p:sp>
    </p:spTree>
    <p:extLst>
      <p:ext uri="{BB962C8B-B14F-4D97-AF65-F5344CB8AC3E}">
        <p14:creationId xmlns:p14="http://schemas.microsoft.com/office/powerpoint/2010/main" val="4034146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304920" y="13320"/>
            <a:ext cx="9524880" cy="427320"/>
          </a:xfrm>
          <a:prstGeom prst="rect">
            <a:avLst/>
          </a:prstGeom>
          <a:noFill/>
          <a:ln w="0">
            <a:noFill/>
          </a:ln>
        </p:spPr>
        <p:txBody>
          <a:bodyPr lIns="0" tIns="0" rIns="0" bIns="0" anchor="t">
            <a:noAutofit/>
          </a:bodyPr>
          <a:lstStyle/>
          <a:p>
            <a:pPr marL="12600">
              <a:lnSpc>
                <a:spcPct val="100000"/>
              </a:lnSpc>
              <a:spcBef>
                <a:spcPts val="794"/>
              </a:spcBef>
              <a:buNone/>
              <a:tabLst>
                <a:tab pos="301680" algn="l"/>
                <a:tab pos="302400" algn="l"/>
              </a:tabLst>
            </a:pPr>
            <a:r>
              <a:rPr lang="ru-RU" sz="2800" b="1" spc="-1" dirty="0">
                <a:solidFill>
                  <a:srgbClr val="2369B0"/>
                </a:solidFill>
                <a:latin typeface="Times New Roman"/>
              </a:rPr>
              <a:t>Защитная дистилляция</a:t>
            </a:r>
            <a:r>
              <a:rPr lang="en-US" sz="2800" b="1" spc="-1" dirty="0">
                <a:solidFill>
                  <a:srgbClr val="2369B0"/>
                </a:solidFill>
                <a:latin typeface="Times New Roman"/>
              </a:rPr>
              <a:t>. </a:t>
            </a:r>
            <a:r>
              <a:rPr lang="ru-RU" sz="2800" b="1" spc="-1" dirty="0">
                <a:solidFill>
                  <a:srgbClr val="2369B0"/>
                </a:solidFill>
                <a:latin typeface="Times New Roman"/>
              </a:rPr>
              <a:t>Выводы по исследованиям</a:t>
            </a:r>
            <a:endParaRPr lang="ru-RU" sz="2800" b="0" strike="noStrike" spc="-1" dirty="0">
              <a:solidFill>
                <a:srgbClr val="000000"/>
              </a:solidFill>
              <a:latin typeface="Arial"/>
            </a:endParaRPr>
          </a:p>
        </p:txBody>
      </p:sp>
      <p:sp>
        <p:nvSpPr>
          <p:cNvPr id="77" name="Прямая соединительная линия 4"/>
          <p:cNvSpPr/>
          <p:nvPr/>
        </p:nvSpPr>
        <p:spPr>
          <a:xfrm>
            <a:off x="304560" y="510942"/>
            <a:ext cx="10820520" cy="360"/>
          </a:xfrm>
          <a:prstGeom prst="line">
            <a:avLst/>
          </a:prstGeom>
          <a:ln w="76200">
            <a:solidFill>
              <a:srgbClr val="5887C0"/>
            </a:solidFill>
            <a:round/>
          </a:ln>
        </p:spPr>
        <p:style>
          <a:lnRef idx="1">
            <a:schemeClr val="accent1"/>
          </a:lnRef>
          <a:fillRef idx="0">
            <a:schemeClr val="accent1"/>
          </a:fillRef>
          <a:effectRef idx="0">
            <a:schemeClr val="accent1"/>
          </a:effectRef>
          <a:fontRef idx="minor"/>
        </p:style>
        <p:txBody>
          <a:bodyPr/>
          <a:lstStyle/>
          <a:p>
            <a:endParaRPr lang="ru-RU"/>
          </a:p>
        </p:txBody>
      </p:sp>
      <p:sp>
        <p:nvSpPr>
          <p:cNvPr id="3" name="TextBox 2">
            <a:extLst>
              <a:ext uri="{FF2B5EF4-FFF2-40B4-BE49-F238E27FC236}">
                <a16:creationId xmlns:a16="http://schemas.microsoft.com/office/drawing/2014/main" id="{B9C6D9F5-E951-DD62-66DD-540AC683AA27}"/>
              </a:ext>
            </a:extLst>
          </p:cNvPr>
          <p:cNvSpPr txBox="1"/>
          <p:nvPr/>
        </p:nvSpPr>
        <p:spPr>
          <a:xfrm>
            <a:off x="304560" y="622648"/>
            <a:ext cx="11582520" cy="6432530"/>
          </a:xfrm>
          <a:prstGeom prst="rect">
            <a:avLst/>
          </a:prstGeom>
          <a:noFill/>
        </p:spPr>
        <p:txBody>
          <a:bodyPr wrap="square">
            <a:spAutoFit/>
          </a:bodyPr>
          <a:lstStyle/>
          <a:p>
            <a:pPr algn="just"/>
            <a:r>
              <a:rPr lang="ru-RU" sz="1600" b="1" i="0" dirty="0">
                <a:effectLst/>
              </a:rPr>
              <a:t>Влияние на </a:t>
            </a:r>
            <a:r>
              <a:rPr lang="ru-RU" sz="1600" b="1" dirty="0"/>
              <a:t>у</a:t>
            </a:r>
            <a:r>
              <a:rPr lang="ru-RU" sz="1600" b="1" i="0" dirty="0">
                <a:effectLst/>
              </a:rPr>
              <a:t>спешность </a:t>
            </a:r>
            <a:r>
              <a:rPr lang="ru-RU" sz="1600" b="1" dirty="0"/>
              <a:t>с</a:t>
            </a:r>
            <a:r>
              <a:rPr lang="ru-RU" sz="1600" b="1" i="0" dirty="0">
                <a:effectLst/>
              </a:rPr>
              <a:t>оздания </a:t>
            </a:r>
            <a:r>
              <a:rPr lang="ru-RU" sz="1600" b="1" dirty="0" err="1"/>
              <a:t>а</a:t>
            </a:r>
            <a:r>
              <a:rPr lang="ru-RU" sz="1600" b="1" i="0" dirty="0" err="1">
                <a:effectLst/>
              </a:rPr>
              <a:t>дверсарных</a:t>
            </a:r>
            <a:r>
              <a:rPr lang="ru-RU" sz="1600" b="1" i="0" dirty="0">
                <a:effectLst/>
              </a:rPr>
              <a:t> примеров:</a:t>
            </a:r>
          </a:p>
          <a:p>
            <a:pPr marL="285750" indent="-285750" algn="just">
              <a:buFont typeface="Wingdings" panose="05000000000000000000" pitchFamily="2" charset="2"/>
              <a:buChar char="v"/>
            </a:pPr>
            <a:r>
              <a:rPr lang="ru-RU" sz="1600" dirty="0"/>
              <a:t>н</a:t>
            </a:r>
            <a:r>
              <a:rPr lang="ru-RU" sz="1600" b="0" i="0" dirty="0">
                <a:effectLst/>
              </a:rPr>
              <a:t>а </a:t>
            </a:r>
            <a:r>
              <a:rPr lang="ru-RU" sz="1600" dirty="0" err="1"/>
              <a:t>датасете</a:t>
            </a:r>
            <a:r>
              <a:rPr lang="ru-RU" sz="1600" dirty="0"/>
              <a:t> </a:t>
            </a:r>
            <a:r>
              <a:rPr lang="en-US" sz="1600" dirty="0"/>
              <a:t>MNIST</a:t>
            </a:r>
            <a:r>
              <a:rPr lang="ru-RU" sz="1600" b="0" i="0" dirty="0">
                <a:effectLst/>
              </a:rPr>
              <a:t> успех создания </a:t>
            </a:r>
            <a:r>
              <a:rPr lang="ru-RU" sz="1600" b="0" i="0" dirty="0" err="1">
                <a:effectLst/>
              </a:rPr>
              <a:t>адверсарных</a:t>
            </a:r>
            <a:r>
              <a:rPr lang="ru-RU" sz="1600" b="0" i="0" dirty="0">
                <a:effectLst/>
              </a:rPr>
              <a:t> примеров снижается с 95,89% до 0,45%</a:t>
            </a:r>
            <a:r>
              <a:rPr lang="en-US" sz="1600" b="0" i="0" dirty="0">
                <a:effectLst/>
              </a:rPr>
              <a:t>;</a:t>
            </a:r>
            <a:endParaRPr lang="ru-RU" sz="1600" b="0" i="0" dirty="0">
              <a:effectLst/>
            </a:endParaRPr>
          </a:p>
          <a:p>
            <a:pPr marL="285750" indent="-285750" algn="just">
              <a:buFont typeface="Wingdings" panose="05000000000000000000" pitchFamily="2" charset="2"/>
              <a:buChar char="v"/>
            </a:pPr>
            <a:r>
              <a:rPr lang="ru-RU" sz="1600" dirty="0"/>
              <a:t>н</a:t>
            </a:r>
            <a:r>
              <a:rPr lang="ru-RU" sz="1600" b="0" i="0" dirty="0">
                <a:effectLst/>
              </a:rPr>
              <a:t>а </a:t>
            </a:r>
            <a:r>
              <a:rPr lang="ru-RU" sz="1600" b="0" i="0" dirty="0" err="1">
                <a:effectLst/>
              </a:rPr>
              <a:t>датасете</a:t>
            </a:r>
            <a:r>
              <a:rPr lang="ru-RU" sz="1600" b="0" i="0" dirty="0">
                <a:effectLst/>
              </a:rPr>
              <a:t> </a:t>
            </a:r>
            <a:r>
              <a:rPr lang="en-US" sz="1600" b="0" i="0" dirty="0">
                <a:effectLst/>
              </a:rPr>
              <a:t>CIFAR</a:t>
            </a:r>
            <a:r>
              <a:rPr lang="ru-RU" sz="1600" b="0" i="0" dirty="0">
                <a:effectLst/>
              </a:rPr>
              <a:t>-</a:t>
            </a:r>
            <a:r>
              <a:rPr lang="en-US" sz="1600" b="0" i="0" dirty="0">
                <a:effectLst/>
              </a:rPr>
              <a:t>10</a:t>
            </a:r>
            <a:r>
              <a:rPr lang="ru-RU" sz="1600" b="0" i="0" dirty="0">
                <a:effectLst/>
              </a:rPr>
              <a:t> успех снижается с 87,89% до 5,11%</a:t>
            </a:r>
            <a:r>
              <a:rPr lang="en-US" sz="1600" b="0" i="0" dirty="0">
                <a:effectLst/>
              </a:rPr>
              <a:t>;</a:t>
            </a:r>
            <a:endParaRPr lang="ru-RU" sz="1600" b="0" i="0" dirty="0">
              <a:effectLst/>
            </a:endParaRPr>
          </a:p>
          <a:p>
            <a:pPr marL="285750" indent="-285750" algn="just">
              <a:buFont typeface="Wingdings" panose="05000000000000000000" pitchFamily="2" charset="2"/>
              <a:buChar char="v"/>
            </a:pPr>
            <a:r>
              <a:rPr lang="ru-RU" sz="1600" dirty="0"/>
              <a:t>д</a:t>
            </a:r>
            <a:r>
              <a:rPr lang="ru-RU" sz="1600" b="0" i="0" dirty="0">
                <a:effectLst/>
              </a:rPr>
              <a:t>истилляция проявляет незначительное или отсутствующее ухудшение точности классификации модели, при этом вариация точности между моделями, обученными без дистилляции и с дистилляцией, меньше 1,37% для обеих DNN.</a:t>
            </a:r>
            <a:endParaRPr lang="en-US" sz="1600" b="0" i="0" dirty="0">
              <a:effectLst/>
            </a:endParaRPr>
          </a:p>
          <a:p>
            <a:pPr marL="285750" indent="-285750" algn="just">
              <a:buFont typeface="Wingdings" panose="05000000000000000000" pitchFamily="2" charset="2"/>
              <a:buChar char="v"/>
            </a:pPr>
            <a:endParaRPr lang="ru-RU" sz="1600" b="0" i="0" dirty="0">
              <a:effectLst/>
            </a:endParaRPr>
          </a:p>
          <a:p>
            <a:pPr algn="just"/>
            <a:r>
              <a:rPr lang="ru-RU" sz="1600" b="1" i="0" dirty="0">
                <a:effectLst/>
              </a:rPr>
              <a:t>Влияние на чувствительность DNN к </a:t>
            </a:r>
            <a:r>
              <a:rPr lang="ru-RU" sz="1600" b="1" dirty="0"/>
              <a:t>в</a:t>
            </a:r>
            <a:r>
              <a:rPr lang="ru-RU" sz="1600" b="1" i="0" dirty="0">
                <a:effectLst/>
              </a:rPr>
              <a:t>ходам:</a:t>
            </a:r>
          </a:p>
          <a:p>
            <a:pPr marL="285750" indent="-285750" algn="just">
              <a:buFont typeface="Wingdings" panose="05000000000000000000" pitchFamily="2" charset="2"/>
              <a:buChar char="v"/>
            </a:pPr>
            <a:r>
              <a:rPr lang="ru-RU" sz="1600" dirty="0" err="1"/>
              <a:t>д</a:t>
            </a:r>
            <a:r>
              <a:rPr lang="ru-RU" sz="1600" b="0" i="0" dirty="0" err="1">
                <a:effectLst/>
              </a:rPr>
              <a:t>ефенсивная</a:t>
            </a:r>
            <a:r>
              <a:rPr lang="ru-RU" sz="1600" b="0" i="0" dirty="0">
                <a:effectLst/>
              </a:rPr>
              <a:t> дистилляция снижает чувствительность DNN к входным возмущениям</a:t>
            </a:r>
            <a:r>
              <a:rPr lang="en-US" sz="1600" b="0" i="0" dirty="0">
                <a:effectLst/>
              </a:rPr>
              <a:t>;</a:t>
            </a:r>
            <a:endParaRPr lang="ru-RU" sz="1600" b="0" i="0" dirty="0">
              <a:effectLst/>
            </a:endParaRPr>
          </a:p>
          <a:p>
            <a:pPr marL="285750" indent="-285750" algn="just">
              <a:buFont typeface="Wingdings" panose="05000000000000000000" pitchFamily="2" charset="2"/>
              <a:buChar char="v"/>
            </a:pPr>
            <a:r>
              <a:rPr lang="ru-RU" sz="1600" dirty="0"/>
              <a:t>э</a:t>
            </a:r>
            <a:r>
              <a:rPr lang="ru-RU" sz="1600" b="0" i="0" dirty="0">
                <a:effectLst/>
              </a:rPr>
              <a:t>ксперименты показывают, что проведение дистилляции при высоких температурах может привести к уменьшению амплитуды </a:t>
            </a:r>
            <a:r>
              <a:rPr lang="ru-RU" sz="1600" b="0" i="0" dirty="0" err="1">
                <a:effectLst/>
              </a:rPr>
              <a:t>адверсарных</a:t>
            </a:r>
            <a:r>
              <a:rPr lang="ru-RU" sz="1600" b="0" i="0" dirty="0">
                <a:effectLst/>
              </a:rPr>
              <a:t> градиентов на порядки до 1030.</a:t>
            </a:r>
            <a:endParaRPr lang="en-US" sz="1600" b="0" i="0" dirty="0">
              <a:effectLst/>
            </a:endParaRPr>
          </a:p>
          <a:p>
            <a:pPr marL="285750" indent="-285750" algn="just">
              <a:buFont typeface="Wingdings" panose="05000000000000000000" pitchFamily="2" charset="2"/>
              <a:buChar char="v"/>
            </a:pPr>
            <a:endParaRPr lang="ru-RU" sz="1600" b="0" i="0" dirty="0">
              <a:effectLst/>
            </a:endParaRPr>
          </a:p>
          <a:p>
            <a:pPr algn="just"/>
            <a:r>
              <a:rPr lang="ru-RU" sz="1600" b="1" i="0" dirty="0">
                <a:effectLst/>
              </a:rPr>
              <a:t>Влияние на </a:t>
            </a:r>
            <a:r>
              <a:rPr lang="ru-RU" sz="1600" b="1" dirty="0"/>
              <a:t>у</a:t>
            </a:r>
            <a:r>
              <a:rPr lang="ru-RU" sz="1600" b="1" i="0" dirty="0">
                <a:effectLst/>
              </a:rPr>
              <a:t>стойчивость DNN:</a:t>
            </a:r>
            <a:endParaRPr lang="en-US" sz="1600" dirty="0"/>
          </a:p>
          <a:p>
            <a:pPr marL="285750" indent="-285750" algn="just">
              <a:buFont typeface="Wingdings" panose="05000000000000000000" pitchFamily="2" charset="2"/>
              <a:buChar char="v"/>
            </a:pPr>
            <a:r>
              <a:rPr lang="ru-RU" sz="1600" dirty="0" err="1"/>
              <a:t>д</a:t>
            </a:r>
            <a:r>
              <a:rPr lang="ru-RU" sz="1600" b="0" i="0" dirty="0" err="1">
                <a:effectLst/>
              </a:rPr>
              <a:t>ефенсивная</a:t>
            </a:r>
            <a:r>
              <a:rPr lang="ru-RU" sz="1600" b="0" i="0" dirty="0">
                <a:effectLst/>
              </a:rPr>
              <a:t> дистилляция влияет на средний минимальный процент входных признаков, которые нужно возмутить для достижения </a:t>
            </a:r>
            <a:r>
              <a:rPr lang="ru-RU" sz="1600" b="0" i="0" dirty="0" err="1">
                <a:effectLst/>
              </a:rPr>
              <a:t>адверсарных</a:t>
            </a:r>
            <a:r>
              <a:rPr lang="ru-RU" sz="1600" b="0" i="0" dirty="0">
                <a:effectLst/>
              </a:rPr>
              <a:t> целей (т.е. устойчивость)</a:t>
            </a:r>
            <a:r>
              <a:rPr lang="en-US" sz="1600" b="0" i="0" dirty="0">
                <a:effectLst/>
              </a:rPr>
              <a:t>;</a:t>
            </a:r>
          </a:p>
          <a:p>
            <a:pPr marL="285750" indent="-285750" algn="just">
              <a:buFont typeface="Wingdings" panose="05000000000000000000" pitchFamily="2" charset="2"/>
              <a:buChar char="v"/>
            </a:pPr>
            <a:r>
              <a:rPr lang="ru-RU" sz="1600" dirty="0"/>
              <a:t>д</a:t>
            </a:r>
            <a:r>
              <a:rPr lang="ru-RU" sz="1600" b="0" i="0" dirty="0">
                <a:effectLst/>
              </a:rPr>
              <a:t>ля первой DNN дистилляция увеличивает устойчивость на 790%, при этом метрика увеличивается с 1,55% до 14,08% входных признаков</a:t>
            </a:r>
            <a:r>
              <a:rPr lang="en-US" sz="1600" b="0" i="0" dirty="0">
                <a:effectLst/>
              </a:rPr>
              <a:t>;</a:t>
            </a:r>
          </a:p>
          <a:p>
            <a:pPr marL="285750" indent="-285750" algn="just">
              <a:buFont typeface="Wingdings" panose="05000000000000000000" pitchFamily="2" charset="2"/>
              <a:buChar char="v"/>
            </a:pPr>
            <a:r>
              <a:rPr lang="ru-RU" sz="1600" dirty="0"/>
              <a:t>д</a:t>
            </a:r>
            <a:r>
              <a:rPr lang="ru-RU" sz="1600" b="0" i="0" dirty="0">
                <a:effectLst/>
              </a:rPr>
              <a:t>ля второй DNN дистилляция увеличивает устойчивость на 556%.</a:t>
            </a:r>
            <a:endParaRPr lang="en-US" sz="1600" b="0" i="0" dirty="0">
              <a:effectLst/>
            </a:endParaRPr>
          </a:p>
          <a:p>
            <a:pPr marL="285750" indent="-285750" algn="just">
              <a:buFont typeface="Wingdings" panose="05000000000000000000" pitchFamily="2" charset="2"/>
              <a:buChar char="v"/>
            </a:pPr>
            <a:endParaRPr lang="ru-RU" sz="1600" b="0" i="0" dirty="0">
              <a:effectLst/>
            </a:endParaRPr>
          </a:p>
          <a:p>
            <a:pPr algn="just"/>
            <a:r>
              <a:rPr lang="ru-RU" sz="1600" dirty="0" err="1"/>
              <a:t>Д</a:t>
            </a:r>
            <a:r>
              <a:rPr lang="ru-RU" sz="1600" b="0" i="0" dirty="0" err="1">
                <a:effectLst/>
              </a:rPr>
              <a:t>ефенсивная</a:t>
            </a:r>
            <a:r>
              <a:rPr lang="ru-RU" sz="1600" b="0" i="0" dirty="0">
                <a:effectLst/>
              </a:rPr>
              <a:t> дистилляция не только значительно снижает успех создания </a:t>
            </a:r>
            <a:r>
              <a:rPr lang="ru-RU" sz="1600" b="0" i="0" dirty="0" err="1">
                <a:effectLst/>
              </a:rPr>
              <a:t>адверсарных</a:t>
            </a:r>
            <a:r>
              <a:rPr lang="ru-RU" sz="1600" b="0" i="0" dirty="0">
                <a:effectLst/>
              </a:rPr>
              <a:t> примеров, но также улучшает устойчивость DNN и уменьшает чувствительность к входным возмущениям. Воздействие на точность классификации модели в этих настройках минимально.</a:t>
            </a:r>
          </a:p>
          <a:p>
            <a:pPr algn="just"/>
            <a:endParaRPr lang="ru-RU" sz="1600" dirty="0"/>
          </a:p>
          <a:p>
            <a:pPr algn="just"/>
            <a:r>
              <a:rPr lang="ru-RU" sz="1600" i="1" u="sng" dirty="0"/>
              <a:t>Источник:</a:t>
            </a:r>
            <a:r>
              <a:rPr lang="ru-RU" sz="1600" i="1" dirty="0"/>
              <a:t> </a:t>
            </a:r>
            <a:r>
              <a:rPr lang="en-US" sz="1600" dirty="0"/>
              <a:t>Nicolas </a:t>
            </a:r>
            <a:r>
              <a:rPr lang="en-US" sz="1600" dirty="0" err="1"/>
              <a:t>Papernot</a:t>
            </a:r>
            <a:r>
              <a:rPr lang="en-US" sz="1600" dirty="0"/>
              <a:t>, Patrick McDaniel, Xi Wu, </a:t>
            </a:r>
            <a:r>
              <a:rPr lang="en-US" sz="1600" dirty="0" err="1"/>
              <a:t>Somesh</a:t>
            </a:r>
            <a:r>
              <a:rPr lang="en-US" sz="1600" dirty="0"/>
              <a:t> </a:t>
            </a:r>
            <a:r>
              <a:rPr lang="en-US" sz="1600" dirty="0" err="1"/>
              <a:t>Jha</a:t>
            </a:r>
            <a:r>
              <a:rPr lang="en-US" sz="1600" dirty="0"/>
              <a:t>, </a:t>
            </a:r>
            <a:r>
              <a:rPr lang="en-US" sz="1600" dirty="0" err="1"/>
              <a:t>Ananthram</a:t>
            </a:r>
            <a:r>
              <a:rPr lang="en-US" sz="1600" dirty="0"/>
              <a:t> Swami. Distillation as a Defense to Adversarial Perturbations against Deep Neural Networks. </a:t>
            </a:r>
            <a:r>
              <a:rPr lang="en-US" sz="1600" dirty="0" err="1"/>
              <a:t>arXiv</a:t>
            </a:r>
            <a:r>
              <a:rPr lang="en-US" sz="1600" dirty="0"/>
              <a:t> preprint </a:t>
            </a:r>
            <a:r>
              <a:rPr lang="en-US" sz="1600" dirty="0" err="1"/>
              <a:t>arXiv</a:t>
            </a:r>
            <a:r>
              <a:rPr lang="en-US" sz="1600" dirty="0"/>
              <a:t>:</a:t>
            </a:r>
            <a:r>
              <a:rPr lang="ru-RU" sz="1600" dirty="0"/>
              <a:t>1511.04508</a:t>
            </a:r>
            <a:r>
              <a:rPr lang="en-US" sz="1600" dirty="0"/>
              <a:t> (20</a:t>
            </a:r>
            <a:r>
              <a:rPr lang="ru-RU" sz="1600" dirty="0"/>
              <a:t>16</a:t>
            </a:r>
            <a:r>
              <a:rPr lang="en-US" sz="1600" dirty="0"/>
              <a:t>)</a:t>
            </a:r>
          </a:p>
          <a:p>
            <a:pPr algn="just"/>
            <a:endParaRPr lang="ru-RU" sz="1600" b="0" i="0" dirty="0">
              <a:effectLst/>
            </a:endParaRPr>
          </a:p>
        </p:txBody>
      </p:sp>
      <p:sp>
        <p:nvSpPr>
          <p:cNvPr id="2" name="Номер слайда 1"/>
          <p:cNvSpPr>
            <a:spLocks noGrp="1"/>
          </p:cNvSpPr>
          <p:nvPr>
            <p:ph type="sldNum" idx="2"/>
          </p:nvPr>
        </p:nvSpPr>
        <p:spPr/>
        <p:txBody>
          <a:bodyPr/>
          <a:lstStyle/>
          <a:p>
            <a:fld id="{6CBC6A4C-7A0F-4613-B4FE-9A81DD0E7D72}" type="slidenum">
              <a:rPr lang="ru-RU" smtClean="0"/>
              <a:t>19</a:t>
            </a:fld>
            <a:endParaRPr lang="ru-RU" dirty="0"/>
          </a:p>
        </p:txBody>
      </p:sp>
    </p:spTree>
    <p:extLst>
      <p:ext uri="{BB962C8B-B14F-4D97-AF65-F5344CB8AC3E}">
        <p14:creationId xmlns:p14="http://schemas.microsoft.com/office/powerpoint/2010/main" val="1944196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 name="PlaceHolder 1"/>
          <p:cNvSpPr>
            <a:spLocks noGrp="1"/>
          </p:cNvSpPr>
          <p:nvPr>
            <p:ph type="title" idx="4294967295"/>
          </p:nvPr>
        </p:nvSpPr>
        <p:spPr>
          <a:xfrm>
            <a:off x="304920" y="13320"/>
            <a:ext cx="4492080" cy="427320"/>
          </a:xfrm>
          <a:prstGeom prst="rect">
            <a:avLst/>
          </a:prstGeom>
          <a:noFill/>
          <a:ln w="0">
            <a:noFill/>
          </a:ln>
        </p:spPr>
        <p:txBody>
          <a:bodyPr lIns="0" tIns="0" rIns="0" bIns="0" anchor="t">
            <a:noAutofit/>
          </a:bodyPr>
          <a:lstStyle/>
          <a:p>
            <a:pPr marL="12600">
              <a:lnSpc>
                <a:spcPct val="100000"/>
              </a:lnSpc>
              <a:spcBef>
                <a:spcPts val="794"/>
              </a:spcBef>
              <a:buNone/>
              <a:tabLst>
                <a:tab pos="301680" algn="l"/>
                <a:tab pos="302400" algn="l"/>
              </a:tabLst>
            </a:pPr>
            <a:r>
              <a:rPr lang="ru-RU" sz="2800" b="1" strike="noStrike" spc="-1" dirty="0">
                <a:solidFill>
                  <a:srgbClr val="2369B0"/>
                </a:solidFill>
                <a:latin typeface="Times New Roman"/>
                <a:ea typeface="DejaVu Sans"/>
              </a:rPr>
              <a:t>Проблема защиты ИИ</a:t>
            </a:r>
            <a:endParaRPr lang="ru-RU" sz="2800" b="0" strike="noStrike" spc="-1" dirty="0">
              <a:solidFill>
                <a:srgbClr val="000000"/>
              </a:solidFill>
              <a:latin typeface="Arial"/>
            </a:endParaRPr>
          </a:p>
        </p:txBody>
      </p:sp>
      <p:sp>
        <p:nvSpPr>
          <p:cNvPr id="50" name="Прямая соединительная линия 9"/>
          <p:cNvSpPr/>
          <p:nvPr/>
        </p:nvSpPr>
        <p:spPr>
          <a:xfrm flipV="1">
            <a:off x="304560" y="580292"/>
            <a:ext cx="11582640" cy="29188"/>
          </a:xfrm>
          <a:prstGeom prst="line">
            <a:avLst/>
          </a:prstGeom>
          <a:ln w="76200">
            <a:solidFill>
              <a:srgbClr val="5887C0"/>
            </a:solidFill>
            <a:round/>
          </a:ln>
        </p:spPr>
        <p:style>
          <a:lnRef idx="1">
            <a:schemeClr val="accent1"/>
          </a:lnRef>
          <a:fillRef idx="0">
            <a:schemeClr val="accent1"/>
          </a:fillRef>
          <a:effectRef idx="0">
            <a:schemeClr val="accent1"/>
          </a:effectRef>
          <a:fontRef idx="minor"/>
        </p:style>
        <p:txBody>
          <a:bodyPr/>
          <a:lstStyle/>
          <a:p>
            <a:endParaRPr lang="ru-RU"/>
          </a:p>
        </p:txBody>
      </p:sp>
      <p:sp>
        <p:nvSpPr>
          <p:cNvPr id="2" name="Номер слайда 1"/>
          <p:cNvSpPr>
            <a:spLocks noGrp="1"/>
          </p:cNvSpPr>
          <p:nvPr>
            <p:ph type="sldNum" idx="2"/>
          </p:nvPr>
        </p:nvSpPr>
        <p:spPr/>
        <p:txBody>
          <a:bodyPr/>
          <a:lstStyle/>
          <a:p>
            <a:fld id="{6CBC6A4C-7A0F-4613-B4FE-9A81DD0E7D72}" type="slidenum">
              <a:rPr lang="ru-RU" smtClean="0"/>
              <a:t>2</a:t>
            </a:fld>
            <a:endParaRPr lang="ru-RU"/>
          </a:p>
        </p:txBody>
      </p:sp>
      <p:sp>
        <p:nvSpPr>
          <p:cNvPr id="3" name="Прямоугольник 2"/>
          <p:cNvSpPr/>
          <p:nvPr/>
        </p:nvSpPr>
        <p:spPr>
          <a:xfrm>
            <a:off x="345711" y="1093323"/>
            <a:ext cx="11541489" cy="3970318"/>
          </a:xfrm>
          <a:prstGeom prst="rect">
            <a:avLst/>
          </a:prstGeom>
        </p:spPr>
        <p:txBody>
          <a:bodyPr wrap="square">
            <a:spAutoFit/>
          </a:bodyPr>
          <a:lstStyle/>
          <a:p>
            <a:pPr marL="285750" indent="-285750" algn="just">
              <a:buFont typeface="Wingdings" panose="05000000000000000000" pitchFamily="2" charset="2"/>
              <a:buChar char="v"/>
            </a:pPr>
            <a:r>
              <a:rPr lang="ru-RU" b="1" dirty="0"/>
              <a:t>Угроза атак на алгоритмы ИИ. </a:t>
            </a:r>
            <a:r>
              <a:rPr lang="ru-RU" dirty="0"/>
              <a:t>Возникновение угроз безопасности для классификационных моделей ИИ стало стимулом для разработки методов защиты</a:t>
            </a:r>
          </a:p>
          <a:p>
            <a:pPr marL="285750" indent="-285750" algn="just">
              <a:buFont typeface="Wingdings" panose="05000000000000000000" pitchFamily="2" charset="2"/>
              <a:buChar char="v"/>
            </a:pPr>
            <a:r>
              <a:rPr lang="ru-RU" b="1" dirty="0"/>
              <a:t>Сложности разработки контрмер. </a:t>
            </a:r>
            <a:r>
              <a:rPr lang="ru-RU" dirty="0"/>
              <a:t>Атакующие данные представляют собой решения сложных нелинейных и невыпуклых задач оптимизации, что усложняет создание эффективных контрмер</a:t>
            </a:r>
          </a:p>
          <a:p>
            <a:pPr marL="285750" indent="-285750" algn="just">
              <a:buFont typeface="Wingdings" panose="05000000000000000000" pitchFamily="2" charset="2"/>
              <a:buChar char="v"/>
            </a:pPr>
            <a:r>
              <a:rPr lang="ru-RU" b="1" dirty="0"/>
              <a:t>Отсутствие теоретических инструментов. </a:t>
            </a:r>
            <a:r>
              <a:rPr lang="ru-RU" dirty="0"/>
              <a:t>Отсутствие надежных теоретических инструментов для описания решений задач оптимизации создаёт трудности в обосновании эффективности стратегий защиты</a:t>
            </a:r>
          </a:p>
          <a:p>
            <a:pPr marL="285750" indent="-285750" algn="just">
              <a:buFont typeface="Wingdings" panose="05000000000000000000" pitchFamily="2" charset="2"/>
              <a:buChar char="v"/>
            </a:pPr>
            <a:r>
              <a:rPr lang="ru-RU" b="1" dirty="0"/>
              <a:t>Ограничения существующих механизмов защиты. </a:t>
            </a:r>
            <a:r>
              <a:rPr lang="ru-RU" dirty="0"/>
              <a:t>Существующие методы обеспечивают устойчивость в ограниченных условиях, что ограничивает их применимость к различным типам угроз</a:t>
            </a:r>
          </a:p>
          <a:p>
            <a:pPr marL="285750" indent="-285750" algn="just">
              <a:buFont typeface="Wingdings" panose="05000000000000000000" pitchFamily="2" charset="2"/>
              <a:buChar char="v"/>
            </a:pPr>
            <a:r>
              <a:rPr lang="ru-RU" b="1" dirty="0"/>
              <a:t>Исследовательская проблема. </a:t>
            </a:r>
            <a:r>
              <a:rPr lang="ru-RU" dirty="0"/>
              <a:t>Разработка устойчивых к атакам моделей ИИ для всех видов состязательных данных остается открытой исследовательской проблемой</a:t>
            </a:r>
          </a:p>
          <a:p>
            <a:pPr marL="285750" indent="-285750" algn="just">
              <a:buFont typeface="Wingdings" panose="05000000000000000000" pitchFamily="2" charset="2"/>
              <a:buChar char="v"/>
            </a:pPr>
            <a:endParaRPr lang="ru-RU" dirty="0"/>
          </a:p>
          <a:p>
            <a:pPr algn="just"/>
            <a:r>
              <a:rPr lang="ru-RU" i="1" u="sng" dirty="0"/>
              <a:t>Источник</a:t>
            </a:r>
            <a:r>
              <a:rPr lang="en-US" i="1" u="sng" dirty="0"/>
              <a:t>:</a:t>
            </a:r>
            <a:r>
              <a:rPr lang="en-US" dirty="0"/>
              <a:t> </a:t>
            </a:r>
            <a:r>
              <a:rPr lang="en-US" dirty="0" err="1"/>
              <a:t>Anirban</a:t>
            </a:r>
            <a:r>
              <a:rPr lang="en-US" dirty="0"/>
              <a:t> Chakraborty, </a:t>
            </a:r>
            <a:r>
              <a:rPr lang="en-US" dirty="0" err="1"/>
              <a:t>Manaar</a:t>
            </a:r>
            <a:r>
              <a:rPr lang="en-US" dirty="0"/>
              <a:t> </a:t>
            </a:r>
            <a:r>
              <a:rPr lang="en-US" dirty="0" err="1"/>
              <a:t>Alam</a:t>
            </a:r>
            <a:r>
              <a:rPr lang="en-US" dirty="0"/>
              <a:t>, Vishal </a:t>
            </a:r>
            <a:r>
              <a:rPr lang="en-US" dirty="0" err="1"/>
              <a:t>Dey</a:t>
            </a:r>
            <a:r>
              <a:rPr lang="en-US" dirty="0"/>
              <a:t>, </a:t>
            </a:r>
            <a:r>
              <a:rPr lang="en-US" dirty="0" err="1"/>
              <a:t>Anupam</a:t>
            </a:r>
            <a:r>
              <a:rPr lang="en-US" dirty="0"/>
              <a:t> Chattopadhyay, and </a:t>
            </a:r>
            <a:r>
              <a:rPr lang="en-US" dirty="0" err="1"/>
              <a:t>Debdeep</a:t>
            </a:r>
            <a:r>
              <a:rPr lang="en-US" dirty="0"/>
              <a:t> </a:t>
            </a:r>
            <a:r>
              <a:rPr lang="en-US" dirty="0" err="1"/>
              <a:t>Mukhopadhyay</a:t>
            </a:r>
            <a:r>
              <a:rPr lang="en-US" dirty="0"/>
              <a:t>. Adversarial Attacks and </a:t>
            </a:r>
            <a:r>
              <a:rPr lang="en-US" dirty="0" err="1"/>
              <a:t>Defences</a:t>
            </a:r>
            <a:r>
              <a:rPr lang="en-US" dirty="0"/>
              <a:t>: A Survey. </a:t>
            </a:r>
            <a:r>
              <a:rPr lang="en-US" dirty="0" err="1"/>
              <a:t>arXiv</a:t>
            </a:r>
            <a:r>
              <a:rPr lang="en-US" dirty="0"/>
              <a:t> preprint arXiv:1810.00069 (2018)</a:t>
            </a:r>
            <a:endParaRPr lang="ru-RU" dirty="0"/>
          </a:p>
        </p:txBody>
      </p:sp>
    </p:spTree>
    <p:extLst>
      <p:ext uri="{BB962C8B-B14F-4D97-AF65-F5344CB8AC3E}">
        <p14:creationId xmlns:p14="http://schemas.microsoft.com/office/powerpoint/2010/main" val="2210365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304920" y="13320"/>
            <a:ext cx="6834434" cy="427320"/>
          </a:xfrm>
          <a:prstGeom prst="rect">
            <a:avLst/>
          </a:prstGeom>
          <a:noFill/>
          <a:ln w="0">
            <a:noFill/>
          </a:ln>
        </p:spPr>
        <p:txBody>
          <a:bodyPr lIns="0" tIns="0" rIns="0" bIns="0" anchor="t">
            <a:noAutofit/>
          </a:bodyPr>
          <a:lstStyle/>
          <a:p>
            <a:pPr marL="12600">
              <a:lnSpc>
                <a:spcPct val="100000"/>
              </a:lnSpc>
              <a:spcBef>
                <a:spcPts val="794"/>
              </a:spcBef>
              <a:buNone/>
              <a:tabLst>
                <a:tab pos="301680" algn="l"/>
                <a:tab pos="302400" algn="l"/>
              </a:tabLst>
            </a:pPr>
            <a:r>
              <a:rPr lang="ru-RU" sz="2800" b="1" strike="noStrike" spc="-1" dirty="0">
                <a:solidFill>
                  <a:srgbClr val="2369B0"/>
                </a:solidFill>
                <a:latin typeface="Times New Roman"/>
                <a:ea typeface="DejaVu Sans"/>
              </a:rPr>
              <a:t>Защитный механизм дистилляции</a:t>
            </a:r>
            <a:endParaRPr lang="ru-RU" sz="2800" b="0" strike="noStrike" spc="-1" dirty="0">
              <a:solidFill>
                <a:srgbClr val="000000"/>
              </a:solidFill>
              <a:latin typeface="Arial"/>
            </a:endParaRPr>
          </a:p>
        </p:txBody>
      </p:sp>
      <p:sp>
        <p:nvSpPr>
          <p:cNvPr id="88" name="Прямая соединительная линия 6"/>
          <p:cNvSpPr/>
          <p:nvPr/>
        </p:nvSpPr>
        <p:spPr>
          <a:xfrm flipV="1">
            <a:off x="304560" y="571500"/>
            <a:ext cx="11582640" cy="37980"/>
          </a:xfrm>
          <a:prstGeom prst="line">
            <a:avLst/>
          </a:prstGeom>
          <a:ln w="76200">
            <a:solidFill>
              <a:srgbClr val="5887C0"/>
            </a:solidFill>
            <a:round/>
          </a:ln>
        </p:spPr>
        <p:style>
          <a:lnRef idx="1">
            <a:schemeClr val="accent1"/>
          </a:lnRef>
          <a:fillRef idx="0">
            <a:schemeClr val="accent1"/>
          </a:fillRef>
          <a:effectRef idx="0">
            <a:schemeClr val="accent1"/>
          </a:effectRef>
          <a:fontRef idx="minor"/>
        </p:style>
        <p:txBody>
          <a:bodyPr/>
          <a:lstStyle/>
          <a:p>
            <a:endParaRPr lang="ru-RU"/>
          </a:p>
        </p:txBody>
      </p:sp>
      <mc:AlternateContent xmlns:mc="http://schemas.openxmlformats.org/markup-compatibility/2006" xmlns:a14="http://schemas.microsoft.com/office/drawing/2010/main">
        <mc:Choice Requires="a14">
          <p:sp>
            <p:nvSpPr>
              <p:cNvPr id="90" name="TextBox 89"/>
              <p:cNvSpPr txBox="1"/>
              <p:nvPr/>
            </p:nvSpPr>
            <p:spPr>
              <a:xfrm>
                <a:off x="202045" y="739620"/>
                <a:ext cx="3209370" cy="2917980"/>
              </a:xfrm>
              <a:prstGeom prst="rect">
                <a:avLst/>
              </a:prstGeom>
              <a:noFill/>
              <a:ln w="0">
                <a:noFill/>
              </a:ln>
            </p:spPr>
            <p:txBody>
              <a:bodyPr lIns="90000" tIns="45000" rIns="90000" bIns="45000" anchor="t">
                <a:noAutofit/>
              </a:bodyPr>
              <a:lstStyle/>
              <a:p>
                <a:pPr algn="just"/>
                <a:r>
                  <a:rPr lang="en-US" sz="1300" b="1" strike="noStrike" spc="-1" dirty="0">
                    <a:latin typeface="Arial"/>
                  </a:rPr>
                  <a:t>Защитная </a:t>
                </a:r>
                <a:r>
                  <a:rPr lang="en-US" sz="1300" b="1" strike="noStrike" spc="-1" dirty="0" err="1">
                    <a:latin typeface="Arial"/>
                  </a:rPr>
                  <a:t>дистилляция</a:t>
                </a:r>
                <a:r>
                  <a:rPr lang="en-US" sz="1300" b="0" strike="noStrike" spc="-1" dirty="0">
                    <a:latin typeface="Arial"/>
                  </a:rPr>
                  <a:t>, в </a:t>
                </a:r>
                <a:r>
                  <a:rPr lang="en-US" sz="1300" b="0" strike="noStrike" spc="-1" dirty="0" err="1">
                    <a:latin typeface="Arial"/>
                  </a:rPr>
                  <a:t>свою</a:t>
                </a:r>
                <a:r>
                  <a:rPr lang="en-US" sz="1300" b="0" strike="noStrike" spc="-1" dirty="0">
                    <a:latin typeface="Arial"/>
                  </a:rPr>
                  <a:t> </a:t>
                </a:r>
                <a:r>
                  <a:rPr lang="en-US" sz="1300" b="0" strike="noStrike" spc="-1" dirty="0" err="1">
                    <a:latin typeface="Arial"/>
                  </a:rPr>
                  <a:t>очередь</a:t>
                </a:r>
                <a:r>
                  <a:rPr lang="en-US" sz="1300" b="0" strike="noStrike" spc="-1" dirty="0">
                    <a:latin typeface="Arial"/>
                  </a:rPr>
                  <a:t>, </a:t>
                </a:r>
                <a:r>
                  <a:rPr lang="en-US" sz="1300" b="0" strike="noStrike" spc="-1" dirty="0" err="1">
                    <a:latin typeface="Arial"/>
                  </a:rPr>
                  <a:t>является</a:t>
                </a:r>
                <a:r>
                  <a:rPr lang="en-US" sz="1300" b="0" strike="noStrike" spc="-1" dirty="0">
                    <a:latin typeface="Arial"/>
                  </a:rPr>
                  <a:t> </a:t>
                </a:r>
                <a:r>
                  <a:rPr lang="en-US" sz="1300" b="0" strike="noStrike" spc="-1" dirty="0" err="1">
                    <a:latin typeface="Arial"/>
                  </a:rPr>
                  <a:t>проактивной</a:t>
                </a:r>
                <a:r>
                  <a:rPr lang="en-US" sz="1300" b="0" strike="noStrike" spc="-1" dirty="0">
                    <a:latin typeface="Arial"/>
                  </a:rPr>
                  <a:t> </a:t>
                </a:r>
                <a:r>
                  <a:rPr lang="en-US" sz="1300" b="0" strike="noStrike" spc="-1" dirty="0" err="1">
                    <a:latin typeface="Arial"/>
                  </a:rPr>
                  <a:t>защитой</a:t>
                </a:r>
                <a:r>
                  <a:rPr lang="en-US" sz="1300" b="0" strike="noStrike" spc="-1" dirty="0">
                    <a:latin typeface="Arial"/>
                  </a:rPr>
                  <a:t>, </a:t>
                </a:r>
                <a:r>
                  <a:rPr lang="en-US" sz="1300" b="0" strike="noStrike" spc="-1" dirty="0" err="1">
                    <a:latin typeface="Arial"/>
                  </a:rPr>
                  <a:t>первоначально</a:t>
                </a:r>
                <a:r>
                  <a:rPr lang="en-US" sz="1300" b="0" strike="noStrike" spc="-1" dirty="0">
                    <a:latin typeface="Arial"/>
                  </a:rPr>
                  <a:t> </a:t>
                </a:r>
                <a:r>
                  <a:rPr lang="en-US" sz="1300" b="0" strike="noStrike" spc="-1" dirty="0" err="1">
                    <a:latin typeface="Arial"/>
                  </a:rPr>
                  <a:t>предложенной</a:t>
                </a:r>
                <a:r>
                  <a:rPr lang="en-US" sz="1300" b="0" strike="noStrike" spc="-1" dirty="0">
                    <a:latin typeface="Arial"/>
                  </a:rPr>
                  <a:t> </a:t>
                </a:r>
                <a:r>
                  <a:rPr lang="es-ES" sz="1300" spc="-1" dirty="0"/>
                  <a:t>Papernot et al.</a:t>
                </a:r>
                <a:r>
                  <a:rPr lang="ru-RU" sz="1300" spc="-1" dirty="0"/>
                  <a:t>, 2016</a:t>
                </a:r>
                <a:r>
                  <a:rPr lang="en-US" sz="1300" b="0" strike="noStrike" spc="-1" dirty="0">
                    <a:latin typeface="Arial"/>
                  </a:rPr>
                  <a:t>. </a:t>
                </a:r>
                <a:r>
                  <a:rPr lang="en-US" sz="1300" b="0" strike="noStrike" spc="-1" dirty="0" err="1">
                    <a:latin typeface="Arial"/>
                  </a:rPr>
                  <a:t>Эта</a:t>
                </a:r>
                <a:r>
                  <a:rPr lang="en-US" sz="1300" b="0" strike="noStrike" spc="-1" dirty="0">
                    <a:latin typeface="Arial"/>
                  </a:rPr>
                  <a:t> </a:t>
                </a:r>
                <a:r>
                  <a:rPr lang="en-US" sz="1300" b="0" strike="noStrike" spc="-1" dirty="0" err="1">
                    <a:latin typeface="Arial"/>
                  </a:rPr>
                  <a:t>контрмера</a:t>
                </a:r>
                <a:r>
                  <a:rPr lang="en-US" sz="1300" b="0" strike="noStrike" spc="-1" dirty="0">
                    <a:latin typeface="Arial"/>
                  </a:rPr>
                  <a:t> </a:t>
                </a:r>
                <a:r>
                  <a:rPr lang="en-US" sz="1300" b="0" strike="noStrike" spc="-1" dirty="0" err="1">
                    <a:latin typeface="Arial"/>
                  </a:rPr>
                  <a:t>основана</a:t>
                </a:r>
                <a:r>
                  <a:rPr lang="en-US" sz="1300" b="0" strike="noStrike" spc="-1" dirty="0">
                    <a:latin typeface="Arial"/>
                  </a:rPr>
                  <a:t> </a:t>
                </a:r>
                <a:r>
                  <a:rPr lang="en-US" sz="1300" b="0" strike="noStrike" spc="-1" dirty="0" err="1">
                    <a:latin typeface="Arial"/>
                  </a:rPr>
                  <a:t>на</a:t>
                </a:r>
                <a:r>
                  <a:rPr lang="en-US" sz="1300" b="0" strike="noStrike" spc="-1" dirty="0">
                    <a:latin typeface="Arial"/>
                  </a:rPr>
                  <a:t> </a:t>
                </a:r>
                <a:r>
                  <a:rPr lang="en-US" sz="1300" b="0" strike="noStrike" spc="-1" dirty="0" err="1">
                    <a:latin typeface="Arial"/>
                  </a:rPr>
                  <a:t>методе</a:t>
                </a:r>
                <a:r>
                  <a:rPr lang="en-US" sz="1300" b="0" strike="noStrike" spc="-1" dirty="0">
                    <a:latin typeface="Arial"/>
                  </a:rPr>
                  <a:t>, </a:t>
                </a:r>
                <a:r>
                  <a:rPr lang="en-US" sz="1300" b="0" strike="noStrike" spc="-1" dirty="0" err="1">
                    <a:latin typeface="Arial"/>
                  </a:rPr>
                  <a:t>основанном</a:t>
                </a:r>
                <a:r>
                  <a:rPr lang="en-US" sz="1300" b="0" strike="noStrike" spc="-1" dirty="0">
                    <a:latin typeface="Arial"/>
                  </a:rPr>
                  <a:t> </a:t>
                </a:r>
                <a:r>
                  <a:rPr lang="en-US" sz="1300" b="0" strike="noStrike" spc="-1" dirty="0" err="1">
                    <a:latin typeface="Arial"/>
                  </a:rPr>
                  <a:t>на</a:t>
                </a:r>
                <a:r>
                  <a:rPr lang="en-US" sz="1300" b="0" strike="noStrike" spc="-1" dirty="0">
                    <a:latin typeface="Arial"/>
                  </a:rPr>
                  <a:t> </a:t>
                </a:r>
                <a:r>
                  <a:rPr lang="en-US" sz="1300" b="0" strike="noStrike" spc="-1" dirty="0" err="1">
                    <a:latin typeface="Arial"/>
                  </a:rPr>
                  <a:t>передаче</a:t>
                </a:r>
                <a:r>
                  <a:rPr lang="en-US" sz="1300" b="0" strike="noStrike" spc="-1" dirty="0">
                    <a:latin typeface="Arial"/>
                  </a:rPr>
                  <a:t> </a:t>
                </a:r>
                <a:r>
                  <a:rPr lang="en-US" sz="1300" b="0" strike="noStrike" spc="-1" dirty="0" err="1">
                    <a:latin typeface="Arial"/>
                  </a:rPr>
                  <a:t>знаний</a:t>
                </a:r>
                <a:r>
                  <a:rPr lang="en-US" sz="1300" b="0" strike="noStrike" spc="-1" dirty="0">
                    <a:latin typeface="Arial"/>
                  </a:rPr>
                  <a:t> </a:t>
                </a:r>
                <a:r>
                  <a:rPr lang="en-US" sz="1300" b="0" strike="noStrike" spc="-1" dirty="0" err="1">
                    <a:latin typeface="Arial"/>
                  </a:rPr>
                  <a:t>между</a:t>
                </a:r>
                <a:r>
                  <a:rPr lang="en-US" sz="1300" b="0" strike="noStrike" spc="-1" dirty="0">
                    <a:latin typeface="Arial"/>
                  </a:rPr>
                  <a:t> </a:t>
                </a:r>
                <a:r>
                  <a:rPr lang="en-US" sz="1300" b="0" strike="noStrike" spc="-1" dirty="0" err="1">
                    <a:latin typeface="Arial"/>
                  </a:rPr>
                  <a:t>моделями</a:t>
                </a:r>
                <a:r>
                  <a:rPr lang="en-US" sz="1300" b="0" strike="noStrike" spc="-1" dirty="0">
                    <a:latin typeface="Arial"/>
                  </a:rPr>
                  <a:t> </a:t>
                </a:r>
                <a:r>
                  <a:rPr lang="en-US" sz="1300" b="0" strike="noStrike" spc="-1" dirty="0" err="1">
                    <a:latin typeface="Arial"/>
                  </a:rPr>
                  <a:t>обучения</a:t>
                </a:r>
                <a:r>
                  <a:rPr lang="en-US" sz="1300" b="0" strike="noStrike" spc="-1" dirty="0">
                    <a:latin typeface="Arial"/>
                  </a:rPr>
                  <a:t>, </a:t>
                </a:r>
                <a:r>
                  <a:rPr lang="en-US" sz="1300" b="0" strike="noStrike" spc="-1" dirty="0" err="1">
                    <a:latin typeface="Arial"/>
                  </a:rPr>
                  <a:t>известном</a:t>
                </a:r>
                <a:r>
                  <a:rPr lang="en-US" sz="1300" b="0" strike="noStrike" spc="-1" dirty="0">
                    <a:latin typeface="Arial"/>
                  </a:rPr>
                  <a:t> </a:t>
                </a:r>
                <a:r>
                  <a:rPr lang="en-US" sz="1300" b="0" strike="noStrike" spc="-1" dirty="0" err="1">
                    <a:latin typeface="Arial"/>
                  </a:rPr>
                  <a:t>как</a:t>
                </a:r>
                <a:r>
                  <a:rPr lang="en-US" sz="1300" b="0" strike="noStrike" spc="-1" dirty="0">
                    <a:latin typeface="Arial"/>
                  </a:rPr>
                  <a:t> </a:t>
                </a:r>
                <a:r>
                  <a:rPr lang="en-US" sz="1300" b="0" strike="noStrike" spc="-1" dirty="0" err="1">
                    <a:latin typeface="Arial"/>
                  </a:rPr>
                  <a:t>дистилляция</a:t>
                </a:r>
                <a:r>
                  <a:rPr lang="en-US" sz="1300" b="0" strike="noStrike" spc="-1" dirty="0">
                    <a:latin typeface="Arial"/>
                  </a:rPr>
                  <a:t> </a:t>
                </a:r>
                <a:r>
                  <a:rPr lang="ru-RU" sz="1300" spc="-1" dirty="0">
                    <a:latin typeface="Arial"/>
                  </a:rPr>
                  <a:t>(</a:t>
                </a:r>
                <a:r>
                  <a:rPr lang="en-US" sz="1300" spc="-1" dirty="0"/>
                  <a:t>Hinton</a:t>
                </a:r>
                <a:r>
                  <a:rPr lang="ru-RU" sz="1300" spc="-1" dirty="0"/>
                  <a:t> </a:t>
                </a:r>
                <a:r>
                  <a:rPr lang="en-US" sz="1300" spc="-1" dirty="0"/>
                  <a:t>et al., 201</a:t>
                </a:r>
                <a:r>
                  <a:rPr lang="ru-RU" sz="1300" spc="-1" dirty="0"/>
                  <a:t>5</a:t>
                </a:r>
                <a:r>
                  <a:rPr lang="ru-RU" sz="1300" spc="-1" dirty="0">
                    <a:latin typeface="Arial"/>
                  </a:rPr>
                  <a:t>)</a:t>
                </a:r>
                <a:r>
                  <a:rPr lang="en-US" sz="1300" b="0" strike="noStrike" spc="-1" dirty="0">
                    <a:latin typeface="Arial"/>
                  </a:rPr>
                  <a:t>. </a:t>
                </a:r>
                <a:r>
                  <a:rPr lang="en-US" sz="1300" b="0" strike="noStrike" spc="-1" dirty="0" err="1">
                    <a:latin typeface="Arial"/>
                  </a:rPr>
                  <a:t>При</a:t>
                </a:r>
                <a:r>
                  <a:rPr lang="en-US" sz="1300" b="0" strike="noStrike" spc="-1" dirty="0">
                    <a:latin typeface="Arial"/>
                  </a:rPr>
                  <a:t> </a:t>
                </a:r>
                <a:r>
                  <a:rPr lang="en-US" sz="1300" b="0" strike="noStrike" spc="-1" dirty="0" err="1">
                    <a:latin typeface="Arial"/>
                  </a:rPr>
                  <a:t>обучении</a:t>
                </a:r>
                <a:r>
                  <a:rPr lang="en-US" sz="1300" b="0" strike="noStrike" spc="-1" dirty="0">
                    <a:latin typeface="Arial"/>
                  </a:rPr>
                  <a:t> </a:t>
                </a:r>
                <a:r>
                  <a:rPr lang="en-US" sz="1300" b="0" strike="noStrike" spc="-1" dirty="0" err="1">
                    <a:latin typeface="Arial"/>
                  </a:rPr>
                  <a:t>дистилляции</a:t>
                </a:r>
                <a:r>
                  <a:rPr lang="en-US" sz="1300" b="0" strike="noStrike" spc="-1" dirty="0">
                    <a:latin typeface="Arial"/>
                  </a:rPr>
                  <a:t> </a:t>
                </a:r>
                <a:r>
                  <a:rPr lang="en-US" sz="1300" b="0" strike="noStrike" spc="-1" dirty="0" err="1">
                    <a:latin typeface="Arial"/>
                  </a:rPr>
                  <a:t>знания</a:t>
                </a:r>
                <a:r>
                  <a:rPr lang="en-US" sz="1300" b="0" strike="noStrike" spc="-1" dirty="0">
                    <a:latin typeface="Arial"/>
                  </a:rPr>
                  <a:t>, </a:t>
                </a:r>
                <a:r>
                  <a:rPr lang="en-US" sz="1300" b="0" strike="noStrike" spc="-1" dirty="0" err="1">
                    <a:latin typeface="Arial"/>
                  </a:rPr>
                  <a:t>полученные</a:t>
                </a:r>
                <a:r>
                  <a:rPr lang="en-US" sz="1300" b="0" strike="noStrike" spc="-1" dirty="0">
                    <a:latin typeface="Arial"/>
                  </a:rPr>
                  <a:t> с </a:t>
                </a:r>
                <a:r>
                  <a:rPr lang="en-US" sz="1300" b="0" strike="noStrike" spc="-1" dirty="0" err="1">
                    <a:latin typeface="Arial"/>
                  </a:rPr>
                  <a:t>помощью</a:t>
                </a:r>
                <a:r>
                  <a:rPr lang="en-US" sz="1300" b="0" strike="noStrike" spc="-1" dirty="0">
                    <a:latin typeface="Arial"/>
                  </a:rPr>
                  <a:t> </a:t>
                </a:r>
                <a:r>
                  <a:rPr lang="en-US" sz="1300" b="0" strike="noStrike" spc="-1" dirty="0" err="1">
                    <a:latin typeface="Arial"/>
                  </a:rPr>
                  <a:t>сложной</a:t>
                </a:r>
                <a:r>
                  <a:rPr lang="en-US" sz="1300" b="0" strike="noStrike" spc="-1" dirty="0">
                    <a:latin typeface="Arial"/>
                  </a:rPr>
                  <a:t> </a:t>
                </a:r>
                <a:r>
                  <a:rPr lang="en-US" sz="1300" b="0" strike="noStrike" spc="-1" dirty="0" err="1">
                    <a:latin typeface="Arial"/>
                  </a:rPr>
                  <a:t>модели</a:t>
                </a:r>
                <a:r>
                  <a:rPr lang="en-US" sz="1300" b="0" strike="noStrike" spc="-1" dirty="0">
                    <a:latin typeface="Arial"/>
                  </a:rPr>
                  <a:t>, </a:t>
                </a:r>
                <a:r>
                  <a:rPr lang="en-US" sz="1300" b="0" strike="noStrike" spc="-1" dirty="0" err="1">
                    <a:latin typeface="Arial"/>
                  </a:rPr>
                  <a:t>после</a:t>
                </a:r>
                <a:r>
                  <a:rPr lang="en-US" sz="1300" b="0" strike="noStrike" spc="-1" dirty="0">
                    <a:latin typeface="Arial"/>
                  </a:rPr>
                  <a:t> </a:t>
                </a:r>
                <a:r>
                  <a:rPr lang="en-US" sz="1300" b="0" strike="noStrike" spc="-1" dirty="0" err="1">
                    <a:latin typeface="Arial"/>
                  </a:rPr>
                  <a:t>обучения</a:t>
                </a:r>
                <a:r>
                  <a:rPr lang="en-US" sz="1300" b="0" strike="noStrike" spc="-1" dirty="0">
                    <a:latin typeface="Arial"/>
                  </a:rPr>
                  <a:t> с </a:t>
                </a:r>
                <a:r>
                  <a:rPr lang="en-US" sz="1300" b="0" strike="noStrike" spc="-1" dirty="0" err="1">
                    <a:latin typeface="Arial"/>
                  </a:rPr>
                  <a:t>использованием</a:t>
                </a:r>
                <a:r>
                  <a:rPr lang="en-US" sz="1300" b="0" strike="noStrike" spc="-1" dirty="0">
                    <a:latin typeface="Arial"/>
                  </a:rPr>
                  <a:t> </a:t>
                </a:r>
                <a:r>
                  <a:rPr lang="en-US" sz="1300" b="0" strike="noStrike" spc="-1" dirty="0" err="1">
                    <a:latin typeface="Arial"/>
                  </a:rPr>
                  <a:t>определенного</a:t>
                </a:r>
                <a:r>
                  <a:rPr lang="en-US" sz="1300" b="0" strike="noStrike" spc="-1" dirty="0">
                    <a:latin typeface="Arial"/>
                  </a:rPr>
                  <a:t> </a:t>
                </a:r>
                <a:r>
                  <a:rPr lang="en-US" sz="1300" b="0" strike="noStrike" spc="-1" dirty="0" err="1">
                    <a:latin typeface="Arial"/>
                  </a:rPr>
                  <a:t>набора</a:t>
                </a:r>
                <a:r>
                  <a:rPr lang="en-US" sz="1300" b="0" strike="noStrike" spc="-1" dirty="0">
                    <a:latin typeface="Arial"/>
                  </a:rPr>
                  <a:t> </a:t>
                </a:r>
                <a:r>
                  <a:rPr lang="en-US" sz="1300" b="0" strike="noStrike" spc="-1" dirty="0" err="1">
                    <a:latin typeface="Arial"/>
                  </a:rPr>
                  <a:t>данных</a:t>
                </a:r>
                <a:r>
                  <a:rPr lang="en-US" sz="1300" b="0" strike="noStrike" spc="-1" dirty="0">
                    <a:latin typeface="Arial"/>
                  </a:rPr>
                  <a:t> </a:t>
                </a:r>
                <a:r>
                  <a:rPr lang="en-US" sz="1300" b="0" strike="noStrike" spc="-1" dirty="0" err="1">
                    <a:latin typeface="Arial"/>
                  </a:rPr>
                  <a:t>переносятся</a:t>
                </a:r>
                <a:r>
                  <a:rPr lang="en-US" sz="1300" b="0" strike="noStrike" spc="-1" dirty="0">
                    <a:latin typeface="Arial"/>
                  </a:rPr>
                  <a:t> в </a:t>
                </a:r>
                <a:r>
                  <a:rPr lang="en-US" sz="1300" b="0" strike="noStrike" spc="-1" dirty="0" err="1">
                    <a:latin typeface="Arial"/>
                  </a:rPr>
                  <a:t>более</a:t>
                </a:r>
                <a:r>
                  <a:rPr lang="en-US" sz="1300" b="0" strike="noStrike" spc="-1" dirty="0">
                    <a:latin typeface="Arial"/>
                  </a:rPr>
                  <a:t> </a:t>
                </a:r>
                <a:r>
                  <a:rPr lang="en-US" sz="1300" b="0" strike="noStrike" spc="-1" dirty="0" err="1">
                    <a:latin typeface="Arial"/>
                  </a:rPr>
                  <a:t>простую</a:t>
                </a:r>
                <a:r>
                  <a:rPr lang="en-US" sz="1300" b="0" strike="noStrike" spc="-1" dirty="0">
                    <a:latin typeface="Arial"/>
                  </a:rPr>
                  <a:t> </a:t>
                </a:r>
                <a:r>
                  <a:rPr lang="en-US" sz="1300" b="0" strike="noStrike" spc="-1" dirty="0" err="1">
                    <a:latin typeface="Arial"/>
                  </a:rPr>
                  <a:t>модель</a:t>
                </a:r>
                <a:r>
                  <a:rPr lang="en-US" sz="1300" b="0" strike="noStrike" spc="-1" dirty="0">
                    <a:latin typeface="Arial"/>
                  </a:rPr>
                  <a:t>. </a:t>
                </a:r>
                <a:r>
                  <a:rPr lang="en-US" sz="1300" b="0" strike="noStrike" spc="-1" dirty="0" err="1">
                    <a:latin typeface="Arial"/>
                  </a:rPr>
                  <a:t>Аналогичным</a:t>
                </a:r>
                <a:r>
                  <a:rPr lang="en-US" sz="1300" b="0" strike="noStrike" spc="-1" dirty="0">
                    <a:latin typeface="Arial"/>
                  </a:rPr>
                  <a:t> </a:t>
                </a:r>
                <a:r>
                  <a:rPr lang="en-US" sz="1300" b="0" strike="noStrike" spc="-1" dirty="0" err="1">
                    <a:latin typeface="Arial"/>
                  </a:rPr>
                  <a:t>образом</a:t>
                </a:r>
                <a:r>
                  <a:rPr lang="en-US" sz="1300" b="0" strike="noStrike" spc="-1" dirty="0">
                    <a:latin typeface="Arial"/>
                  </a:rPr>
                  <a:t>, </a:t>
                </a:r>
                <a:r>
                  <a:rPr lang="en-US" sz="1300" b="0" strike="noStrike" spc="-1" dirty="0" err="1">
                    <a:latin typeface="Arial"/>
                  </a:rPr>
                  <a:t>защитная</a:t>
                </a:r>
                <a:r>
                  <a:rPr lang="en-US" sz="1300" b="0" strike="noStrike" spc="-1" dirty="0">
                    <a:latin typeface="Arial"/>
                  </a:rPr>
                  <a:t> </a:t>
                </a:r>
                <a:r>
                  <a:rPr lang="en-US" sz="1300" b="0" strike="noStrike" spc="-1" dirty="0" err="1">
                    <a:latin typeface="Arial"/>
                  </a:rPr>
                  <a:t>дистилляция</a:t>
                </a:r>
                <a:r>
                  <a:rPr lang="en-US" sz="1300" b="0" strike="noStrike" spc="-1" dirty="0">
                    <a:latin typeface="Arial"/>
                  </a:rPr>
                  <a:t> </a:t>
                </a:r>
                <a:r>
                  <a:rPr lang="en-US" sz="1300" b="0" strike="noStrike" spc="-1" dirty="0" err="1">
                    <a:latin typeface="Arial"/>
                  </a:rPr>
                  <a:t>сначала</a:t>
                </a:r>
                <a:r>
                  <a:rPr lang="en-US" sz="1300" b="0" strike="noStrike" spc="-1" dirty="0">
                    <a:latin typeface="Arial"/>
                  </a:rPr>
                  <a:t> </a:t>
                </a:r>
                <a:r>
                  <a:rPr lang="en-US" sz="1300" b="0" strike="noStrike" spc="-1" dirty="0" err="1">
                    <a:latin typeface="Arial"/>
                  </a:rPr>
                  <a:t>обучает</a:t>
                </a:r>
                <a:r>
                  <a:rPr lang="en-US" sz="1300" b="0" strike="noStrike" spc="-1" dirty="0">
                    <a:latin typeface="Arial"/>
                  </a:rPr>
                  <a:t> </a:t>
                </a:r>
                <a:r>
                  <a:rPr lang="en-US" sz="1300" b="0" strike="noStrike" spc="-1" dirty="0" err="1">
                    <a:latin typeface="Arial"/>
                  </a:rPr>
                  <a:t>модель</a:t>
                </a:r>
                <a:r>
                  <a:rPr lang="en-US" sz="1300" b="0" strike="noStrike" spc="-1" dirty="0">
                    <a:latin typeface="Arial"/>
                  </a:rPr>
                  <a:t> f, </a:t>
                </a:r>
                <a:r>
                  <a:rPr lang="en-US" sz="1300" b="0" strike="noStrike" spc="-1" dirty="0" err="1">
                    <a:latin typeface="Arial"/>
                  </a:rPr>
                  <a:t>используя</a:t>
                </a:r>
                <a:r>
                  <a:rPr lang="en-US" sz="1300" b="0" strike="noStrike" spc="-1" dirty="0">
                    <a:latin typeface="Arial"/>
                  </a:rPr>
                  <a:t> </a:t>
                </a:r>
                <a:r>
                  <a:rPr lang="en-US" sz="1300" b="0" strike="noStrike" spc="-1" dirty="0" err="1">
                    <a:latin typeface="Arial"/>
                  </a:rPr>
                  <a:t>набор</a:t>
                </a:r>
                <a:r>
                  <a:rPr lang="en-US" sz="1300" b="0" strike="noStrike" spc="-1" dirty="0">
                    <a:latin typeface="Arial"/>
                  </a:rPr>
                  <a:t> </a:t>
                </a:r>
                <a:r>
                  <a:rPr lang="en-US" sz="1300" b="0" strike="noStrike" spc="-1" dirty="0" err="1">
                    <a:latin typeface="Arial"/>
                  </a:rPr>
                  <a:t>данных</a:t>
                </a:r>
                <a:r>
                  <a:rPr lang="en-US" sz="1300" b="0" strike="noStrike" spc="-1" dirty="0">
                    <a:latin typeface="Arial"/>
                  </a:rPr>
                  <a:t>, </a:t>
                </a:r>
                <a:r>
                  <a:rPr lang="en-US" sz="1300" b="0" strike="noStrike" spc="-1" dirty="0" err="1">
                    <a:latin typeface="Arial"/>
                  </a:rPr>
                  <a:t>содержащий</a:t>
                </a:r>
                <a:r>
                  <a:rPr lang="en-US" sz="1300" b="0" strike="noStrike" spc="-1" dirty="0">
                    <a:latin typeface="Arial"/>
                  </a:rPr>
                  <a:t> </a:t>
                </a:r>
                <a:r>
                  <a:rPr lang="en-US" sz="1300" b="0" strike="noStrike" spc="-1" dirty="0" err="1">
                    <a:latin typeface="Arial"/>
                  </a:rPr>
                  <a:t>образцы</a:t>
                </a:r>
                <a:r>
                  <a:rPr lang="en-US" sz="1300" b="0" strike="noStrike" spc="-1" dirty="0">
                    <a:latin typeface="Arial"/>
                  </a:rPr>
                  <a:t> X и </a:t>
                </a:r>
                <a:r>
                  <a:rPr lang="en-US" sz="1300" b="0" strike="noStrike" spc="-1" dirty="0" err="1">
                    <a:latin typeface="Arial"/>
                  </a:rPr>
                  <a:t>метки</a:t>
                </a:r>
                <a:r>
                  <a:rPr lang="en-US" sz="1300" b="0" strike="noStrike" spc="-1" dirty="0">
                    <a:latin typeface="Arial"/>
                  </a:rPr>
                  <a:t> Y с </a:t>
                </a:r>
                <a:r>
                  <a:rPr lang="en-US" sz="1300" b="0" strike="noStrike" spc="-1" dirty="0" err="1">
                    <a:latin typeface="Arial"/>
                  </a:rPr>
                  <a:t>температурой</a:t>
                </a:r>
                <a:r>
                  <a:rPr lang="en-US" sz="1300" b="0" strike="noStrike" spc="-1" dirty="0">
                    <a:latin typeface="Arial"/>
                  </a:rPr>
                  <a:t> t, в </a:t>
                </a:r>
                <a:r>
                  <a:rPr lang="en-US" sz="1300" b="0" strike="noStrike" spc="-1" dirty="0" err="1">
                    <a:latin typeface="Arial"/>
                  </a:rPr>
                  <a:t>результате</a:t>
                </a:r>
                <a:r>
                  <a:rPr lang="en-US" sz="1300" b="0" strike="noStrike" spc="-1" dirty="0">
                    <a:latin typeface="Arial"/>
                  </a:rPr>
                  <a:t> </a:t>
                </a:r>
                <a:r>
                  <a:rPr lang="en-US" sz="1300" b="0" strike="noStrike" spc="-1" dirty="0" err="1">
                    <a:latin typeface="Arial"/>
                  </a:rPr>
                  <a:t>чего</a:t>
                </a:r>
                <a:r>
                  <a:rPr lang="en-US" sz="1300" b="0" strike="noStrike" spc="-1" dirty="0">
                    <a:latin typeface="Arial"/>
                  </a:rPr>
                  <a:t> </a:t>
                </a:r>
                <a:r>
                  <a:rPr lang="en-US" sz="1300" b="0" strike="noStrike" spc="-1" dirty="0" err="1">
                    <a:latin typeface="Arial"/>
                  </a:rPr>
                  <a:t>на</a:t>
                </a:r>
                <a:r>
                  <a:rPr lang="en-US" sz="1300" b="0" strike="noStrike" spc="-1" dirty="0">
                    <a:latin typeface="Arial"/>
                  </a:rPr>
                  <a:t> </a:t>
                </a:r>
                <a:r>
                  <a:rPr lang="en-US" sz="1300" b="0" strike="noStrike" spc="-1" dirty="0" err="1">
                    <a:latin typeface="Arial"/>
                  </a:rPr>
                  <a:t>выходе</a:t>
                </a:r>
                <a:r>
                  <a:rPr lang="en-US" sz="1300" b="0" strike="noStrike" spc="-1" dirty="0">
                    <a:latin typeface="Arial"/>
                  </a:rPr>
                  <a:t> </a:t>
                </a:r>
                <a:r>
                  <a:rPr lang="en-US" sz="1300" b="0" strike="noStrike" spc="-1" dirty="0" err="1">
                    <a:latin typeface="Arial"/>
                  </a:rPr>
                  <a:t>получается</a:t>
                </a:r>
                <a:r>
                  <a:rPr lang="en-US" sz="1300" b="0" strike="noStrike" spc="-1" dirty="0">
                    <a:latin typeface="Arial"/>
                  </a:rPr>
                  <a:t> </a:t>
                </a:r>
                <a:r>
                  <a:rPr lang="en-US" sz="1300" b="0" strike="noStrike" spc="-1" dirty="0" err="1">
                    <a:latin typeface="Arial"/>
                  </a:rPr>
                  <a:t>вероятностный</a:t>
                </a:r>
                <a:r>
                  <a:rPr lang="en-US" sz="1300" b="0" strike="noStrike" spc="-1" dirty="0">
                    <a:latin typeface="Arial"/>
                  </a:rPr>
                  <a:t> </a:t>
                </a:r>
                <a:r>
                  <a:rPr lang="en-US" sz="1300" b="0" strike="noStrike" spc="-1" dirty="0" err="1">
                    <a:latin typeface="Arial"/>
                  </a:rPr>
                  <a:t>вектор</a:t>
                </a:r>
                <a:r>
                  <a:rPr lang="en-US" sz="1300" b="0" strike="noStrike" spc="-1" dirty="0">
                    <a:latin typeface="Arial"/>
                  </a:rPr>
                  <a:t> f(X). </a:t>
                </a:r>
                <a:r>
                  <a:rPr lang="en-US" sz="1300" b="0" strike="noStrike" spc="-1" dirty="0" err="1">
                    <a:latin typeface="Arial"/>
                  </a:rPr>
                  <a:t>Набор</a:t>
                </a:r>
                <a:r>
                  <a:rPr lang="en-US" sz="1300" b="0" strike="noStrike" spc="-1" dirty="0">
                    <a:latin typeface="Arial"/>
                  </a:rPr>
                  <a:t> </a:t>
                </a:r>
                <a:r>
                  <a:rPr lang="en-US" sz="1300" b="0" strike="noStrike" spc="-1" dirty="0" err="1">
                    <a:latin typeface="Arial"/>
                  </a:rPr>
                  <a:t>меток</a:t>
                </a:r>
                <a:r>
                  <a:rPr lang="en-US" sz="1300" b="0" strike="noStrike" spc="-1" dirty="0">
                    <a:latin typeface="Arial"/>
                  </a:rPr>
                  <a:t> Y </a:t>
                </a:r>
                <a:r>
                  <a:rPr lang="en-US" sz="1300" b="0" strike="noStrike" spc="-1" dirty="0" err="1">
                    <a:latin typeface="Arial"/>
                  </a:rPr>
                  <a:t>затем</a:t>
                </a:r>
                <a:r>
                  <a:rPr lang="en-US" sz="1300" b="0" strike="noStrike" spc="-1" dirty="0">
                    <a:latin typeface="Arial"/>
                  </a:rPr>
                  <a:t> </a:t>
                </a:r>
                <a:r>
                  <a:rPr lang="en-US" sz="1300" b="0" strike="noStrike" spc="-1" dirty="0" err="1">
                    <a:latin typeface="Arial"/>
                  </a:rPr>
                  <a:t>заменяется</a:t>
                </a:r>
                <a:r>
                  <a:rPr lang="en-US" sz="1300" b="0" strike="noStrike" spc="-1" dirty="0">
                    <a:latin typeface="Arial"/>
                  </a:rPr>
                  <a:t> </a:t>
                </a:r>
                <a:r>
                  <a:rPr lang="en-US" sz="1300" b="0" strike="noStrike" spc="-1" dirty="0" err="1">
                    <a:latin typeface="Arial"/>
                  </a:rPr>
                  <a:t>вероятностным</a:t>
                </a:r>
                <a:r>
                  <a:rPr lang="en-US" sz="1300" b="0" strike="noStrike" spc="-1" dirty="0">
                    <a:latin typeface="Arial"/>
                  </a:rPr>
                  <a:t> </a:t>
                </a:r>
                <a:r>
                  <a:rPr lang="en-US" sz="1300" b="0" strike="noStrike" spc="-1" dirty="0" err="1">
                    <a:latin typeface="Arial"/>
                  </a:rPr>
                  <a:t>вектором</a:t>
                </a:r>
                <a:r>
                  <a:rPr lang="en-US" sz="1300" b="0" strike="noStrike" spc="-1" dirty="0">
                    <a:latin typeface="Arial"/>
                  </a:rPr>
                  <a:t> f(X), и </a:t>
                </a:r>
                <a:r>
                  <a:rPr lang="en-US" sz="1300" b="0" strike="noStrike" spc="-1" dirty="0" err="1">
                    <a:latin typeface="Arial"/>
                  </a:rPr>
                  <a:t>модель</a:t>
                </a:r>
                <a:r>
                  <a:rPr lang="en-US" sz="1300" b="0" strike="noStrike" spc="-1" dirty="0">
                    <a:latin typeface="Arial"/>
                  </a:rPr>
                  <a:t> </a:t>
                </a:r>
                <a14:m>
                  <m:oMath xmlns:m="http://schemas.openxmlformats.org/officeDocument/2006/math">
                    <m:sSup>
                      <m:sSupPr>
                        <m:ctrlPr>
                          <a:rPr lang="en-US" sz="1300" b="0" i="1" strike="noStrike" spc="-1" smtClean="0">
                            <a:latin typeface="Cambria Math" panose="02040503050406030204" pitchFamily="18" charset="0"/>
                          </a:rPr>
                        </m:ctrlPr>
                      </m:sSupPr>
                      <m:e>
                        <m:r>
                          <a:rPr lang="en-US" sz="1300" b="0" i="1" strike="noStrike" spc="-1" smtClean="0">
                            <a:latin typeface="Cambria Math" panose="02040503050406030204" pitchFamily="18" charset="0"/>
                          </a:rPr>
                          <m:t>𝑓</m:t>
                        </m:r>
                      </m:e>
                      <m:sup>
                        <m:r>
                          <a:rPr lang="en-US" sz="1300" b="0" i="1" strike="noStrike" spc="-1" smtClean="0">
                            <a:latin typeface="Cambria Math" panose="02040503050406030204" pitchFamily="18" charset="0"/>
                          </a:rPr>
                          <m:t>𝑑</m:t>
                        </m:r>
                      </m:sup>
                    </m:sSup>
                  </m:oMath>
                </a14:m>
                <a:r>
                  <a:rPr lang="ru-RU" sz="1300" b="0" strike="noStrike" spc="-1" dirty="0">
                    <a:latin typeface="Arial"/>
                  </a:rPr>
                  <a:t> </a:t>
                </a:r>
                <a:r>
                  <a:rPr lang="en-US" sz="1300" b="0" strike="noStrike" spc="-1" dirty="0">
                    <a:latin typeface="Arial"/>
                  </a:rPr>
                  <a:t>с </a:t>
                </a:r>
                <a:r>
                  <a:rPr lang="en-US" sz="1300" b="0" strike="noStrike" spc="-1" dirty="0" err="1">
                    <a:latin typeface="Arial"/>
                  </a:rPr>
                  <a:t>той</a:t>
                </a:r>
                <a:r>
                  <a:rPr lang="en-US" sz="1300" b="0" strike="noStrike" spc="-1" dirty="0">
                    <a:latin typeface="Arial"/>
                  </a:rPr>
                  <a:t> </a:t>
                </a:r>
                <a:r>
                  <a:rPr lang="en-US" sz="1300" b="0" strike="noStrike" spc="-1" dirty="0" err="1">
                    <a:latin typeface="Arial"/>
                  </a:rPr>
                  <a:t>же</a:t>
                </a:r>
                <a:r>
                  <a:rPr lang="en-US" sz="1300" b="0" strike="noStrike" spc="-1" dirty="0">
                    <a:latin typeface="Arial"/>
                  </a:rPr>
                  <a:t> </a:t>
                </a:r>
                <a:r>
                  <a:rPr lang="en-US" sz="1300" b="0" strike="noStrike" spc="-1" dirty="0" err="1">
                    <a:latin typeface="Arial"/>
                  </a:rPr>
                  <a:t>архитектурой</a:t>
                </a:r>
                <a:r>
                  <a:rPr lang="en-US" sz="1300" b="0" strike="noStrike" spc="-1" dirty="0">
                    <a:latin typeface="Arial"/>
                  </a:rPr>
                  <a:t> f </a:t>
                </a:r>
                <a:r>
                  <a:rPr lang="en-US" sz="1300" b="0" strike="noStrike" spc="-1" dirty="0" err="1">
                    <a:latin typeface="Arial"/>
                  </a:rPr>
                  <a:t>созда</a:t>
                </a:r>
                <a:r>
                  <a:rPr lang="ru-RU" sz="1300" b="0" strike="noStrike" spc="-1" dirty="0">
                    <a:latin typeface="Arial"/>
                  </a:rPr>
                  <a:t>ё</a:t>
                </a:r>
                <a:r>
                  <a:rPr lang="en-US" sz="1300" b="0" strike="noStrike" spc="-1" dirty="0" err="1">
                    <a:latin typeface="Arial"/>
                  </a:rPr>
                  <a:t>тся</a:t>
                </a:r>
                <a:r>
                  <a:rPr lang="en-US" sz="1300" spc="-1" dirty="0">
                    <a:latin typeface="Arial"/>
                  </a:rPr>
                  <a:t> </a:t>
                </a:r>
                <a:r>
                  <a:rPr lang="en-US" sz="1300" b="0" strike="noStrike" spc="-1" dirty="0">
                    <a:latin typeface="Arial"/>
                  </a:rPr>
                  <a:t>и </a:t>
                </a:r>
                <a:r>
                  <a:rPr lang="en-US" sz="1300" b="0" strike="noStrike" spc="-1" dirty="0" err="1">
                    <a:latin typeface="Arial"/>
                  </a:rPr>
                  <a:t>обучается</a:t>
                </a:r>
                <a:r>
                  <a:rPr lang="en-US" sz="1300" b="0" strike="noStrike" spc="-1" dirty="0">
                    <a:latin typeface="Arial"/>
                  </a:rPr>
                  <a:t> с </a:t>
                </a:r>
                <a:r>
                  <a:rPr lang="en-US" sz="1300" b="0" strike="noStrike" spc="-1" dirty="0" err="1">
                    <a:latin typeface="Arial"/>
                  </a:rPr>
                  <a:t>использованием</a:t>
                </a:r>
                <a:r>
                  <a:rPr lang="en-US" sz="1300" b="0" strike="noStrike" spc="-1" dirty="0">
                    <a:latin typeface="Arial"/>
                  </a:rPr>
                  <a:t> </a:t>
                </a:r>
                <a:r>
                  <a:rPr lang="en-US" sz="1300" b="0" strike="noStrike" spc="-1" dirty="0" err="1">
                    <a:latin typeface="Arial"/>
                  </a:rPr>
                  <a:t>набора</a:t>
                </a:r>
                <a:r>
                  <a:rPr lang="en-US" sz="1300" b="0" strike="noStrike" spc="-1" dirty="0">
                    <a:latin typeface="Arial"/>
                  </a:rPr>
                  <a:t> </a:t>
                </a:r>
                <a:r>
                  <a:rPr lang="en-US" sz="1300" b="0" strike="noStrike" spc="-1" dirty="0" err="1">
                    <a:latin typeface="Arial"/>
                  </a:rPr>
                  <a:t>образцов</a:t>
                </a:r>
                <a:r>
                  <a:rPr lang="en-US" sz="1300" b="0" strike="noStrike" spc="-1" dirty="0">
                    <a:latin typeface="Arial"/>
                  </a:rPr>
                  <a:t> X, </a:t>
                </a:r>
                <a:r>
                  <a:rPr lang="en-US" sz="1300" b="0" strike="noStrike" spc="-1" dirty="0" err="1">
                    <a:latin typeface="Arial"/>
                  </a:rPr>
                  <a:t>но</a:t>
                </a:r>
                <a:r>
                  <a:rPr lang="en-US" sz="1300" b="0" strike="noStrike" spc="-1" dirty="0">
                    <a:latin typeface="Arial"/>
                  </a:rPr>
                  <a:t> </a:t>
                </a:r>
                <a:r>
                  <a:rPr lang="en-US" sz="1300" b="0" strike="noStrike" spc="-1" dirty="0" err="1">
                    <a:latin typeface="Arial"/>
                  </a:rPr>
                  <a:t>теперь</a:t>
                </a:r>
                <a:r>
                  <a:rPr lang="en-US" sz="1300" b="0" strike="noStrike" spc="-1" dirty="0">
                    <a:latin typeface="Arial"/>
                  </a:rPr>
                  <a:t> в </a:t>
                </a:r>
                <a:r>
                  <a:rPr lang="en-US" sz="1300" b="0" strike="noStrike" spc="-1" dirty="0" err="1">
                    <a:latin typeface="Arial"/>
                  </a:rPr>
                  <a:t>качестве</a:t>
                </a:r>
                <a:r>
                  <a:rPr lang="en-US" sz="1300" b="0" strike="noStrike" spc="-1" dirty="0">
                    <a:latin typeface="Arial"/>
                  </a:rPr>
                  <a:t> </a:t>
                </a:r>
                <a:r>
                  <a:rPr lang="en-US" sz="1300" b="0" strike="noStrike" spc="-1" dirty="0" err="1">
                    <a:latin typeface="Arial"/>
                  </a:rPr>
                  <a:t>меток</a:t>
                </a:r>
                <a:r>
                  <a:rPr lang="en-US" sz="1300" b="0" strike="noStrike" spc="-1" dirty="0">
                    <a:latin typeface="Arial"/>
                  </a:rPr>
                  <a:t> </a:t>
                </a:r>
                <a:r>
                  <a:rPr lang="en-US" sz="1300" b="0" strike="noStrike" spc="-1" dirty="0" err="1">
                    <a:latin typeface="Arial"/>
                  </a:rPr>
                  <a:t>используется</a:t>
                </a:r>
                <a:r>
                  <a:rPr lang="en-US" sz="1300" b="0" strike="noStrike" spc="-1" dirty="0">
                    <a:latin typeface="Arial"/>
                  </a:rPr>
                  <a:t> </a:t>
                </a:r>
                <a:r>
                  <a:rPr lang="en-US" sz="1300" b="0" strike="noStrike" spc="-1" dirty="0" err="1">
                    <a:latin typeface="Arial"/>
                  </a:rPr>
                  <a:t>новый</a:t>
                </a:r>
                <a:r>
                  <a:rPr lang="en-US" sz="1300" b="0" strike="noStrike" spc="-1" dirty="0">
                    <a:latin typeface="Arial"/>
                  </a:rPr>
                  <a:t> </a:t>
                </a:r>
                <a:r>
                  <a:rPr lang="en-US" sz="1300" b="0" strike="noStrike" spc="-1" dirty="0" err="1">
                    <a:latin typeface="Arial"/>
                  </a:rPr>
                  <a:t>набор</a:t>
                </a:r>
                <a:r>
                  <a:rPr lang="en-US" sz="1300" b="0" strike="noStrike" spc="-1" dirty="0">
                    <a:latin typeface="Arial"/>
                  </a:rPr>
                  <a:t> </a:t>
                </a:r>
                <a:r>
                  <a:rPr lang="en-US" sz="1300" b="0" strike="noStrike" spc="-1" dirty="0" err="1">
                    <a:latin typeface="Arial"/>
                  </a:rPr>
                  <a:t>меток</a:t>
                </a:r>
                <a:r>
                  <a:rPr lang="en-US" sz="1300" b="0" strike="noStrike" spc="-1" dirty="0">
                    <a:latin typeface="Arial"/>
                  </a:rPr>
                  <a:t> f(X). К </a:t>
                </a:r>
                <a:r>
                  <a:rPr lang="en-US" sz="1300" b="0" strike="noStrike" spc="-1" dirty="0" err="1">
                    <a:latin typeface="Arial"/>
                  </a:rPr>
                  <a:t>концу</a:t>
                </a:r>
                <a:r>
                  <a:rPr lang="en-US" sz="1300" b="0" strike="noStrike" spc="-1" dirty="0">
                    <a:latin typeface="Arial"/>
                  </a:rPr>
                  <a:t> </a:t>
                </a:r>
                <a:r>
                  <a:rPr lang="en-US" sz="1300" b="0" strike="noStrike" spc="-1" dirty="0" err="1">
                    <a:latin typeface="Arial"/>
                  </a:rPr>
                  <a:t>обучения</a:t>
                </a:r>
                <a:r>
                  <a:rPr lang="en-US" sz="1300" b="0" strike="noStrike" spc="-1" dirty="0">
                    <a:latin typeface="Arial"/>
                  </a:rPr>
                  <a:t> </a:t>
                </a:r>
                <a:r>
                  <a:rPr lang="en-US" sz="1300" b="0" strike="noStrike" spc="-1" dirty="0" err="1">
                    <a:latin typeface="Arial"/>
                  </a:rPr>
                  <a:t>выдается</a:t>
                </a:r>
                <a:r>
                  <a:rPr lang="en-US" sz="1300" b="0" strike="noStrike" spc="-1" dirty="0">
                    <a:latin typeface="Arial"/>
                  </a:rPr>
                  <a:t> </a:t>
                </a:r>
                <a:r>
                  <a:rPr lang="en-US" sz="1300" b="0" strike="noStrike" spc="-1" dirty="0" err="1">
                    <a:latin typeface="Arial"/>
                  </a:rPr>
                  <a:t>дистиллированный</a:t>
                </a:r>
                <a:r>
                  <a:rPr lang="en-US" sz="1300" b="0" strike="noStrike" spc="-1" dirty="0">
                    <a:latin typeface="Arial"/>
                  </a:rPr>
                  <a:t> </a:t>
                </a:r>
                <a:r>
                  <a:rPr lang="en-US" sz="1300" b="0" strike="noStrike" spc="-1" dirty="0" err="1">
                    <a:latin typeface="Arial"/>
                  </a:rPr>
                  <a:t>вероятностный</a:t>
                </a:r>
                <a:r>
                  <a:rPr lang="en-US" sz="1300" b="0" strike="noStrike" spc="-1" dirty="0">
                    <a:latin typeface="Arial"/>
                  </a:rPr>
                  <a:t> </a:t>
                </a:r>
                <a:r>
                  <a:rPr lang="en-US" sz="1300" b="0" strike="noStrike" spc="-1" dirty="0" err="1">
                    <a:latin typeface="Arial"/>
                  </a:rPr>
                  <a:t>результат</a:t>
                </a:r>
                <a:r>
                  <a:rPr lang="en-US" sz="1300" b="0" strike="noStrike" spc="-1" dirty="0">
                    <a:latin typeface="Arial"/>
                  </a:rPr>
                  <a:t> </a:t>
                </a:r>
                <a14:m>
                  <m:oMath xmlns:m="http://schemas.openxmlformats.org/officeDocument/2006/math">
                    <m:sSup>
                      <m:sSupPr>
                        <m:ctrlPr>
                          <a:rPr lang="en-US" sz="1300" i="1" spc="-1">
                            <a:latin typeface="Cambria Math" panose="02040503050406030204" pitchFamily="18" charset="0"/>
                          </a:rPr>
                        </m:ctrlPr>
                      </m:sSupPr>
                      <m:e>
                        <m:r>
                          <a:rPr lang="en-US" sz="1300" i="1" spc="-1">
                            <a:latin typeface="Cambria Math" panose="02040503050406030204" pitchFamily="18" charset="0"/>
                          </a:rPr>
                          <m:t>𝑓</m:t>
                        </m:r>
                      </m:e>
                      <m:sup>
                        <m:r>
                          <a:rPr lang="en-US" sz="1300" i="1" spc="-1">
                            <a:latin typeface="Cambria Math" panose="02040503050406030204" pitchFamily="18" charset="0"/>
                          </a:rPr>
                          <m:t>𝑑</m:t>
                        </m:r>
                      </m:sup>
                    </m:sSup>
                    <m:r>
                      <m:rPr>
                        <m:nor/>
                      </m:rPr>
                      <a:rPr lang="en-US" sz="1300" spc="-1" dirty="0"/>
                      <m:t>(</m:t>
                    </m:r>
                    <m:r>
                      <m:rPr>
                        <m:nor/>
                      </m:rPr>
                      <a:rPr lang="en-US" sz="1300" spc="-1" dirty="0"/>
                      <m:t>X</m:t>
                    </m:r>
                    <m:r>
                      <m:rPr>
                        <m:nor/>
                      </m:rPr>
                      <a:rPr lang="en-US" sz="1300" spc="-1" dirty="0"/>
                      <m:t>)</m:t>
                    </m:r>
                  </m:oMath>
                </a14:m>
                <a:r>
                  <a:rPr lang="en-US" sz="1300" b="0" strike="noStrike" spc="-1" dirty="0">
                    <a:latin typeface="Arial"/>
                  </a:rPr>
                  <a:t>. </a:t>
                </a:r>
              </a:p>
            </p:txBody>
          </p:sp>
        </mc:Choice>
        <mc:Fallback xmlns="">
          <p:sp>
            <p:nvSpPr>
              <p:cNvPr id="90" name="TextBox 89"/>
              <p:cNvSpPr txBox="1">
                <a:spLocks noRot="1" noChangeAspect="1" noMove="1" noResize="1" noEditPoints="1" noAdjustHandles="1" noChangeArrowheads="1" noChangeShapeType="1" noTextEdit="1"/>
              </p:cNvSpPr>
              <p:nvPr/>
            </p:nvSpPr>
            <p:spPr>
              <a:xfrm>
                <a:off x="202045" y="739620"/>
                <a:ext cx="3209370" cy="2917980"/>
              </a:xfrm>
              <a:prstGeom prst="rect">
                <a:avLst/>
              </a:prstGeom>
              <a:blipFill>
                <a:blip r:embed="rId2"/>
                <a:stretch>
                  <a:fillRect l="-380" t="-209" r="-190" b="-108768"/>
                </a:stretch>
              </a:blipFill>
              <a:ln w="0">
                <a:noFill/>
              </a:ln>
            </p:spPr>
            <p:txBody>
              <a:bodyPr/>
              <a:lstStyle/>
              <a:p>
                <a:r>
                  <a:rPr lang="ru-RU">
                    <a:noFill/>
                  </a:rPr>
                  <a:t> </a:t>
                </a:r>
              </a:p>
            </p:txBody>
          </p:sp>
        </mc:Fallback>
      </mc:AlternateContent>
      <p:sp>
        <p:nvSpPr>
          <p:cNvPr id="2" name="Номер слайда 1"/>
          <p:cNvSpPr>
            <a:spLocks noGrp="1"/>
          </p:cNvSpPr>
          <p:nvPr>
            <p:ph type="sldNum" idx="2"/>
          </p:nvPr>
        </p:nvSpPr>
        <p:spPr/>
        <p:txBody>
          <a:bodyPr/>
          <a:lstStyle/>
          <a:p>
            <a:fld id="{6CBC6A4C-7A0F-4613-B4FE-9A81DD0E7D72}" type="slidenum">
              <a:rPr lang="ru-RU" smtClean="0"/>
              <a:t>20</a:t>
            </a:fld>
            <a:endParaRPr lang="ru-RU"/>
          </a:p>
        </p:txBody>
      </p:sp>
      <p:pic>
        <p:nvPicPr>
          <p:cNvPr id="7" name="Рисунок 6"/>
          <p:cNvPicPr/>
          <p:nvPr/>
        </p:nvPicPr>
        <p:blipFill>
          <a:blip r:embed="rId3"/>
          <a:stretch/>
        </p:blipFill>
        <p:spPr>
          <a:xfrm>
            <a:off x="4094015" y="739620"/>
            <a:ext cx="7383144" cy="3089365"/>
          </a:xfrm>
          <a:prstGeom prst="rect">
            <a:avLst/>
          </a:prstGeom>
          <a:ln w="0">
            <a:noFill/>
          </a:ln>
        </p:spPr>
      </p:pic>
      <mc:AlternateContent xmlns:mc="http://schemas.openxmlformats.org/markup-compatibility/2006" xmlns:a14="http://schemas.microsoft.com/office/drawing/2010/main">
        <mc:Choice Requires="a14">
          <p:sp>
            <p:nvSpPr>
              <p:cNvPr id="3" name="Прямоугольник 2"/>
              <p:cNvSpPr/>
              <p:nvPr/>
            </p:nvSpPr>
            <p:spPr>
              <a:xfrm>
                <a:off x="3552092" y="3745199"/>
                <a:ext cx="8466991" cy="2896690"/>
              </a:xfrm>
              <a:prstGeom prst="rect">
                <a:avLst/>
              </a:prstGeom>
            </p:spPr>
            <p:txBody>
              <a:bodyPr wrap="square">
                <a:spAutoFit/>
              </a:bodyPr>
              <a:lstStyle/>
              <a:p>
                <a:pPr algn="just"/>
                <a:r>
                  <a:rPr lang="ru-RU" sz="1300" dirty="0"/>
                  <a:t>На рисунке представлен </a:t>
                </a:r>
                <a:r>
                  <a:rPr lang="ru-RU" sz="1300" b="1" dirty="0"/>
                  <a:t>защитный механизм дистилляции</a:t>
                </a:r>
                <a:r>
                  <a:rPr lang="ru-RU" sz="1300" dirty="0"/>
                  <a:t>, основанный на передаче знаний, содержащихся в векторах вероятности, посредством дистилляции. Сначала обучается исходная сеть F на данных X с температурой активационных слоев </a:t>
                </a:r>
                <a:r>
                  <a:rPr lang="ru-RU" sz="1300" dirty="0" err="1"/>
                  <a:t>softmax</a:t>
                </a:r>
                <a:r>
                  <a:rPr lang="ru-RU" sz="1300" dirty="0"/>
                  <a:t> T. Затем используется вектор вероятности F(X), который включает дополнительные знания о классах по сравнению с меткой класса, прогнозируемой сетью F для обучения дистиллированной сети </a:t>
                </a:r>
                <a14:m>
                  <m:oMath xmlns:m="http://schemas.openxmlformats.org/officeDocument/2006/math">
                    <m:sSup>
                      <m:sSupPr>
                        <m:ctrlPr>
                          <a:rPr lang="en-US" sz="1300" i="1" spc="-1">
                            <a:latin typeface="Cambria Math" panose="02040503050406030204" pitchFamily="18" charset="0"/>
                          </a:rPr>
                        </m:ctrlPr>
                      </m:sSupPr>
                      <m:e>
                        <m:r>
                          <a:rPr lang="en-US" sz="1300" i="1" spc="-1">
                            <a:latin typeface="Cambria Math" panose="02040503050406030204" pitchFamily="18" charset="0"/>
                          </a:rPr>
                          <m:t>𝑓</m:t>
                        </m:r>
                      </m:e>
                      <m:sup>
                        <m:r>
                          <a:rPr lang="en-US" sz="1300" i="1" spc="-1">
                            <a:latin typeface="Cambria Math" panose="02040503050406030204" pitchFamily="18" charset="0"/>
                          </a:rPr>
                          <m:t>𝑑</m:t>
                        </m:r>
                      </m:sup>
                    </m:sSup>
                  </m:oMath>
                </a14:m>
                <a:r>
                  <a:rPr lang="ru-RU" sz="1300" dirty="0"/>
                  <a:t> при температуре T на основе тех же данных X.</a:t>
                </a:r>
              </a:p>
              <a:p>
                <a:pPr algn="just"/>
                <a:endParaRPr lang="ru-RU" sz="1300" dirty="0"/>
              </a:p>
              <a:p>
                <a:pPr algn="just"/>
                <a:r>
                  <a:rPr lang="ru-RU" sz="1300" i="1" u="sng" dirty="0"/>
                  <a:t>Источники</a:t>
                </a:r>
                <a:r>
                  <a:rPr lang="en-US" sz="1300" i="1" u="sng" dirty="0"/>
                  <a:t>:</a:t>
                </a:r>
                <a:r>
                  <a:rPr lang="ru-RU" sz="1300" dirty="0"/>
                  <a:t> </a:t>
                </a:r>
              </a:p>
              <a:p>
                <a:pPr algn="just"/>
                <a:r>
                  <a:rPr lang="ru-RU" sz="1300" dirty="0"/>
                  <a:t>1) </a:t>
                </a:r>
                <a:r>
                  <a:rPr lang="pt-BR" sz="1300" dirty="0"/>
                  <a:t>Gabriel Resende Machado, Eugênio Silva, Ronaldo Ribeiro Goldschmidt</a:t>
                </a:r>
                <a:r>
                  <a:rPr lang="ru-RU" sz="1300" dirty="0"/>
                  <a:t>. </a:t>
                </a:r>
                <a:r>
                  <a:rPr lang="en-US" sz="1300" dirty="0"/>
                  <a:t>Adversarial Machine Learning in Image Classification: A Survey Towards the Defender's Perspective</a:t>
                </a:r>
                <a:r>
                  <a:rPr lang="ru-RU" sz="1300" dirty="0"/>
                  <a:t>. </a:t>
                </a:r>
                <a:r>
                  <a:rPr lang="en-US" sz="1300" dirty="0" err="1"/>
                  <a:t>arXiv</a:t>
                </a:r>
                <a:r>
                  <a:rPr lang="en-US" sz="1300" dirty="0"/>
                  <a:t> preprint </a:t>
                </a:r>
                <a:r>
                  <a:rPr lang="en-US" sz="1300" dirty="0" err="1"/>
                  <a:t>arXiv</a:t>
                </a:r>
                <a:r>
                  <a:rPr lang="en-US" sz="1300" dirty="0"/>
                  <a:t>:</a:t>
                </a:r>
                <a:r>
                  <a:rPr lang="ru-RU" sz="1300" dirty="0"/>
                  <a:t>2009</a:t>
                </a:r>
                <a:r>
                  <a:rPr lang="en-US" sz="1300" dirty="0"/>
                  <a:t>.</a:t>
                </a:r>
                <a:r>
                  <a:rPr lang="ru-RU" sz="1300" dirty="0"/>
                  <a:t>03728</a:t>
                </a:r>
                <a:r>
                  <a:rPr lang="en-US" sz="1300" dirty="0"/>
                  <a:t> (20</a:t>
                </a:r>
                <a:r>
                  <a:rPr lang="ru-RU" sz="1300" dirty="0"/>
                  <a:t>20</a:t>
                </a:r>
                <a:r>
                  <a:rPr lang="en-US" sz="1300" dirty="0"/>
                  <a:t>)</a:t>
                </a:r>
                <a:endParaRPr lang="ru-RU" sz="1300" dirty="0"/>
              </a:p>
              <a:p>
                <a:pPr algn="just"/>
                <a:r>
                  <a:rPr lang="ru-RU" sz="1300" dirty="0"/>
                  <a:t>2)</a:t>
                </a:r>
                <a:r>
                  <a:rPr lang="en-US" sz="1300" dirty="0"/>
                  <a:t> Nicolas </a:t>
                </a:r>
                <a:r>
                  <a:rPr lang="en-US" sz="1300" dirty="0" err="1"/>
                  <a:t>Papernot</a:t>
                </a:r>
                <a:r>
                  <a:rPr lang="en-US" sz="1300" dirty="0"/>
                  <a:t>, Patrick McDaniel, Xi Wu, </a:t>
                </a:r>
                <a:r>
                  <a:rPr lang="en-US" sz="1300" dirty="0" err="1"/>
                  <a:t>Somesh</a:t>
                </a:r>
                <a:r>
                  <a:rPr lang="en-US" sz="1300" dirty="0"/>
                  <a:t> </a:t>
                </a:r>
                <a:r>
                  <a:rPr lang="en-US" sz="1300" dirty="0" err="1"/>
                  <a:t>Jha</a:t>
                </a:r>
                <a:r>
                  <a:rPr lang="en-US" sz="1300" dirty="0"/>
                  <a:t>, and </a:t>
                </a:r>
                <a:r>
                  <a:rPr lang="en-US" sz="1300" dirty="0" err="1"/>
                  <a:t>Ananthram</a:t>
                </a:r>
                <a:r>
                  <a:rPr lang="en-US" sz="1300" dirty="0"/>
                  <a:t> Swami. 2016. Distillation as a Defense to Adversarial Perturbations Against Deep Neural Networks. In Proceedings - 2016 IEEE Symposium on Security and Privacy, SP 2016. 582–597. https://doi.org/10.1109/SP.2016.41 arXiv:1511.04508</a:t>
                </a:r>
                <a:endParaRPr lang="ru-RU" sz="1300" dirty="0"/>
              </a:p>
              <a:p>
                <a:pPr algn="just"/>
                <a:r>
                  <a:rPr lang="ru-RU" sz="1300" dirty="0"/>
                  <a:t>3) </a:t>
                </a:r>
                <a:r>
                  <a:rPr lang="en-US" sz="1300" dirty="0"/>
                  <a:t>Geoffrey Hinton, </a:t>
                </a:r>
                <a:r>
                  <a:rPr lang="en-US" sz="1300" dirty="0" err="1"/>
                  <a:t>Oriol</a:t>
                </a:r>
                <a:r>
                  <a:rPr lang="en-US" sz="1300" dirty="0"/>
                  <a:t> </a:t>
                </a:r>
                <a:r>
                  <a:rPr lang="en-US" sz="1300" dirty="0" err="1"/>
                  <a:t>Vinyals</a:t>
                </a:r>
                <a:r>
                  <a:rPr lang="en-US" sz="1300" dirty="0"/>
                  <a:t>, and Jeff Dean. 2015. Distilling the knowledge in a neural network. Deep Learning and Representation Learning Workshop at NIPS 2014. </a:t>
                </a:r>
                <a:r>
                  <a:rPr lang="en-US" sz="1300" dirty="0" err="1"/>
                  <a:t>arXiv</a:t>
                </a:r>
                <a:r>
                  <a:rPr lang="en-US" sz="1300" dirty="0"/>
                  <a:t> preprint arXiv:1503.02531 (2015).</a:t>
                </a:r>
                <a:endParaRPr lang="ru-RU" sz="1300" dirty="0"/>
              </a:p>
            </p:txBody>
          </p:sp>
        </mc:Choice>
        <mc:Fallback xmlns="">
          <p:sp>
            <p:nvSpPr>
              <p:cNvPr id="3" name="Прямоугольник 2"/>
              <p:cNvSpPr>
                <a:spLocks noRot="1" noChangeAspect="1" noMove="1" noResize="1" noEditPoints="1" noAdjustHandles="1" noChangeArrowheads="1" noChangeShapeType="1" noTextEdit="1"/>
              </p:cNvSpPr>
              <p:nvPr/>
            </p:nvSpPr>
            <p:spPr>
              <a:xfrm>
                <a:off x="3552092" y="3745199"/>
                <a:ext cx="8466991" cy="2896690"/>
              </a:xfrm>
              <a:prstGeom prst="rect">
                <a:avLst/>
              </a:prstGeom>
              <a:blipFill>
                <a:blip r:embed="rId4"/>
                <a:stretch>
                  <a:fillRect l="-144" t="-210" r="-72" b="-630"/>
                </a:stretch>
              </a:blipFill>
            </p:spPr>
            <p:txBody>
              <a:bodyPr/>
              <a:lstStyle/>
              <a:p>
                <a:r>
                  <a:rPr lang="ru-RU">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 name="Прямая соединительная линия 10"/>
          <p:cNvSpPr/>
          <p:nvPr/>
        </p:nvSpPr>
        <p:spPr>
          <a:xfrm flipV="1">
            <a:off x="304560" y="597877"/>
            <a:ext cx="11573848" cy="11603"/>
          </a:xfrm>
          <a:prstGeom prst="line">
            <a:avLst/>
          </a:prstGeom>
          <a:ln w="76200">
            <a:solidFill>
              <a:srgbClr val="5887C0"/>
            </a:solidFill>
            <a:round/>
          </a:ln>
        </p:spPr>
        <p:style>
          <a:lnRef idx="1">
            <a:schemeClr val="accent1"/>
          </a:lnRef>
          <a:fillRef idx="0">
            <a:schemeClr val="accent1"/>
          </a:fillRef>
          <a:effectRef idx="0">
            <a:schemeClr val="accent1"/>
          </a:effectRef>
          <a:fontRef idx="minor"/>
        </p:style>
        <p:txBody>
          <a:bodyPr/>
          <a:lstStyle/>
          <a:p>
            <a:endParaRPr lang="ru-RU"/>
          </a:p>
        </p:txBody>
      </p:sp>
      <p:sp>
        <p:nvSpPr>
          <p:cNvPr id="98" name="PlaceHolder 9"/>
          <p:cNvSpPr txBox="1"/>
          <p:nvPr/>
        </p:nvSpPr>
        <p:spPr>
          <a:xfrm>
            <a:off x="305279" y="13680"/>
            <a:ext cx="9190413" cy="427320"/>
          </a:xfrm>
          <a:prstGeom prst="rect">
            <a:avLst/>
          </a:prstGeom>
          <a:noFill/>
          <a:ln w="0">
            <a:noFill/>
          </a:ln>
        </p:spPr>
        <p:txBody>
          <a:bodyPr lIns="0" tIns="0" rIns="0" bIns="0" anchor="t">
            <a:noAutofit/>
          </a:bodyPr>
          <a:lstStyle/>
          <a:p>
            <a:pPr marL="12600">
              <a:lnSpc>
                <a:spcPct val="100000"/>
              </a:lnSpc>
              <a:spcBef>
                <a:spcPts val="794"/>
              </a:spcBef>
              <a:buNone/>
              <a:tabLst>
                <a:tab pos="301680" algn="l"/>
                <a:tab pos="302400" algn="l"/>
              </a:tabLst>
            </a:pPr>
            <a:r>
              <a:rPr lang="ru-RU" sz="2800" b="1" spc="-1" dirty="0">
                <a:solidFill>
                  <a:srgbClr val="2369B0"/>
                </a:solidFill>
                <a:latin typeface="Times New Roman"/>
              </a:rPr>
              <a:t>Итоговая процедура обучения защитной дистилляции</a:t>
            </a:r>
            <a:endParaRPr lang="ru-RU" sz="2800" b="0" strike="noStrike" spc="-1" dirty="0">
              <a:solidFill>
                <a:srgbClr val="000000"/>
              </a:solidFill>
              <a:latin typeface="Arial"/>
            </a:endParaRPr>
          </a:p>
        </p:txBody>
      </p:sp>
      <mc:AlternateContent xmlns:mc="http://schemas.openxmlformats.org/markup-compatibility/2006" xmlns:a14="http://schemas.microsoft.com/office/drawing/2010/main">
        <mc:Choice Requires="a14">
          <p:sp>
            <p:nvSpPr>
              <p:cNvPr id="99" name="TextBox 98"/>
              <p:cNvSpPr txBox="1"/>
              <p:nvPr/>
            </p:nvSpPr>
            <p:spPr>
              <a:xfrm>
                <a:off x="212400" y="753480"/>
                <a:ext cx="11773440" cy="4953600"/>
              </a:xfrm>
              <a:prstGeom prst="rect">
                <a:avLst/>
              </a:prstGeom>
              <a:noFill/>
              <a:ln w="0">
                <a:noFill/>
              </a:ln>
            </p:spPr>
            <p:txBody>
              <a:bodyPr lIns="90000" tIns="45000" rIns="90000" bIns="45000" anchor="t">
                <a:noAutofit/>
              </a:bodyPr>
              <a:lstStyle/>
              <a:p>
                <a:pPr marL="400050" indent="-400050" algn="just">
                  <a:buFont typeface="+mj-lt"/>
                  <a:buAutoNum type="romanUcPeriod"/>
                </a:pPr>
                <a:r>
                  <a:rPr lang="en-US" sz="1600" b="0" strike="noStrike" spc="-1" dirty="0">
                    <a:latin typeface="Arial"/>
                  </a:rPr>
                  <a:t>Входными </a:t>
                </a:r>
                <a:r>
                  <a:rPr lang="en-US" sz="1600" b="0" strike="noStrike" spc="-1" dirty="0" err="1">
                    <a:latin typeface="Arial"/>
                  </a:rPr>
                  <a:t>данными</a:t>
                </a:r>
                <a:r>
                  <a:rPr lang="en-US" sz="1600" b="0" strike="noStrike" spc="-1" dirty="0">
                    <a:latin typeface="Arial"/>
                  </a:rPr>
                  <a:t> </a:t>
                </a:r>
                <a:r>
                  <a:rPr lang="en-US" sz="1600" b="0" strike="noStrike" spc="-1" dirty="0" err="1">
                    <a:latin typeface="Arial"/>
                  </a:rPr>
                  <a:t>обучающего</a:t>
                </a:r>
                <a:r>
                  <a:rPr lang="en-US" sz="1600" b="0" strike="noStrike" spc="-1" dirty="0">
                    <a:latin typeface="Arial"/>
                  </a:rPr>
                  <a:t> </a:t>
                </a:r>
                <a:r>
                  <a:rPr lang="en-US" sz="1600" b="0" strike="noStrike" spc="-1" dirty="0" err="1">
                    <a:latin typeface="Arial"/>
                  </a:rPr>
                  <a:t>алгоритма</a:t>
                </a:r>
                <a:r>
                  <a:rPr lang="en-US" sz="1600" b="0" strike="noStrike" spc="-1" dirty="0">
                    <a:latin typeface="Arial"/>
                  </a:rPr>
                  <a:t> </a:t>
                </a:r>
                <a:r>
                  <a:rPr lang="en-US" sz="1600" b="0" strike="noStrike" spc="-1" dirty="0" err="1">
                    <a:latin typeface="Arial"/>
                  </a:rPr>
                  <a:t>защитной</a:t>
                </a:r>
                <a:r>
                  <a:rPr lang="en-US" sz="1600" b="0" strike="noStrike" spc="-1" dirty="0">
                    <a:latin typeface="Arial"/>
                  </a:rPr>
                  <a:t> </a:t>
                </a:r>
                <a:r>
                  <a:rPr lang="en-US" sz="1600" b="0" strike="noStrike" spc="-1" dirty="0" err="1">
                    <a:latin typeface="Arial"/>
                  </a:rPr>
                  <a:t>дистилляции</a:t>
                </a:r>
                <a:r>
                  <a:rPr lang="en-US" sz="1600" b="0" strike="noStrike" spc="-1" dirty="0">
                    <a:latin typeface="Arial"/>
                  </a:rPr>
                  <a:t> </a:t>
                </a:r>
                <a:r>
                  <a:rPr lang="en-US" sz="1600" b="0" strike="noStrike" spc="-1" dirty="0" err="1">
                    <a:latin typeface="Arial"/>
                  </a:rPr>
                  <a:t>является</a:t>
                </a:r>
                <a:r>
                  <a:rPr lang="en-US" sz="1600" b="0" strike="noStrike" spc="-1" dirty="0">
                    <a:latin typeface="Arial"/>
                  </a:rPr>
                  <a:t> </a:t>
                </a:r>
                <a:r>
                  <a:rPr lang="en-US" sz="1600" b="0" strike="noStrike" spc="-1" dirty="0" err="1">
                    <a:latin typeface="Arial"/>
                  </a:rPr>
                  <a:t>набор</a:t>
                </a:r>
                <a:r>
                  <a:rPr lang="en-US" sz="1600" b="0" strike="noStrike" spc="-1" dirty="0">
                    <a:latin typeface="Arial"/>
                  </a:rPr>
                  <a:t> X </a:t>
                </a:r>
                <a:r>
                  <a:rPr lang="en-US" sz="1600" b="0" strike="noStrike" spc="-1" dirty="0" err="1">
                    <a:latin typeface="Arial"/>
                  </a:rPr>
                  <a:t>образцов</a:t>
                </a:r>
                <a:r>
                  <a:rPr lang="en-US" sz="1600" b="0" strike="noStrike" spc="-1" dirty="0">
                    <a:latin typeface="Arial"/>
                  </a:rPr>
                  <a:t> с </a:t>
                </a:r>
                <a:r>
                  <a:rPr lang="en-US" sz="1600" b="0" strike="noStrike" spc="-1" dirty="0" err="1">
                    <a:latin typeface="Arial"/>
                  </a:rPr>
                  <a:t>метками</a:t>
                </a:r>
                <a:r>
                  <a:rPr lang="en-US" sz="1600" b="0" strike="noStrike" spc="-1" dirty="0">
                    <a:latin typeface="Arial"/>
                  </a:rPr>
                  <a:t> </a:t>
                </a:r>
                <a:r>
                  <a:rPr lang="en-US" sz="1600" b="0" strike="noStrike" spc="-1" dirty="0" err="1">
                    <a:latin typeface="Arial"/>
                  </a:rPr>
                  <a:t>их</a:t>
                </a:r>
                <a:r>
                  <a:rPr lang="en-US" sz="1600" b="0" strike="noStrike" spc="-1" dirty="0">
                    <a:latin typeface="Arial"/>
                  </a:rPr>
                  <a:t> </a:t>
                </a:r>
                <a:r>
                  <a:rPr lang="en-US" sz="1600" b="0" strike="noStrike" spc="-1" dirty="0" err="1">
                    <a:latin typeface="Arial"/>
                  </a:rPr>
                  <a:t>классов</a:t>
                </a:r>
                <a:r>
                  <a:rPr lang="en-US" sz="1600" b="0" strike="noStrike" spc="-1" dirty="0">
                    <a:latin typeface="Arial"/>
                  </a:rPr>
                  <a:t>. В </a:t>
                </a:r>
                <a:r>
                  <a:rPr lang="en-US" sz="1600" b="0" strike="noStrike" spc="-1" dirty="0" err="1">
                    <a:latin typeface="Arial"/>
                  </a:rPr>
                  <a:t>частности</a:t>
                </a:r>
                <a:r>
                  <a:rPr lang="en-US" sz="1600" b="0" strike="noStrike" spc="-1" dirty="0">
                    <a:latin typeface="Arial"/>
                  </a:rPr>
                  <a:t>, </a:t>
                </a:r>
                <a:r>
                  <a:rPr lang="en-US" sz="1600" b="0" strike="noStrike" spc="-1" dirty="0" err="1">
                    <a:latin typeface="Arial"/>
                  </a:rPr>
                  <a:t>пусть</a:t>
                </a:r>
                <a:r>
                  <a:rPr lang="en-US" sz="1600" b="0" strike="noStrike" spc="-1" dirty="0">
                    <a:latin typeface="Arial"/>
                  </a:rPr>
                  <a:t> X ∈ X - </a:t>
                </a:r>
                <a:r>
                  <a:rPr lang="en-US" sz="1600" b="0" strike="noStrike" spc="-1" dirty="0" err="1">
                    <a:latin typeface="Arial"/>
                  </a:rPr>
                  <a:t>выборка</a:t>
                </a:r>
                <a:r>
                  <a:rPr lang="en-US" sz="1600" b="0" strike="noStrike" spc="-1" dirty="0">
                    <a:latin typeface="Arial"/>
                  </a:rPr>
                  <a:t>, Y(X) </a:t>
                </a:r>
                <a:r>
                  <a:rPr lang="en-US" sz="1600" b="0" strike="noStrike" spc="-1" dirty="0" err="1">
                    <a:latin typeface="Arial"/>
                  </a:rPr>
                  <a:t>дискретная</a:t>
                </a:r>
                <a:r>
                  <a:rPr lang="en-US" sz="1600" b="0" strike="noStrike" spc="-1" dirty="0">
                    <a:latin typeface="Arial"/>
                  </a:rPr>
                  <a:t> </a:t>
                </a:r>
                <a:r>
                  <a:rPr lang="en-US" sz="1600" b="0" strike="noStrike" spc="-1" dirty="0" err="1">
                    <a:latin typeface="Arial"/>
                  </a:rPr>
                  <a:t>метка</a:t>
                </a:r>
                <a:r>
                  <a:rPr lang="en-US" sz="1600" b="0" strike="noStrike" spc="-1" dirty="0">
                    <a:latin typeface="Arial"/>
                  </a:rPr>
                  <a:t>, </a:t>
                </a:r>
                <a:r>
                  <a:rPr lang="en-US" sz="1600" b="0" strike="noStrike" spc="-1" dirty="0" err="1">
                    <a:latin typeface="Arial"/>
                  </a:rPr>
                  <a:t>также</a:t>
                </a:r>
                <a:r>
                  <a:rPr lang="en-US" sz="1600" b="0" strike="noStrike" spc="-1" dirty="0">
                    <a:latin typeface="Arial"/>
                  </a:rPr>
                  <a:t> </a:t>
                </a:r>
                <a:r>
                  <a:rPr lang="en-US" sz="1600" b="0" strike="noStrike" spc="-1" dirty="0" err="1">
                    <a:latin typeface="Arial"/>
                  </a:rPr>
                  <a:t>называемая</a:t>
                </a:r>
                <a:r>
                  <a:rPr lang="en-US" sz="1600" b="0" strike="noStrike" spc="-1" dirty="0">
                    <a:latin typeface="Arial"/>
                  </a:rPr>
                  <a:t> </a:t>
                </a:r>
                <a:r>
                  <a:rPr lang="en-US" sz="1600" b="0" strike="noStrike" spc="-1" dirty="0" err="1">
                    <a:latin typeface="Arial"/>
                  </a:rPr>
                  <a:t>жесткой</a:t>
                </a:r>
                <a:r>
                  <a:rPr lang="en-US" sz="1600" b="0" strike="noStrike" spc="-1" dirty="0">
                    <a:latin typeface="Arial"/>
                  </a:rPr>
                  <a:t> </a:t>
                </a:r>
                <a:r>
                  <a:rPr lang="en-US" sz="1600" b="0" strike="noStrike" spc="-1" dirty="0" err="1">
                    <a:latin typeface="Arial"/>
                  </a:rPr>
                  <a:t>меткой</a:t>
                </a:r>
                <a:r>
                  <a:rPr lang="en-US" sz="1600" b="0" strike="noStrike" spc="-1" dirty="0">
                    <a:latin typeface="Arial"/>
                  </a:rPr>
                  <a:t>. Y(X) - </a:t>
                </a:r>
                <a:r>
                  <a:rPr lang="en-US" sz="1600" b="0" strike="noStrike" spc="-1" dirty="0" err="1">
                    <a:latin typeface="Arial"/>
                  </a:rPr>
                  <a:t>это</a:t>
                </a:r>
                <a:r>
                  <a:rPr lang="en-US" sz="1600" b="0" strike="noStrike" spc="-1" dirty="0">
                    <a:latin typeface="Arial"/>
                  </a:rPr>
                  <a:t> </a:t>
                </a:r>
                <a:r>
                  <a:rPr lang="en-US" sz="1600" b="0" strike="noStrike" spc="-1" dirty="0" err="1">
                    <a:latin typeface="Arial"/>
                  </a:rPr>
                  <a:t>вектор-индикатор</a:t>
                </a:r>
                <a:r>
                  <a:rPr lang="en-US" sz="1600" b="0" strike="noStrike" spc="-1" dirty="0">
                    <a:latin typeface="Arial"/>
                  </a:rPr>
                  <a:t>, </a:t>
                </a:r>
                <a:r>
                  <a:rPr lang="en-US" sz="1600" b="0" strike="noStrike" spc="-1" dirty="0" err="1">
                    <a:latin typeface="Arial"/>
                  </a:rPr>
                  <a:t>такой</a:t>
                </a:r>
                <a:r>
                  <a:rPr lang="en-US" sz="1600" b="0" strike="noStrike" spc="-1" dirty="0">
                    <a:latin typeface="Arial"/>
                  </a:rPr>
                  <a:t>, </a:t>
                </a:r>
                <a:r>
                  <a:rPr lang="en-US" sz="1600" b="0" strike="noStrike" spc="-1" dirty="0" err="1">
                    <a:latin typeface="Arial"/>
                  </a:rPr>
                  <a:t>что</a:t>
                </a:r>
                <a:r>
                  <a:rPr lang="en-US" sz="1600" b="0" strike="noStrike" spc="-1" dirty="0">
                    <a:latin typeface="Arial"/>
                  </a:rPr>
                  <a:t> </a:t>
                </a:r>
                <a:r>
                  <a:rPr lang="en-US" sz="1600" b="0" strike="noStrike" spc="-1" dirty="0" err="1">
                    <a:latin typeface="Arial"/>
                  </a:rPr>
                  <a:t>единственный</a:t>
                </a:r>
                <a:r>
                  <a:rPr lang="en-US" sz="1600" b="0" strike="noStrike" spc="-1" dirty="0">
                    <a:latin typeface="Arial"/>
                  </a:rPr>
                  <a:t> </a:t>
                </a:r>
                <a:r>
                  <a:rPr lang="en-US" sz="1600" b="0" strike="noStrike" spc="-1" dirty="0" err="1">
                    <a:latin typeface="Arial"/>
                  </a:rPr>
                  <a:t>ненулевой</a:t>
                </a:r>
                <a:r>
                  <a:rPr lang="en-US" sz="1600" b="0" strike="noStrike" spc="-1" dirty="0">
                    <a:latin typeface="Arial"/>
                  </a:rPr>
                  <a:t> </a:t>
                </a:r>
                <a:r>
                  <a:rPr lang="en-US" sz="1600" b="0" strike="noStrike" spc="-1" dirty="0" err="1">
                    <a:latin typeface="Arial"/>
                  </a:rPr>
                  <a:t>элемент</a:t>
                </a:r>
                <a:r>
                  <a:rPr lang="en-US" sz="1600" b="0" strike="noStrike" spc="-1" dirty="0">
                    <a:latin typeface="Arial"/>
                  </a:rPr>
                  <a:t> </a:t>
                </a:r>
                <a:r>
                  <a:rPr lang="en-US" sz="1600" b="0" strike="noStrike" spc="-1" dirty="0" err="1">
                    <a:latin typeface="Arial"/>
                  </a:rPr>
                  <a:t>соответствует</a:t>
                </a:r>
                <a:r>
                  <a:rPr lang="en-US" sz="1600" b="0" strike="noStrike" spc="-1" dirty="0">
                    <a:latin typeface="Arial"/>
                  </a:rPr>
                  <a:t> </a:t>
                </a:r>
                <a:r>
                  <a:rPr lang="en-US" sz="1600" b="0" strike="noStrike" spc="-1" dirty="0" err="1">
                    <a:latin typeface="Arial"/>
                  </a:rPr>
                  <a:t>правильному</a:t>
                </a:r>
                <a:r>
                  <a:rPr lang="en-US" sz="1600" b="0" strike="noStrike" spc="-1" dirty="0">
                    <a:latin typeface="Arial"/>
                  </a:rPr>
                  <a:t> </a:t>
                </a:r>
                <a:r>
                  <a:rPr lang="en-US" sz="1600" b="0" strike="noStrike" spc="-1" dirty="0" err="1">
                    <a:latin typeface="Arial"/>
                  </a:rPr>
                  <a:t>индексу</a:t>
                </a:r>
                <a:r>
                  <a:rPr lang="en-US" sz="1600" b="0" strike="noStrike" spc="-1" dirty="0">
                    <a:latin typeface="Arial"/>
                  </a:rPr>
                  <a:t> </a:t>
                </a:r>
                <a:r>
                  <a:rPr lang="en-US" sz="1600" b="0" strike="noStrike" spc="-1" dirty="0" err="1">
                    <a:latin typeface="Arial"/>
                  </a:rPr>
                  <a:t>класса</a:t>
                </a:r>
                <a:r>
                  <a:rPr lang="en-US" sz="1600" b="0" strike="noStrike" spc="-1" dirty="0">
                    <a:latin typeface="Arial"/>
                  </a:rPr>
                  <a:t> (</a:t>
                </a:r>
                <a:r>
                  <a:rPr lang="en-US" sz="1600" b="0" strike="noStrike" spc="-1" dirty="0" err="1">
                    <a:latin typeface="Arial"/>
                  </a:rPr>
                  <a:t>например</a:t>
                </a:r>
                <a:r>
                  <a:rPr lang="en-US" sz="1600" b="0" strike="noStrike" spc="-1" dirty="0">
                    <a:latin typeface="Arial"/>
                  </a:rPr>
                  <a:t> (0, 0, 1, 0, . . . , 0) </a:t>
                </a:r>
                <a:r>
                  <a:rPr lang="en-US" sz="1600" b="0" strike="noStrike" spc="-1" dirty="0" err="1">
                    <a:latin typeface="Arial"/>
                  </a:rPr>
                  <a:t>указывает</a:t>
                </a:r>
                <a:r>
                  <a:rPr lang="en-US" sz="1600" b="0" strike="noStrike" spc="-1" dirty="0">
                    <a:latin typeface="Arial"/>
                  </a:rPr>
                  <a:t>, </a:t>
                </a:r>
                <a:r>
                  <a:rPr lang="en-US" sz="1600" b="0" strike="noStrike" spc="-1" dirty="0" err="1">
                    <a:latin typeface="Arial"/>
                  </a:rPr>
                  <a:t>что</a:t>
                </a:r>
                <a:r>
                  <a:rPr lang="en-US" sz="1600" b="0" strike="noStrike" spc="-1" dirty="0">
                    <a:latin typeface="Arial"/>
                  </a:rPr>
                  <a:t> </a:t>
                </a:r>
                <a:r>
                  <a:rPr lang="en-US" sz="1600" b="0" strike="noStrike" spc="-1" dirty="0" err="1">
                    <a:latin typeface="Arial"/>
                  </a:rPr>
                  <a:t>образец</a:t>
                </a:r>
                <a:r>
                  <a:rPr lang="en-US" sz="1600" b="0" strike="noStrike" spc="-1" dirty="0">
                    <a:latin typeface="Arial"/>
                  </a:rPr>
                  <a:t> </a:t>
                </a:r>
                <a:r>
                  <a:rPr lang="en-US" sz="1600" b="0" strike="noStrike" spc="-1" dirty="0" err="1">
                    <a:latin typeface="Arial"/>
                  </a:rPr>
                  <a:t>находится</a:t>
                </a:r>
                <a:r>
                  <a:rPr lang="en-US" sz="1600" b="0" strike="noStrike" spc="-1" dirty="0">
                    <a:latin typeface="Arial"/>
                  </a:rPr>
                  <a:t> в </a:t>
                </a:r>
                <a:r>
                  <a:rPr lang="en-US" sz="1600" b="0" strike="noStrike" spc="-1" dirty="0" err="1">
                    <a:latin typeface="Arial"/>
                  </a:rPr>
                  <a:t>классе</a:t>
                </a:r>
                <a:r>
                  <a:rPr lang="en-US" sz="1600" b="0" strike="noStrike" spc="-1" dirty="0">
                    <a:latin typeface="Arial"/>
                  </a:rPr>
                  <a:t> с </a:t>
                </a:r>
                <a:r>
                  <a:rPr lang="en-US" sz="1600" b="0" strike="noStrike" spc="-1" dirty="0" err="1">
                    <a:latin typeface="Arial"/>
                  </a:rPr>
                  <a:t>индексом</a:t>
                </a:r>
                <a:r>
                  <a:rPr lang="en-US" sz="1600" b="0" strike="noStrike" spc="-1" dirty="0">
                    <a:latin typeface="Arial"/>
                  </a:rPr>
                  <a:t> 2).</a:t>
                </a:r>
              </a:p>
              <a:p>
                <a:pPr marL="400050" indent="-400050" algn="just">
                  <a:buFont typeface="+mj-lt"/>
                  <a:buAutoNum type="romanUcPeriod"/>
                </a:pPr>
                <a:endParaRPr lang="en-US" sz="1600" b="0" strike="noStrike" spc="-1" dirty="0">
                  <a:latin typeface="Arial"/>
                </a:endParaRPr>
              </a:p>
              <a:p>
                <a:pPr marL="400050" indent="-400050" algn="just">
                  <a:buFont typeface="+mj-lt"/>
                  <a:buAutoNum type="romanUcPeriod"/>
                </a:pPr>
                <a:r>
                  <a:rPr lang="en-US" sz="1600" b="0" strike="noStrike" spc="-1" dirty="0" err="1">
                    <a:latin typeface="Arial"/>
                  </a:rPr>
                  <a:t>Учитывая</a:t>
                </a:r>
                <a:r>
                  <a:rPr lang="en-US" sz="1600" b="0" strike="noStrike" spc="-1" dirty="0">
                    <a:latin typeface="Arial"/>
                  </a:rPr>
                  <a:t> </a:t>
                </a:r>
                <a:r>
                  <a:rPr lang="en-US" sz="1600" b="0" strike="noStrike" spc="-1" dirty="0" err="1">
                    <a:latin typeface="Arial"/>
                  </a:rPr>
                  <a:t>обучающий</a:t>
                </a:r>
                <a:r>
                  <a:rPr lang="en-US" sz="1600" b="0" strike="noStrike" spc="-1" dirty="0">
                    <a:latin typeface="Arial"/>
                  </a:rPr>
                  <a:t> </a:t>
                </a:r>
                <a:r>
                  <a:rPr lang="en-US" sz="1600" b="0" strike="noStrike" spc="-1" dirty="0" err="1">
                    <a:latin typeface="Arial"/>
                  </a:rPr>
                  <a:t>набор</a:t>
                </a:r>
                <a:r>
                  <a:rPr lang="en-US" sz="1600" b="0" strike="noStrike" spc="-1" dirty="0">
                    <a:latin typeface="Arial"/>
                  </a:rPr>
                  <a:t> {(X, Y(X)) : X ∈ X}, </a:t>
                </a:r>
                <a:r>
                  <a:rPr lang="en-US" sz="1600" b="0" strike="noStrike" spc="-1" dirty="0" err="1">
                    <a:latin typeface="Arial"/>
                  </a:rPr>
                  <a:t>обучается</a:t>
                </a:r>
                <a:r>
                  <a:rPr lang="en-US" sz="1600" b="0" strike="noStrike" spc="-1" dirty="0">
                    <a:latin typeface="Arial"/>
                  </a:rPr>
                  <a:t> </a:t>
                </a:r>
                <a:r>
                  <a:rPr lang="en-US" sz="1600" b="0" strike="noStrike" spc="-1" dirty="0" err="1">
                    <a:latin typeface="Arial"/>
                  </a:rPr>
                  <a:t>глубокая</a:t>
                </a:r>
                <a:r>
                  <a:rPr lang="en-US" sz="1600" b="0" strike="noStrike" spc="-1" dirty="0">
                    <a:latin typeface="Arial"/>
                  </a:rPr>
                  <a:t> </a:t>
                </a:r>
                <a:r>
                  <a:rPr lang="en-US" sz="1600" b="0" strike="noStrike" spc="-1" dirty="0" err="1">
                    <a:latin typeface="Arial"/>
                  </a:rPr>
                  <a:t>нейронная</a:t>
                </a:r>
                <a:r>
                  <a:rPr lang="en-US" sz="1600" b="0" strike="noStrike" spc="-1" dirty="0">
                    <a:latin typeface="Arial"/>
                  </a:rPr>
                  <a:t> </a:t>
                </a:r>
                <a:r>
                  <a:rPr lang="en-US" sz="1600" b="0" strike="noStrike" spc="-1" dirty="0" err="1">
                    <a:latin typeface="Arial"/>
                  </a:rPr>
                  <a:t>сеть</a:t>
                </a:r>
                <a:r>
                  <a:rPr lang="en-US" sz="1600" b="0" strike="noStrike" spc="-1" dirty="0">
                    <a:latin typeface="Arial"/>
                  </a:rPr>
                  <a:t> F с </a:t>
                </a:r>
                <a:r>
                  <a:rPr lang="en-US" sz="1600" b="0" strike="noStrike" spc="-1" dirty="0" err="1">
                    <a:latin typeface="Arial"/>
                  </a:rPr>
                  <a:t>выходным</a:t>
                </a:r>
                <a:r>
                  <a:rPr lang="en-US" sz="1600" b="0" strike="noStrike" spc="-1" dirty="0">
                    <a:latin typeface="Arial"/>
                  </a:rPr>
                  <a:t> </a:t>
                </a:r>
                <a:r>
                  <a:rPr lang="en-US" sz="1600" b="0" strike="noStrike" spc="-1" dirty="0" err="1">
                    <a:latin typeface="Arial"/>
                  </a:rPr>
                  <a:t>слоем</a:t>
                </a:r>
                <a:r>
                  <a:rPr lang="en-US" sz="1600" b="0" strike="noStrike" spc="-1" dirty="0">
                    <a:latin typeface="Arial"/>
                  </a:rPr>
                  <a:t> </a:t>
                </a:r>
                <a:r>
                  <a:rPr lang="en-US" sz="1600" b="0" strike="noStrike" spc="-1" dirty="0" err="1">
                    <a:latin typeface="Arial"/>
                  </a:rPr>
                  <a:t>softmax</a:t>
                </a:r>
                <a:r>
                  <a:rPr lang="en-US" sz="1600" b="0" strike="noStrike" spc="-1" dirty="0">
                    <a:latin typeface="Arial"/>
                  </a:rPr>
                  <a:t> </a:t>
                </a:r>
                <a:r>
                  <a:rPr lang="en-US" sz="1600" b="0" strike="noStrike" spc="-1" dirty="0" err="1">
                    <a:latin typeface="Arial"/>
                  </a:rPr>
                  <a:t>при</a:t>
                </a:r>
                <a:r>
                  <a:rPr lang="en-US" sz="1600" b="0" strike="noStrike" spc="-1" dirty="0">
                    <a:latin typeface="Arial"/>
                  </a:rPr>
                  <a:t> </a:t>
                </a:r>
                <a:r>
                  <a:rPr lang="en-US" sz="1600" b="0" strike="noStrike" spc="-1" dirty="0" err="1">
                    <a:latin typeface="Arial"/>
                  </a:rPr>
                  <a:t>температуре</a:t>
                </a:r>
                <a:r>
                  <a:rPr lang="en-US" sz="1600" b="0" strike="noStrike" spc="-1" dirty="0">
                    <a:latin typeface="Arial"/>
                  </a:rPr>
                  <a:t> T.  F(X) - </a:t>
                </a:r>
                <a:r>
                  <a:rPr lang="en-US" sz="1600" b="0" strike="noStrike" spc="-1" dirty="0" err="1">
                    <a:latin typeface="Arial"/>
                  </a:rPr>
                  <a:t>это</a:t>
                </a:r>
                <a:r>
                  <a:rPr lang="en-US" sz="1600" b="0" strike="noStrike" spc="-1" dirty="0">
                    <a:latin typeface="Arial"/>
                  </a:rPr>
                  <a:t> </a:t>
                </a:r>
                <a:r>
                  <a:rPr lang="en-US" sz="1600" b="0" strike="noStrike" spc="-1" dirty="0" err="1">
                    <a:latin typeface="Arial"/>
                  </a:rPr>
                  <a:t>вектор</a:t>
                </a:r>
                <a:r>
                  <a:rPr lang="en-US" sz="1600" b="0" strike="noStrike" spc="-1" dirty="0">
                    <a:latin typeface="Arial"/>
                  </a:rPr>
                  <a:t> </a:t>
                </a:r>
                <a:r>
                  <a:rPr lang="en-US" sz="1600" b="0" strike="noStrike" spc="-1" dirty="0" err="1">
                    <a:latin typeface="Arial"/>
                  </a:rPr>
                  <a:t>вероятности</a:t>
                </a:r>
                <a:r>
                  <a:rPr lang="en-US" sz="1600" b="0" strike="noStrike" spc="-1" dirty="0">
                    <a:latin typeface="Arial"/>
                  </a:rPr>
                  <a:t> </a:t>
                </a:r>
                <a:r>
                  <a:rPr lang="en-US" sz="1600" b="0" strike="noStrike" spc="-1" dirty="0" err="1">
                    <a:latin typeface="Arial"/>
                  </a:rPr>
                  <a:t>по</a:t>
                </a:r>
                <a:r>
                  <a:rPr lang="en-US" sz="1600" b="0" strike="noStrike" spc="-1" dirty="0">
                    <a:latin typeface="Arial"/>
                  </a:rPr>
                  <a:t> </a:t>
                </a:r>
                <a:r>
                  <a:rPr lang="en-US" sz="1600" b="0" strike="noStrike" spc="-1" dirty="0" err="1">
                    <a:latin typeface="Arial"/>
                  </a:rPr>
                  <a:t>классам</a:t>
                </a:r>
                <a:r>
                  <a:rPr lang="en-US" sz="1600" b="0" strike="noStrike" spc="-1" dirty="0">
                    <a:latin typeface="Arial"/>
                  </a:rPr>
                  <a:t> </a:t>
                </a:r>
                <a:r>
                  <a:rPr lang="en-US" sz="1600" b="0" strike="noStrike" spc="-1" dirty="0" err="1">
                    <a:latin typeface="Arial"/>
                  </a:rPr>
                  <a:t>всех</a:t>
                </a:r>
                <a:r>
                  <a:rPr lang="en-US" sz="1600" b="0" strike="noStrike" spc="-1" dirty="0">
                    <a:latin typeface="Arial"/>
                  </a:rPr>
                  <a:t> </a:t>
                </a:r>
                <a:r>
                  <a:rPr lang="en-US" sz="1600" b="0" strike="noStrike" spc="-1" dirty="0" err="1">
                    <a:latin typeface="Arial"/>
                  </a:rPr>
                  <a:t>возможных</a:t>
                </a:r>
                <a:r>
                  <a:rPr lang="en-US" sz="1600" b="0" strike="noStrike" spc="-1" dirty="0">
                    <a:latin typeface="Arial"/>
                  </a:rPr>
                  <a:t> </a:t>
                </a:r>
                <a:r>
                  <a:rPr lang="en-US" sz="1600" b="0" strike="noStrike" spc="-1" dirty="0" err="1">
                    <a:latin typeface="Arial"/>
                  </a:rPr>
                  <a:t>меток</a:t>
                </a:r>
                <a:r>
                  <a:rPr lang="en-US" sz="1600" b="0" strike="noStrike" spc="-1" dirty="0">
                    <a:latin typeface="Arial"/>
                  </a:rPr>
                  <a:t>. </a:t>
                </a:r>
                <a:r>
                  <a:rPr lang="en-US" sz="1600" b="0" strike="noStrike" spc="-1" dirty="0" err="1">
                    <a:latin typeface="Arial"/>
                  </a:rPr>
                  <a:t>Точнее</a:t>
                </a:r>
                <a:r>
                  <a:rPr lang="en-US" sz="1600" b="0" strike="noStrike" spc="-1" dirty="0">
                    <a:latin typeface="Arial"/>
                  </a:rPr>
                  <a:t>, </a:t>
                </a:r>
                <a:r>
                  <a:rPr lang="en-US" sz="1600" b="0" strike="noStrike" spc="-1" dirty="0" err="1">
                    <a:latin typeface="Arial"/>
                  </a:rPr>
                  <a:t>если</a:t>
                </a:r>
                <a:r>
                  <a:rPr lang="en-US" sz="1600" b="0" strike="noStrike" spc="-1" dirty="0">
                    <a:latin typeface="Arial"/>
                  </a:rPr>
                  <a:t> </a:t>
                </a:r>
                <a:r>
                  <a:rPr lang="en-US" sz="1600" b="0" strike="noStrike" spc="-1" dirty="0" err="1">
                    <a:latin typeface="Arial"/>
                  </a:rPr>
                  <a:t>модель</a:t>
                </a:r>
                <a:r>
                  <a:rPr lang="en-US" sz="1600" b="0" strike="noStrike" spc="-1" dirty="0">
                    <a:latin typeface="Arial"/>
                  </a:rPr>
                  <a:t> F </a:t>
                </a:r>
                <a:r>
                  <a:rPr lang="en-US" sz="1600" b="0" strike="noStrike" spc="-1" dirty="0" err="1">
                    <a:latin typeface="Arial"/>
                  </a:rPr>
                  <a:t>имеет</a:t>
                </a:r>
                <a:r>
                  <a:rPr lang="en-US" sz="1600" b="0" strike="noStrike" spc="-1" dirty="0">
                    <a:latin typeface="Arial"/>
                  </a:rPr>
                  <a:t> </a:t>
                </a:r>
                <a:r>
                  <a:rPr lang="en-US" sz="1600" b="0" strike="noStrike" spc="-1" dirty="0" err="1">
                    <a:latin typeface="Arial"/>
                  </a:rPr>
                  <a:t>параметры</a:t>
                </a:r>
                <a:r>
                  <a:rPr lang="en-US" sz="1600" b="0" strike="noStrike" spc="-1" dirty="0">
                    <a:latin typeface="Arial"/>
                  </a:rPr>
                  <a:t> </a:t>
                </a:r>
                <a14:m>
                  <m:oMath xmlns:m="http://schemas.openxmlformats.org/officeDocument/2006/math">
                    <m:sSub>
                      <m:sSubPr>
                        <m:ctrlPr>
                          <a:rPr lang="en-US" sz="1600" b="0" i="1" strike="noStrike" spc="-1" smtClean="0">
                            <a:latin typeface="Cambria Math" panose="02040503050406030204" pitchFamily="18" charset="0"/>
                          </a:rPr>
                        </m:ctrlPr>
                      </m:sSubPr>
                      <m:e>
                        <m:r>
                          <m:rPr>
                            <m:nor/>
                          </m:rPr>
                          <a:rPr lang="en-US" sz="1600" spc="-1" dirty="0"/>
                          <m:t>θ</m:t>
                        </m:r>
                      </m:e>
                      <m:sub>
                        <m:r>
                          <a:rPr lang="en-US" sz="1600" b="0" i="1" strike="noStrike" spc="-1" smtClean="0">
                            <a:latin typeface="Cambria Math" panose="02040503050406030204" pitchFamily="18" charset="0"/>
                          </a:rPr>
                          <m:t>𝐹</m:t>
                        </m:r>
                      </m:sub>
                    </m:sSub>
                  </m:oMath>
                </a14:m>
                <a:r>
                  <a:rPr lang="en-US" sz="1600" b="0" strike="noStrike" spc="-1" dirty="0">
                    <a:latin typeface="Arial"/>
                  </a:rPr>
                  <a:t>, </a:t>
                </a:r>
                <a:r>
                  <a:rPr lang="en-US" sz="1600" b="0" strike="noStrike" spc="-1" dirty="0" err="1">
                    <a:latin typeface="Arial"/>
                  </a:rPr>
                  <a:t>то</a:t>
                </a:r>
                <a:r>
                  <a:rPr lang="en-US" sz="1600" b="0" strike="noStrike" spc="-1" dirty="0">
                    <a:latin typeface="Arial"/>
                  </a:rPr>
                  <a:t> е</a:t>
                </a:r>
                <a:r>
                  <a:rPr lang="ru-RU" sz="1600" spc="-1" dirty="0">
                    <a:latin typeface="Arial"/>
                  </a:rPr>
                  <a:t>ё</a:t>
                </a:r>
                <a:r>
                  <a:rPr lang="en-US" sz="1600" b="0" strike="noStrike" spc="-1" dirty="0">
                    <a:latin typeface="Arial"/>
                  </a:rPr>
                  <a:t> </a:t>
                </a:r>
                <a:r>
                  <a:rPr lang="en-US" sz="1600" b="0" strike="noStrike" spc="-1" dirty="0" err="1">
                    <a:latin typeface="Arial"/>
                  </a:rPr>
                  <a:t>выходные</a:t>
                </a:r>
                <a:r>
                  <a:rPr lang="en-US" sz="1600" b="0" strike="noStrike" spc="-1" dirty="0">
                    <a:latin typeface="Arial"/>
                  </a:rPr>
                  <a:t> </a:t>
                </a:r>
                <a:r>
                  <a:rPr lang="en-US" sz="1600" b="0" strike="noStrike" spc="-1" dirty="0" err="1">
                    <a:latin typeface="Arial"/>
                  </a:rPr>
                  <a:t>данные</a:t>
                </a:r>
                <a:r>
                  <a:rPr lang="en-US" sz="1600" b="0" strike="noStrike" spc="-1" dirty="0">
                    <a:latin typeface="Arial"/>
                  </a:rPr>
                  <a:t> </a:t>
                </a:r>
                <a:r>
                  <a:rPr lang="en-US" sz="1600" b="0" strike="noStrike" spc="-1" dirty="0" err="1">
                    <a:latin typeface="Arial"/>
                  </a:rPr>
                  <a:t>для</a:t>
                </a:r>
                <a:r>
                  <a:rPr lang="en-US" sz="1600" b="0" strike="noStrike" spc="-1" dirty="0">
                    <a:latin typeface="Arial"/>
                  </a:rPr>
                  <a:t> X </a:t>
                </a:r>
                <a:r>
                  <a:rPr lang="en-US" sz="1600" b="0" strike="noStrike" spc="-1" dirty="0" err="1">
                    <a:latin typeface="Arial"/>
                  </a:rPr>
                  <a:t>представляют</a:t>
                </a:r>
                <a:r>
                  <a:rPr lang="en-US" sz="1600" b="0" strike="noStrike" spc="-1" dirty="0">
                    <a:latin typeface="Arial"/>
                  </a:rPr>
                  <a:t> </a:t>
                </a:r>
                <a:r>
                  <a:rPr lang="en-US" sz="1600" b="0" strike="noStrike" spc="-1" dirty="0" err="1">
                    <a:latin typeface="Arial"/>
                  </a:rPr>
                  <a:t>собой</a:t>
                </a:r>
                <a:r>
                  <a:rPr lang="en-US" sz="1600" b="0" strike="noStrike" spc="-1" dirty="0">
                    <a:latin typeface="Arial"/>
                  </a:rPr>
                  <a:t> </a:t>
                </a:r>
                <a:r>
                  <a:rPr lang="en-US" sz="1600" b="0" strike="noStrike" spc="-1" dirty="0" err="1">
                    <a:latin typeface="Arial"/>
                  </a:rPr>
                  <a:t>распределение</a:t>
                </a:r>
                <a:r>
                  <a:rPr lang="en-US" sz="1600" b="0" strike="noStrike" spc="-1" dirty="0">
                    <a:latin typeface="Arial"/>
                  </a:rPr>
                  <a:t> </a:t>
                </a:r>
                <a:r>
                  <a:rPr lang="en-US" sz="1600" b="0" strike="noStrike" spc="-1" dirty="0" err="1">
                    <a:latin typeface="Arial"/>
                  </a:rPr>
                  <a:t>вероятностей</a:t>
                </a:r>
                <a:r>
                  <a:rPr lang="en-US" sz="1600" b="0" strike="noStrike" spc="-1" dirty="0">
                    <a:latin typeface="Arial"/>
                  </a:rPr>
                  <a:t> F(X) = p(·|X, </a:t>
                </a:r>
                <a14:m>
                  <m:oMath xmlns:m="http://schemas.openxmlformats.org/officeDocument/2006/math">
                    <m:sSub>
                      <m:sSubPr>
                        <m:ctrlPr>
                          <a:rPr lang="en-US" sz="1600" i="1" spc="-1">
                            <a:latin typeface="Cambria Math" panose="02040503050406030204" pitchFamily="18" charset="0"/>
                          </a:rPr>
                        </m:ctrlPr>
                      </m:sSubPr>
                      <m:e>
                        <m:r>
                          <m:rPr>
                            <m:nor/>
                          </m:rPr>
                          <a:rPr lang="en-US" sz="1600" spc="-1" dirty="0"/>
                          <m:t>θ</m:t>
                        </m:r>
                      </m:e>
                      <m:sub>
                        <m:r>
                          <a:rPr lang="en-US" sz="1600" i="1" spc="-1">
                            <a:latin typeface="Cambria Math" panose="02040503050406030204" pitchFamily="18" charset="0"/>
                          </a:rPr>
                          <m:t>𝐹</m:t>
                        </m:r>
                      </m:sub>
                    </m:sSub>
                  </m:oMath>
                </a14:m>
                <a:r>
                  <a:rPr lang="en-US" sz="1600" b="0" strike="noStrike" spc="-1" dirty="0">
                    <a:latin typeface="Arial"/>
                  </a:rPr>
                  <a:t>), </a:t>
                </a:r>
                <a:r>
                  <a:rPr lang="en-US" sz="1600" b="0" strike="noStrike" spc="-1" dirty="0" err="1">
                    <a:latin typeface="Arial"/>
                  </a:rPr>
                  <a:t>где</a:t>
                </a:r>
                <a:r>
                  <a:rPr lang="en-US" sz="1600" b="0" strike="noStrike" spc="-1" dirty="0">
                    <a:latin typeface="Arial"/>
                  </a:rPr>
                  <a:t> </a:t>
                </a:r>
                <a:r>
                  <a:rPr lang="en-US" sz="1600" b="0" strike="noStrike" spc="-1" dirty="0" err="1">
                    <a:latin typeface="Arial"/>
                  </a:rPr>
                  <a:t>для</a:t>
                </a:r>
                <a:r>
                  <a:rPr lang="en-US" sz="1600" b="0" strike="noStrike" spc="-1" dirty="0">
                    <a:latin typeface="Arial"/>
                  </a:rPr>
                  <a:t> </a:t>
                </a:r>
                <a:r>
                  <a:rPr lang="en-US" sz="1600" b="0" strike="noStrike" spc="-1" dirty="0" err="1">
                    <a:latin typeface="Arial"/>
                  </a:rPr>
                  <a:t>любой</a:t>
                </a:r>
                <a:r>
                  <a:rPr lang="en-US" sz="1600" b="0" strike="noStrike" spc="-1" dirty="0">
                    <a:latin typeface="Arial"/>
                  </a:rPr>
                  <a:t> </a:t>
                </a:r>
                <a:r>
                  <a:rPr lang="en-US" sz="1600" b="0" strike="noStrike" spc="-1" dirty="0" err="1">
                    <a:latin typeface="Arial"/>
                  </a:rPr>
                  <a:t>метки</a:t>
                </a:r>
                <a:r>
                  <a:rPr lang="en-US" sz="1600" b="0" strike="noStrike" spc="-1" dirty="0">
                    <a:latin typeface="Arial"/>
                  </a:rPr>
                  <a:t> Y в </a:t>
                </a:r>
                <a:r>
                  <a:rPr lang="en-US" sz="1600" b="0" strike="noStrike" spc="-1" dirty="0" err="1">
                    <a:latin typeface="Arial"/>
                  </a:rPr>
                  <a:t>классе</a:t>
                </a:r>
                <a:r>
                  <a:rPr lang="en-US" sz="1600" b="0" strike="noStrike" spc="-1" dirty="0">
                    <a:latin typeface="Arial"/>
                  </a:rPr>
                  <a:t> </a:t>
                </a:r>
                <a:r>
                  <a:rPr lang="en-US" sz="1600" b="0" strike="noStrike" spc="-1" dirty="0" err="1">
                    <a:latin typeface="Arial"/>
                  </a:rPr>
                  <a:t>меток</a:t>
                </a:r>
                <a:r>
                  <a:rPr lang="en-US" sz="1600" b="0" strike="noStrike" spc="-1" dirty="0">
                    <a:latin typeface="Arial"/>
                  </a:rPr>
                  <a:t> p(Y|X, </a:t>
                </a:r>
                <a14:m>
                  <m:oMath xmlns:m="http://schemas.openxmlformats.org/officeDocument/2006/math">
                    <m:sSub>
                      <m:sSubPr>
                        <m:ctrlPr>
                          <a:rPr lang="en-US" sz="1600" i="1" spc="-1">
                            <a:latin typeface="Cambria Math" panose="02040503050406030204" pitchFamily="18" charset="0"/>
                          </a:rPr>
                        </m:ctrlPr>
                      </m:sSubPr>
                      <m:e>
                        <m:r>
                          <m:rPr>
                            <m:nor/>
                          </m:rPr>
                          <a:rPr lang="en-US" sz="1600" spc="-1" dirty="0"/>
                          <m:t>θ</m:t>
                        </m:r>
                      </m:e>
                      <m:sub>
                        <m:r>
                          <a:rPr lang="en-US" sz="1600" i="1" spc="-1">
                            <a:latin typeface="Cambria Math" panose="02040503050406030204" pitchFamily="18" charset="0"/>
                          </a:rPr>
                          <m:t>𝐹</m:t>
                        </m:r>
                      </m:sub>
                    </m:sSub>
                  </m:oMath>
                </a14:m>
                <a:r>
                  <a:rPr lang="en-US" sz="1600" b="0" strike="noStrike" spc="-1" dirty="0">
                    <a:latin typeface="Arial"/>
                  </a:rPr>
                  <a:t>) </a:t>
                </a:r>
                <a:r>
                  <a:rPr lang="en-US" sz="1600" b="0" strike="noStrike" spc="-1" dirty="0" err="1">
                    <a:latin typeface="Arial"/>
                  </a:rPr>
                  <a:t>да</a:t>
                </a:r>
                <a:r>
                  <a:rPr lang="ru-RU" sz="1600" b="0" strike="noStrike" spc="-1" dirty="0">
                    <a:latin typeface="Arial"/>
                  </a:rPr>
                  <a:t>ё</a:t>
                </a:r>
                <a:r>
                  <a:rPr lang="en-US" sz="1600" b="0" strike="noStrike" spc="-1" dirty="0">
                    <a:latin typeface="Arial"/>
                  </a:rPr>
                  <a:t>т </a:t>
                </a:r>
                <a:r>
                  <a:rPr lang="en-US" sz="1600" b="0" strike="noStrike" spc="-1" dirty="0" err="1">
                    <a:latin typeface="Arial"/>
                  </a:rPr>
                  <a:t>вероятность</a:t>
                </a:r>
                <a:r>
                  <a:rPr lang="en-US" sz="1600" b="0" strike="noStrike" spc="-1" dirty="0">
                    <a:latin typeface="Arial"/>
                  </a:rPr>
                  <a:t> </a:t>
                </a:r>
                <a:r>
                  <a:rPr lang="en-US" sz="1600" b="0" strike="noStrike" spc="-1" dirty="0" err="1">
                    <a:latin typeface="Arial"/>
                  </a:rPr>
                  <a:t>того</a:t>
                </a:r>
                <a:r>
                  <a:rPr lang="en-US" sz="1600" b="0" strike="noStrike" spc="-1" dirty="0">
                    <a:latin typeface="Arial"/>
                  </a:rPr>
                  <a:t>, </a:t>
                </a:r>
                <a:r>
                  <a:rPr lang="en-US" sz="1600" b="0" strike="noStrike" spc="-1" dirty="0" err="1">
                    <a:latin typeface="Arial"/>
                  </a:rPr>
                  <a:t>что</a:t>
                </a:r>
                <a:r>
                  <a:rPr lang="en-US" sz="1600" b="0" strike="noStrike" spc="-1" dirty="0">
                    <a:latin typeface="Arial"/>
                  </a:rPr>
                  <a:t> </a:t>
                </a:r>
                <a:r>
                  <a:rPr lang="en-US" sz="1600" b="0" strike="noStrike" spc="-1" dirty="0" err="1">
                    <a:latin typeface="Arial"/>
                  </a:rPr>
                  <a:t>метка</a:t>
                </a:r>
                <a:r>
                  <a:rPr lang="en-US" sz="1600" b="0" strike="noStrike" spc="-1" dirty="0">
                    <a:latin typeface="Arial"/>
                  </a:rPr>
                  <a:t> </a:t>
                </a:r>
                <a:r>
                  <a:rPr lang="en-US" sz="1600" b="0" strike="noStrike" spc="-1" dirty="0" err="1">
                    <a:latin typeface="Arial"/>
                  </a:rPr>
                  <a:t>равна</a:t>
                </a:r>
                <a:r>
                  <a:rPr lang="en-US" sz="1600" b="0" strike="noStrike" spc="-1" dirty="0">
                    <a:latin typeface="Arial"/>
                  </a:rPr>
                  <a:t> Y.  F</a:t>
                </a:r>
                <a:r>
                  <a:rPr lang="en-US" sz="1000" b="0" strike="noStrike" spc="-1" dirty="0">
                    <a:latin typeface="Arial"/>
                  </a:rPr>
                  <a:t>i</a:t>
                </a:r>
                <a:r>
                  <a:rPr lang="en-US" sz="1600" b="0" strike="noStrike" spc="-1" dirty="0">
                    <a:latin typeface="Arial"/>
                  </a:rPr>
                  <a:t>(X) </a:t>
                </a:r>
                <a:r>
                  <a:rPr lang="en-US" sz="1600" b="0" strike="noStrike" spc="-1" dirty="0" err="1">
                    <a:latin typeface="Arial"/>
                  </a:rPr>
                  <a:t>обозначает</a:t>
                </a:r>
                <a:r>
                  <a:rPr lang="en-US" sz="1600" b="0" strike="noStrike" spc="-1" dirty="0">
                    <a:latin typeface="Arial"/>
                  </a:rPr>
                  <a:t> </a:t>
                </a:r>
                <a:r>
                  <a:rPr lang="en-US" sz="1600" b="0" strike="noStrike" spc="-1" dirty="0" err="1">
                    <a:latin typeface="Arial"/>
                  </a:rPr>
                  <a:t>вероятность</a:t>
                </a:r>
                <a:r>
                  <a:rPr lang="en-US" sz="1600" b="0" strike="noStrike" spc="-1" dirty="0">
                    <a:latin typeface="Arial"/>
                  </a:rPr>
                  <a:t> </a:t>
                </a:r>
                <a:r>
                  <a:rPr lang="en-US" sz="1600" b="0" strike="noStrike" spc="-1" dirty="0" err="1">
                    <a:latin typeface="Arial"/>
                  </a:rPr>
                  <a:t>того</a:t>
                </a:r>
                <a:r>
                  <a:rPr lang="en-US" sz="1600" b="0" strike="noStrike" spc="-1" dirty="0">
                    <a:latin typeface="Arial"/>
                  </a:rPr>
                  <a:t>, </a:t>
                </a:r>
                <a:r>
                  <a:rPr lang="en-US" sz="1600" b="0" strike="noStrike" spc="-1" dirty="0" err="1">
                    <a:latin typeface="Arial"/>
                  </a:rPr>
                  <a:t>что</a:t>
                </a:r>
                <a:r>
                  <a:rPr lang="en-US" sz="1600" b="0" strike="noStrike" spc="-1" dirty="0">
                    <a:latin typeface="Arial"/>
                  </a:rPr>
                  <a:t> </a:t>
                </a:r>
                <a:r>
                  <a:rPr lang="en-US" sz="1600" b="0" strike="noStrike" spc="-1" dirty="0" err="1">
                    <a:latin typeface="Arial"/>
                  </a:rPr>
                  <a:t>входные</a:t>
                </a:r>
                <a:r>
                  <a:rPr lang="en-US" sz="1600" b="0" strike="noStrike" spc="-1" dirty="0">
                    <a:latin typeface="Arial"/>
                  </a:rPr>
                  <a:t> </a:t>
                </a:r>
                <a:r>
                  <a:rPr lang="en-US" sz="1600" b="0" strike="noStrike" spc="-1" dirty="0" err="1">
                    <a:latin typeface="Arial"/>
                  </a:rPr>
                  <a:t>данные</a:t>
                </a:r>
                <a:r>
                  <a:rPr lang="en-US" sz="1600" b="0" strike="noStrike" spc="-1" dirty="0">
                    <a:latin typeface="Arial"/>
                  </a:rPr>
                  <a:t> X </a:t>
                </a:r>
                <a:r>
                  <a:rPr lang="en-US" sz="1600" b="0" strike="noStrike" spc="-1" dirty="0" err="1">
                    <a:latin typeface="Arial"/>
                  </a:rPr>
                  <a:t>будут</a:t>
                </a:r>
                <a:r>
                  <a:rPr lang="en-US" sz="1600" b="0" strike="noStrike" spc="-1" dirty="0">
                    <a:latin typeface="Arial"/>
                  </a:rPr>
                  <a:t> </a:t>
                </a:r>
                <a:r>
                  <a:rPr lang="en-US" sz="1600" b="0" strike="noStrike" spc="-1" dirty="0" err="1">
                    <a:latin typeface="Arial"/>
                  </a:rPr>
                  <a:t>относиться</a:t>
                </a:r>
                <a:r>
                  <a:rPr lang="en-US" sz="1600" b="0" strike="noStrike" spc="-1" dirty="0">
                    <a:latin typeface="Arial"/>
                  </a:rPr>
                  <a:t> к </a:t>
                </a:r>
                <a:r>
                  <a:rPr lang="en-US" sz="1600" b="0" strike="noStrike" spc="-1" dirty="0" err="1">
                    <a:latin typeface="Arial"/>
                  </a:rPr>
                  <a:t>классу</a:t>
                </a:r>
                <a:r>
                  <a:rPr lang="en-US" sz="1600" b="0" strike="noStrike" spc="-1" dirty="0">
                    <a:latin typeface="Arial"/>
                  </a:rPr>
                  <a:t> </a:t>
                </a:r>
                <a:r>
                  <a:rPr lang="en-US" sz="1600" b="0" strike="noStrike" spc="-1" dirty="0" err="1">
                    <a:latin typeface="Arial"/>
                  </a:rPr>
                  <a:t>i</a:t>
                </a:r>
                <a:r>
                  <a:rPr lang="en-US" sz="1600" b="0" strike="noStrike" spc="-1" dirty="0">
                    <a:latin typeface="Arial"/>
                  </a:rPr>
                  <a:t> ∈ 0..N − 1 в </a:t>
                </a:r>
                <a:r>
                  <a:rPr lang="en-US" sz="1600" b="0" strike="noStrike" spc="-1" dirty="0" err="1">
                    <a:latin typeface="Arial"/>
                  </a:rPr>
                  <a:t>соответствии</a:t>
                </a:r>
                <a:r>
                  <a:rPr lang="en-US" sz="1600" b="0" strike="noStrike" spc="-1" dirty="0">
                    <a:latin typeface="Arial"/>
                  </a:rPr>
                  <a:t> с </a:t>
                </a:r>
                <a:r>
                  <a:rPr lang="en-US" sz="1600" b="0" strike="noStrike" spc="-1" dirty="0" err="1">
                    <a:latin typeface="Arial"/>
                  </a:rPr>
                  <a:t>моделью</a:t>
                </a:r>
                <a:r>
                  <a:rPr lang="en-US" sz="1600" b="0" strike="noStrike" spc="-1" dirty="0">
                    <a:latin typeface="Arial"/>
                  </a:rPr>
                  <a:t> F с </a:t>
                </a:r>
                <a:r>
                  <a:rPr lang="en-US" sz="1600" b="0" strike="noStrike" spc="-1" dirty="0" err="1">
                    <a:latin typeface="Arial"/>
                  </a:rPr>
                  <a:t>параметрами</a:t>
                </a:r>
                <a:r>
                  <a:rPr lang="en-US" sz="1600" b="0" strike="noStrike" spc="-1" dirty="0">
                    <a:latin typeface="Arial"/>
                  </a:rPr>
                  <a:t> </a:t>
                </a:r>
                <a14:m>
                  <m:oMath xmlns:m="http://schemas.openxmlformats.org/officeDocument/2006/math">
                    <m:sSub>
                      <m:sSubPr>
                        <m:ctrlPr>
                          <a:rPr lang="en-US" sz="1600" i="1" spc="-1">
                            <a:latin typeface="Cambria Math" panose="02040503050406030204" pitchFamily="18" charset="0"/>
                          </a:rPr>
                        </m:ctrlPr>
                      </m:sSubPr>
                      <m:e>
                        <m:r>
                          <m:rPr>
                            <m:nor/>
                          </m:rPr>
                          <a:rPr lang="en-US" sz="1600" spc="-1" dirty="0"/>
                          <m:t>θ</m:t>
                        </m:r>
                      </m:e>
                      <m:sub>
                        <m:r>
                          <a:rPr lang="en-US" sz="1600" i="1" spc="-1">
                            <a:latin typeface="Cambria Math" panose="02040503050406030204" pitchFamily="18" charset="0"/>
                          </a:rPr>
                          <m:t>𝐹</m:t>
                        </m:r>
                      </m:sub>
                    </m:sSub>
                  </m:oMath>
                </a14:m>
                <a:r>
                  <a:rPr lang="en-US" sz="1600" b="0" strike="noStrike" spc="-1" dirty="0">
                    <a:latin typeface="Arial"/>
                  </a:rPr>
                  <a:t>.</a:t>
                </a:r>
              </a:p>
              <a:p>
                <a:pPr marL="400050" indent="-400050" algn="just">
                  <a:buFont typeface="+mj-lt"/>
                  <a:buAutoNum type="romanUcPeriod"/>
                </a:pPr>
                <a:endParaRPr lang="en-US" sz="1600" b="0" strike="noStrike" spc="-1" dirty="0">
                  <a:latin typeface="Arial"/>
                </a:endParaRPr>
              </a:p>
              <a:p>
                <a:pPr marL="400050" indent="-400050" algn="just">
                  <a:buFont typeface="+mj-lt"/>
                  <a:buAutoNum type="romanUcPeriod"/>
                </a:pPr>
                <a:r>
                  <a:rPr lang="en-US" sz="1600" b="0" strike="noStrike" spc="-1" dirty="0" err="1">
                    <a:latin typeface="Arial"/>
                  </a:rPr>
                  <a:t>Формируется</a:t>
                </a:r>
                <a:r>
                  <a:rPr lang="en-US" sz="1600" b="0" strike="noStrike" spc="-1" dirty="0">
                    <a:latin typeface="Arial"/>
                  </a:rPr>
                  <a:t> </a:t>
                </a:r>
                <a:r>
                  <a:rPr lang="en-US" sz="1600" b="0" strike="noStrike" spc="-1" dirty="0" err="1">
                    <a:latin typeface="Arial"/>
                  </a:rPr>
                  <a:t>новый</a:t>
                </a:r>
                <a:r>
                  <a:rPr lang="en-US" sz="1600" b="0" strike="noStrike" spc="-1" dirty="0">
                    <a:latin typeface="Arial"/>
                  </a:rPr>
                  <a:t> </a:t>
                </a:r>
                <a:r>
                  <a:rPr lang="en-US" sz="1600" b="0" strike="noStrike" spc="-1" dirty="0" err="1">
                    <a:latin typeface="Arial"/>
                  </a:rPr>
                  <a:t>обучающий</a:t>
                </a:r>
                <a:r>
                  <a:rPr lang="en-US" sz="1600" b="0" strike="noStrike" spc="-1" dirty="0">
                    <a:latin typeface="Arial"/>
                  </a:rPr>
                  <a:t> </a:t>
                </a:r>
                <a:r>
                  <a:rPr lang="en-US" sz="1600" b="0" strike="noStrike" spc="-1" dirty="0" err="1">
                    <a:latin typeface="Arial"/>
                  </a:rPr>
                  <a:t>набор</a:t>
                </a:r>
                <a:r>
                  <a:rPr lang="en-US" sz="1600" b="0" strike="noStrike" spc="-1" dirty="0">
                    <a:latin typeface="Arial"/>
                  </a:rPr>
                  <a:t>, </a:t>
                </a:r>
                <a:r>
                  <a:rPr lang="en-US" sz="1600" b="0" strike="noStrike" spc="-1" dirty="0" err="1">
                    <a:latin typeface="Arial"/>
                  </a:rPr>
                  <a:t>рассматривая</a:t>
                </a:r>
                <a:r>
                  <a:rPr lang="en-US" sz="1600" b="0" strike="noStrike" spc="-1" dirty="0">
                    <a:latin typeface="Arial"/>
                  </a:rPr>
                  <a:t> </a:t>
                </a:r>
                <a:r>
                  <a:rPr lang="en-US" sz="1600" b="0" strike="noStrike" spc="-1" dirty="0" err="1">
                    <a:latin typeface="Arial"/>
                  </a:rPr>
                  <a:t>образцы</a:t>
                </a:r>
                <a:r>
                  <a:rPr lang="en-US" sz="1600" b="0" strike="noStrike" spc="-1" dirty="0">
                    <a:latin typeface="Arial"/>
                  </a:rPr>
                  <a:t> </a:t>
                </a:r>
                <a:r>
                  <a:rPr lang="en-US" sz="1600" b="0" strike="noStrike" spc="-1" dirty="0" err="1">
                    <a:latin typeface="Arial"/>
                  </a:rPr>
                  <a:t>вида</a:t>
                </a:r>
                <a:r>
                  <a:rPr lang="en-US" sz="1600" b="0" strike="noStrike" spc="-1" dirty="0">
                    <a:latin typeface="Arial"/>
                  </a:rPr>
                  <a:t> (X, F(X)) </a:t>
                </a:r>
                <a:r>
                  <a:rPr lang="en-US" sz="1600" b="0" strike="noStrike" spc="-1" dirty="0" err="1">
                    <a:latin typeface="Arial"/>
                  </a:rPr>
                  <a:t>для</a:t>
                </a:r>
                <a:r>
                  <a:rPr lang="en-US" sz="1600" b="0" strike="noStrike" spc="-1" dirty="0">
                    <a:latin typeface="Arial"/>
                  </a:rPr>
                  <a:t> X ∈ X . </a:t>
                </a:r>
                <a:r>
                  <a:rPr lang="en-US" sz="1600" b="0" strike="noStrike" spc="-1" dirty="0" err="1">
                    <a:latin typeface="Arial"/>
                  </a:rPr>
                  <a:t>То</a:t>
                </a:r>
                <a:r>
                  <a:rPr lang="en-US" sz="1600" b="0" strike="noStrike" spc="-1" dirty="0">
                    <a:latin typeface="Arial"/>
                  </a:rPr>
                  <a:t> </a:t>
                </a:r>
                <a:r>
                  <a:rPr lang="en-US" sz="1600" b="0" strike="noStrike" spc="-1" dirty="0" err="1">
                    <a:latin typeface="Arial"/>
                  </a:rPr>
                  <a:t>есть</a:t>
                </a:r>
                <a:r>
                  <a:rPr lang="en-US" sz="1600" b="0" strike="noStrike" spc="-1" dirty="0">
                    <a:latin typeface="Arial"/>
                  </a:rPr>
                  <a:t>, </a:t>
                </a:r>
                <a:r>
                  <a:rPr lang="en-US" sz="1600" b="0" strike="noStrike" spc="-1" dirty="0" err="1">
                    <a:latin typeface="Arial"/>
                  </a:rPr>
                  <a:t>вместо</a:t>
                </a:r>
                <a:r>
                  <a:rPr lang="en-US" sz="1600" b="0" strike="noStrike" spc="-1" dirty="0">
                    <a:latin typeface="Arial"/>
                  </a:rPr>
                  <a:t> </a:t>
                </a:r>
                <a:r>
                  <a:rPr lang="en-US" sz="1600" b="0" strike="noStrike" spc="-1" dirty="0" err="1">
                    <a:latin typeface="Arial"/>
                  </a:rPr>
                  <a:t>использования</a:t>
                </a:r>
                <a:r>
                  <a:rPr lang="en-US" sz="1600" b="0" strike="noStrike" spc="-1" dirty="0">
                    <a:latin typeface="Arial"/>
                  </a:rPr>
                  <a:t> </a:t>
                </a:r>
                <a:r>
                  <a:rPr lang="en-US" sz="1600" b="0" strike="noStrike" spc="-1" dirty="0" err="1">
                    <a:latin typeface="Arial"/>
                  </a:rPr>
                  <a:t>жесткой</a:t>
                </a:r>
                <a:r>
                  <a:rPr lang="en-US" sz="1600" b="0" strike="noStrike" spc="-1" dirty="0">
                    <a:latin typeface="Arial"/>
                  </a:rPr>
                  <a:t> </a:t>
                </a:r>
                <a:r>
                  <a:rPr lang="en-US" sz="1600" b="0" strike="noStrike" spc="-1" dirty="0" err="1">
                    <a:latin typeface="Arial"/>
                  </a:rPr>
                  <a:t>метки</a:t>
                </a:r>
                <a:r>
                  <a:rPr lang="en-US" sz="1600" b="0" strike="noStrike" spc="-1" dirty="0">
                    <a:latin typeface="Arial"/>
                  </a:rPr>
                  <a:t> </a:t>
                </a:r>
                <a:r>
                  <a:rPr lang="en-US" sz="1600" b="0" strike="noStrike" spc="-1" dirty="0" err="1">
                    <a:latin typeface="Arial"/>
                  </a:rPr>
                  <a:t>класса</a:t>
                </a:r>
                <a:r>
                  <a:rPr lang="en-US" sz="1600" b="0" strike="noStrike" spc="-1" dirty="0">
                    <a:latin typeface="Arial"/>
                  </a:rPr>
                  <a:t> Y(X) </a:t>
                </a:r>
                <a:r>
                  <a:rPr lang="en-US" sz="1600" b="0" strike="noStrike" spc="-1" dirty="0" err="1">
                    <a:latin typeface="Arial"/>
                  </a:rPr>
                  <a:t>для</a:t>
                </a:r>
                <a:r>
                  <a:rPr lang="en-US" sz="1600" b="0" strike="noStrike" spc="-1" dirty="0">
                    <a:latin typeface="Arial"/>
                  </a:rPr>
                  <a:t> X, </a:t>
                </a:r>
                <a:r>
                  <a:rPr lang="en-US" sz="1600" b="0" strike="noStrike" spc="-1" dirty="0" err="1">
                    <a:latin typeface="Arial"/>
                  </a:rPr>
                  <a:t>используется</a:t>
                </a:r>
                <a:r>
                  <a:rPr lang="en-US" sz="1600" b="0" strike="noStrike" spc="-1" dirty="0">
                    <a:latin typeface="Arial"/>
                  </a:rPr>
                  <a:t> “</a:t>
                </a:r>
                <a:r>
                  <a:rPr lang="en-US" sz="1600" b="0" strike="noStrike" spc="-1" dirty="0" err="1">
                    <a:latin typeface="Arial"/>
                  </a:rPr>
                  <a:t>мягкая</a:t>
                </a:r>
                <a:r>
                  <a:rPr lang="en-US" sz="1600" b="0" strike="noStrike" spc="-1" dirty="0">
                    <a:latin typeface="Arial"/>
                  </a:rPr>
                  <a:t>” </a:t>
                </a:r>
                <a:r>
                  <a:rPr lang="en-US" sz="1600" b="0" strike="noStrike" spc="-1" dirty="0" err="1">
                    <a:latin typeface="Arial"/>
                  </a:rPr>
                  <a:t>цель</a:t>
                </a:r>
                <a:r>
                  <a:rPr lang="en-US" sz="1600" b="0" strike="noStrike" spc="-1" dirty="0">
                    <a:latin typeface="Arial"/>
                  </a:rPr>
                  <a:t> F(X), </a:t>
                </a:r>
                <a:r>
                  <a:rPr lang="en-US" sz="1600" b="0" strike="noStrike" spc="-1" dirty="0" err="1">
                    <a:latin typeface="Arial"/>
                  </a:rPr>
                  <a:t>кодирующую</a:t>
                </a:r>
                <a:r>
                  <a:rPr lang="en-US" sz="1600" b="0" strike="noStrike" spc="-1" dirty="0">
                    <a:latin typeface="Arial"/>
                  </a:rPr>
                  <a:t> </a:t>
                </a:r>
                <a:r>
                  <a:rPr lang="en-US" sz="1600" b="0" strike="noStrike" spc="-1" dirty="0" err="1">
                    <a:latin typeface="Arial"/>
                  </a:rPr>
                  <a:t>вероятности</a:t>
                </a:r>
                <a:r>
                  <a:rPr lang="en-US" sz="1600" b="0" strike="noStrike" spc="-1" dirty="0">
                    <a:latin typeface="Arial"/>
                  </a:rPr>
                  <a:t> F </a:t>
                </a:r>
                <a:r>
                  <a:rPr lang="en-US" sz="1600" b="0" strike="noStrike" spc="-1" dirty="0" err="1">
                    <a:latin typeface="Arial"/>
                  </a:rPr>
                  <a:t>по</a:t>
                </a:r>
                <a:r>
                  <a:rPr lang="en-US" sz="1600" b="0" strike="noStrike" spc="-1" dirty="0">
                    <a:latin typeface="Arial"/>
                  </a:rPr>
                  <a:t> </a:t>
                </a:r>
                <a:r>
                  <a:rPr lang="en-US" sz="1600" b="0" strike="noStrike" spc="-1" dirty="0" err="1">
                    <a:latin typeface="Arial"/>
                  </a:rPr>
                  <a:t>классу</a:t>
                </a:r>
                <a:r>
                  <a:rPr lang="en-US" sz="1600" b="0" strike="noStrike" spc="-1" dirty="0">
                    <a:latin typeface="Arial"/>
                  </a:rPr>
                  <a:t> </a:t>
                </a:r>
                <a:r>
                  <a:rPr lang="en-US" sz="1600" b="0" strike="noStrike" spc="-1" dirty="0" err="1">
                    <a:latin typeface="Arial"/>
                  </a:rPr>
                  <a:t>меток</a:t>
                </a:r>
                <a:r>
                  <a:rPr lang="en-US" sz="1600" b="0" strike="noStrike" spc="-1" dirty="0">
                    <a:latin typeface="Arial"/>
                  </a:rPr>
                  <a:t>.</a:t>
                </a:r>
              </a:p>
              <a:p>
                <a:pPr marL="400050" indent="-400050" algn="just">
                  <a:buFont typeface="+mj-lt"/>
                  <a:buAutoNum type="romanUcPeriod"/>
                </a:pPr>
                <a:endParaRPr lang="en-US" sz="1600" b="0" strike="noStrike" spc="-1" dirty="0">
                  <a:latin typeface="Arial"/>
                </a:endParaRPr>
              </a:p>
              <a:p>
                <a:pPr marL="400050" indent="-400050" algn="just">
                  <a:buFont typeface="+mj-lt"/>
                  <a:buAutoNum type="romanUcPeriod"/>
                </a:pPr>
                <a:r>
                  <a:rPr lang="en-US" sz="1600" b="0" strike="noStrike" spc="-1" dirty="0" err="1">
                    <a:latin typeface="Arial"/>
                  </a:rPr>
                  <a:t>Используя</a:t>
                </a:r>
                <a:r>
                  <a:rPr lang="en-US" sz="1600" b="0" strike="noStrike" spc="-1" dirty="0">
                    <a:latin typeface="Arial"/>
                  </a:rPr>
                  <a:t> </a:t>
                </a:r>
                <a:r>
                  <a:rPr lang="en-US" sz="1600" b="0" strike="noStrike" spc="-1" dirty="0" err="1">
                    <a:latin typeface="Arial"/>
                  </a:rPr>
                  <a:t>новый</a:t>
                </a:r>
                <a:r>
                  <a:rPr lang="en-US" sz="1600" b="0" strike="noStrike" spc="-1" dirty="0">
                    <a:latin typeface="Arial"/>
                  </a:rPr>
                  <a:t> </a:t>
                </a:r>
                <a:r>
                  <a:rPr lang="en-US" sz="1600" b="0" strike="noStrike" spc="-1" dirty="0" err="1">
                    <a:latin typeface="Arial"/>
                  </a:rPr>
                  <a:t>обучающий</a:t>
                </a:r>
                <a:r>
                  <a:rPr lang="en-US" sz="1600" b="0" strike="noStrike" spc="-1" dirty="0">
                    <a:latin typeface="Arial"/>
                  </a:rPr>
                  <a:t> </a:t>
                </a:r>
                <a:r>
                  <a:rPr lang="en-US" sz="1600" b="0" strike="noStrike" spc="-1" dirty="0" err="1">
                    <a:latin typeface="Arial"/>
                  </a:rPr>
                  <a:t>набор</a:t>
                </a:r>
                <a:r>
                  <a:rPr lang="en-US" sz="1600" b="0" strike="noStrike" spc="-1" dirty="0">
                    <a:latin typeface="Arial"/>
                  </a:rPr>
                  <a:t> {(X, F(X)) : X = X}, </a:t>
                </a:r>
                <a:r>
                  <a:rPr lang="en-US" sz="1600" b="0" strike="noStrike" spc="-1" dirty="0" err="1">
                    <a:latin typeface="Arial"/>
                  </a:rPr>
                  <a:t>затем</a:t>
                </a:r>
                <a:r>
                  <a:rPr lang="en-US" sz="1600" b="0" strike="noStrike" spc="-1" dirty="0">
                    <a:latin typeface="Arial"/>
                  </a:rPr>
                  <a:t> </a:t>
                </a:r>
                <a:r>
                  <a:rPr lang="en-US" sz="1600" b="0" strike="noStrike" spc="-1" dirty="0" err="1">
                    <a:latin typeface="Arial"/>
                  </a:rPr>
                  <a:t>обучаем</a:t>
                </a:r>
                <a:r>
                  <a:rPr lang="en-US" sz="1600" b="0" strike="noStrike" spc="-1" dirty="0">
                    <a:latin typeface="Arial"/>
                  </a:rPr>
                  <a:t> </a:t>
                </a:r>
                <a:r>
                  <a:rPr lang="en-US" sz="1600" b="0" strike="noStrike" spc="-1" dirty="0" err="1">
                    <a:latin typeface="Arial"/>
                  </a:rPr>
                  <a:t>другую</a:t>
                </a:r>
                <a:r>
                  <a:rPr lang="en-US" sz="1600" b="0" strike="noStrike" spc="-1" dirty="0">
                    <a:latin typeface="Arial"/>
                  </a:rPr>
                  <a:t> </a:t>
                </a:r>
                <a:r>
                  <a:rPr lang="en-US" sz="1600" b="0" strike="noStrike" spc="-1" dirty="0" err="1">
                    <a:latin typeface="Arial"/>
                  </a:rPr>
                  <a:t>модель</a:t>
                </a:r>
                <a:r>
                  <a:rPr lang="en-US" sz="1600" b="0" strike="noStrike" spc="-1" dirty="0">
                    <a:latin typeface="Arial"/>
                  </a:rPr>
                  <a:t> </a:t>
                </a:r>
                <a14:m>
                  <m:oMath xmlns:m="http://schemas.openxmlformats.org/officeDocument/2006/math">
                    <m:sSup>
                      <m:sSupPr>
                        <m:ctrlPr>
                          <a:rPr lang="en-US" sz="1600" i="1" spc="-1">
                            <a:latin typeface="Cambria Math" panose="02040503050406030204" pitchFamily="18" charset="0"/>
                          </a:rPr>
                        </m:ctrlPr>
                      </m:sSupPr>
                      <m:e>
                        <m:r>
                          <a:rPr lang="en-US" sz="1600" i="1" spc="-1">
                            <a:latin typeface="Cambria Math" panose="02040503050406030204" pitchFamily="18" charset="0"/>
                          </a:rPr>
                          <m:t>𝐹</m:t>
                        </m:r>
                      </m:e>
                      <m:sup>
                        <m:r>
                          <a:rPr lang="en-US" sz="1600" i="1" spc="-1">
                            <a:latin typeface="Cambria Math" panose="02040503050406030204" pitchFamily="18" charset="0"/>
                          </a:rPr>
                          <m:t>𝑑</m:t>
                        </m:r>
                      </m:sup>
                    </m:sSup>
                  </m:oMath>
                </a14:m>
                <a:r>
                  <a:rPr lang="en-US" sz="1600" b="0" strike="noStrike" spc="-1" dirty="0">
                    <a:latin typeface="Arial"/>
                  </a:rPr>
                  <a:t> с </a:t>
                </a:r>
                <a:r>
                  <a:rPr lang="en-US" sz="1600" b="0" strike="noStrike" spc="-1" dirty="0" err="1">
                    <a:latin typeface="Arial"/>
                  </a:rPr>
                  <a:t>той</a:t>
                </a:r>
                <a:r>
                  <a:rPr lang="en-US" sz="1600" b="0" strike="noStrike" spc="-1" dirty="0">
                    <a:latin typeface="Arial"/>
                  </a:rPr>
                  <a:t> </a:t>
                </a:r>
                <a:r>
                  <a:rPr lang="en-US" sz="1600" b="0" strike="noStrike" spc="-1" dirty="0" err="1">
                    <a:latin typeface="Arial"/>
                  </a:rPr>
                  <a:t>же</a:t>
                </a:r>
                <a:r>
                  <a:rPr lang="en-US" sz="1600" b="0" strike="noStrike" spc="-1" dirty="0">
                    <a:latin typeface="Arial"/>
                  </a:rPr>
                  <a:t> </a:t>
                </a:r>
                <a:r>
                  <a:rPr lang="en-US" sz="1600" b="0" strike="noStrike" spc="-1" dirty="0" err="1">
                    <a:latin typeface="Arial"/>
                  </a:rPr>
                  <a:t>архитектурой</a:t>
                </a:r>
                <a:r>
                  <a:rPr lang="en-US" sz="1600" b="0" strike="noStrike" spc="-1" dirty="0">
                    <a:latin typeface="Arial"/>
                  </a:rPr>
                  <a:t> </a:t>
                </a:r>
                <a:r>
                  <a:rPr lang="en-US" sz="1600" b="0" strike="noStrike" spc="-1" dirty="0" err="1">
                    <a:latin typeface="Arial"/>
                  </a:rPr>
                  <a:t>нейронной</a:t>
                </a:r>
                <a:r>
                  <a:rPr lang="en-US" sz="1600" b="0" strike="noStrike" spc="-1" dirty="0">
                    <a:latin typeface="Arial"/>
                  </a:rPr>
                  <a:t> </a:t>
                </a:r>
                <a:r>
                  <a:rPr lang="en-US" sz="1600" b="0" strike="noStrike" spc="-1" dirty="0" err="1">
                    <a:latin typeface="Arial"/>
                  </a:rPr>
                  <a:t>сети</a:t>
                </a:r>
                <a:r>
                  <a:rPr lang="en-US" sz="1600" b="0" strike="noStrike" spc="-1" dirty="0">
                    <a:latin typeface="Arial"/>
                  </a:rPr>
                  <a:t>, </a:t>
                </a:r>
                <a:r>
                  <a:rPr lang="en-US" sz="1600" b="0" strike="noStrike" spc="-1" dirty="0" err="1">
                    <a:latin typeface="Arial"/>
                  </a:rPr>
                  <a:t>что</a:t>
                </a:r>
                <a:r>
                  <a:rPr lang="en-US" sz="1600" b="0" strike="noStrike" spc="-1" dirty="0">
                    <a:latin typeface="Arial"/>
                  </a:rPr>
                  <a:t> и F, и </a:t>
                </a:r>
                <a:r>
                  <a:rPr lang="en-US" sz="1600" b="0" strike="noStrike" spc="-1" dirty="0" err="1">
                    <a:latin typeface="Arial"/>
                  </a:rPr>
                  <a:t>температура</a:t>
                </a:r>
                <a:r>
                  <a:rPr lang="en-US" sz="1600" b="0" strike="noStrike" spc="-1" dirty="0">
                    <a:latin typeface="Arial"/>
                  </a:rPr>
                  <a:t> </a:t>
                </a:r>
                <a:r>
                  <a:rPr lang="en-US" sz="1600" b="0" strike="noStrike" spc="-1" dirty="0" err="1">
                    <a:latin typeface="Arial"/>
                  </a:rPr>
                  <a:t>слоя</a:t>
                </a:r>
                <a:r>
                  <a:rPr lang="en-US" sz="1600" b="0" strike="noStrike" spc="-1" dirty="0">
                    <a:latin typeface="Arial"/>
                  </a:rPr>
                  <a:t> </a:t>
                </a:r>
                <a:r>
                  <a:rPr lang="en-US" sz="1600" b="0" strike="noStrike" spc="-1" dirty="0" err="1">
                    <a:latin typeface="Arial"/>
                  </a:rPr>
                  <a:t>softmax</a:t>
                </a:r>
                <a:r>
                  <a:rPr lang="en-US" sz="1600" b="0" strike="noStrike" spc="-1" dirty="0">
                    <a:latin typeface="Arial"/>
                  </a:rPr>
                  <a:t> </a:t>
                </a:r>
                <a:r>
                  <a:rPr lang="en-US" sz="1600" b="0" strike="noStrike" spc="-1" dirty="0" err="1">
                    <a:latin typeface="Arial"/>
                  </a:rPr>
                  <a:t>равна</a:t>
                </a:r>
                <a:r>
                  <a:rPr lang="en-US" sz="1600" b="0" strike="noStrike" spc="-1" dirty="0">
                    <a:latin typeface="Arial"/>
                  </a:rPr>
                  <a:t> T. </a:t>
                </a:r>
                <a:r>
                  <a:rPr lang="en-US" sz="1600" b="0" strike="noStrike" spc="-1" dirty="0" err="1">
                    <a:latin typeface="Arial"/>
                  </a:rPr>
                  <a:t>Эта</a:t>
                </a:r>
                <a:r>
                  <a:rPr lang="en-US" sz="1600" b="0" strike="noStrike" spc="-1" dirty="0">
                    <a:latin typeface="Arial"/>
                  </a:rPr>
                  <a:t> </a:t>
                </a:r>
                <a:r>
                  <a:rPr lang="en-US" sz="1600" b="0" strike="noStrike" spc="-1" dirty="0" err="1">
                    <a:latin typeface="Arial"/>
                  </a:rPr>
                  <a:t>новая</a:t>
                </a:r>
                <a:r>
                  <a:rPr lang="en-US" sz="1600" b="0" strike="noStrike" spc="-1" dirty="0">
                    <a:latin typeface="Arial"/>
                  </a:rPr>
                  <a:t> </a:t>
                </a:r>
                <a:r>
                  <a:rPr lang="en-US" sz="1600" b="0" strike="noStrike" spc="-1" dirty="0" err="1">
                    <a:latin typeface="Arial"/>
                  </a:rPr>
                  <a:t>модель</a:t>
                </a:r>
                <a:r>
                  <a:rPr lang="en-US" sz="1600" b="0" strike="noStrike" spc="-1" dirty="0">
                    <a:latin typeface="Arial"/>
                  </a:rPr>
                  <a:t> </a:t>
                </a:r>
                <a:r>
                  <a:rPr lang="en-US" sz="1600" b="0" strike="noStrike" spc="-1" dirty="0" err="1">
                    <a:latin typeface="Arial"/>
                  </a:rPr>
                  <a:t>обозначается</a:t>
                </a:r>
                <a:r>
                  <a:rPr lang="en-US" sz="1600" b="0" strike="noStrike" spc="-1" dirty="0">
                    <a:latin typeface="Arial"/>
                  </a:rPr>
                  <a:t> </a:t>
                </a:r>
                <a:r>
                  <a:rPr lang="en-US" sz="1600" b="0" strike="noStrike" spc="-1" dirty="0" err="1">
                    <a:latin typeface="Arial"/>
                  </a:rPr>
                  <a:t>как</a:t>
                </a:r>
                <a:r>
                  <a:rPr lang="en-US" sz="1600" b="0" strike="noStrike" spc="-1" dirty="0">
                    <a:latin typeface="Arial"/>
                  </a:rPr>
                  <a:t> </a:t>
                </a:r>
                <a14:m>
                  <m:oMath xmlns:m="http://schemas.openxmlformats.org/officeDocument/2006/math">
                    <m:sSup>
                      <m:sSupPr>
                        <m:ctrlPr>
                          <a:rPr lang="en-US" sz="1600" i="1" spc="-1">
                            <a:latin typeface="Cambria Math" panose="02040503050406030204" pitchFamily="18" charset="0"/>
                          </a:rPr>
                        </m:ctrlPr>
                      </m:sSupPr>
                      <m:e>
                        <m:r>
                          <a:rPr lang="en-US" sz="1600" b="0" i="1" spc="-1" smtClean="0">
                            <a:latin typeface="Cambria Math" panose="02040503050406030204" pitchFamily="18" charset="0"/>
                          </a:rPr>
                          <m:t>𝐹</m:t>
                        </m:r>
                      </m:e>
                      <m:sup>
                        <m:r>
                          <a:rPr lang="en-US" sz="1600" i="1" spc="-1">
                            <a:latin typeface="Cambria Math" panose="02040503050406030204" pitchFamily="18" charset="0"/>
                          </a:rPr>
                          <m:t>𝑑</m:t>
                        </m:r>
                      </m:sup>
                    </m:sSup>
                  </m:oMath>
                </a14:m>
                <a:r>
                  <a:rPr lang="en-US" sz="1600" b="0" strike="noStrike" spc="-1" dirty="0">
                    <a:latin typeface="Arial"/>
                  </a:rPr>
                  <a:t> и </a:t>
                </a:r>
                <a:r>
                  <a:rPr lang="en-US" sz="1600" b="0" strike="noStrike" spc="-1" dirty="0" err="1">
                    <a:latin typeface="Arial"/>
                  </a:rPr>
                  <a:t>называется</a:t>
                </a:r>
                <a:r>
                  <a:rPr lang="en-US" sz="1600" b="0" strike="noStrike" spc="-1" dirty="0">
                    <a:latin typeface="Arial"/>
                  </a:rPr>
                  <a:t> </a:t>
                </a:r>
                <a:r>
                  <a:rPr lang="en-US" sz="1600" b="0" strike="noStrike" spc="-1" dirty="0" err="1">
                    <a:latin typeface="Arial"/>
                  </a:rPr>
                  <a:t>дистиллированной</a:t>
                </a:r>
                <a:r>
                  <a:rPr lang="en-US" sz="1600" b="0" strike="noStrike" spc="-1" dirty="0">
                    <a:latin typeface="Arial"/>
                  </a:rPr>
                  <a:t> </a:t>
                </a:r>
                <a:r>
                  <a:rPr lang="en-US" sz="1600" b="0" strike="noStrike" spc="-1" dirty="0" err="1">
                    <a:latin typeface="Arial"/>
                  </a:rPr>
                  <a:t>моделью</a:t>
                </a:r>
                <a:r>
                  <a:rPr lang="en-US" sz="1600" b="0" strike="noStrike" spc="-1" dirty="0">
                    <a:latin typeface="Arial"/>
                  </a:rPr>
                  <a:t>.</a:t>
                </a:r>
              </a:p>
              <a:p>
                <a:pPr algn="just">
                  <a:buNone/>
                </a:pPr>
                <a:endParaRPr lang="en-US" sz="1600" spc="-1" dirty="0">
                  <a:latin typeface="Arial"/>
                </a:endParaRPr>
              </a:p>
              <a:p>
                <a:pPr algn="just">
                  <a:buNone/>
                </a:pPr>
                <a:r>
                  <a:rPr lang="ru-RU" sz="1600" i="1" u="sng" spc="-1" dirty="0"/>
                  <a:t>Источник</a:t>
                </a:r>
                <a:r>
                  <a:rPr lang="en-US" sz="1600" i="1" u="sng" spc="-1" dirty="0"/>
                  <a:t>:</a:t>
                </a:r>
                <a:r>
                  <a:rPr lang="ru-RU" sz="1600" spc="-1" dirty="0"/>
                  <a:t> </a:t>
                </a:r>
                <a:r>
                  <a:rPr lang="en-US" sz="1600" spc="-1" dirty="0"/>
                  <a:t>Nicolas </a:t>
                </a:r>
                <a:r>
                  <a:rPr lang="en-US" sz="1600" spc="-1" dirty="0" err="1"/>
                  <a:t>Papernot</a:t>
                </a:r>
                <a:r>
                  <a:rPr lang="en-US" sz="1600" spc="-1" dirty="0"/>
                  <a:t>, Patrick McDaniel, Xi Wu, </a:t>
                </a:r>
                <a:r>
                  <a:rPr lang="en-US" sz="1600" spc="-1" dirty="0" err="1"/>
                  <a:t>Somesh</a:t>
                </a:r>
                <a:r>
                  <a:rPr lang="en-US" sz="1600" spc="-1" dirty="0"/>
                  <a:t> </a:t>
                </a:r>
                <a:r>
                  <a:rPr lang="en-US" sz="1600" spc="-1" dirty="0" err="1"/>
                  <a:t>Jha</a:t>
                </a:r>
                <a:r>
                  <a:rPr lang="en-US" sz="1600" spc="-1" dirty="0"/>
                  <a:t>, </a:t>
                </a:r>
                <a:r>
                  <a:rPr lang="en-US" sz="1600" spc="-1" dirty="0" err="1"/>
                  <a:t>Ananthram</a:t>
                </a:r>
                <a:r>
                  <a:rPr lang="en-US" sz="1600" spc="-1" dirty="0"/>
                  <a:t> Swami. Distillation as a Defense to Adversarial Perturbations against Deep Neural Networks. </a:t>
                </a:r>
                <a:r>
                  <a:rPr lang="en-US" sz="1600" spc="-1" dirty="0" err="1"/>
                  <a:t>arXiv</a:t>
                </a:r>
                <a:r>
                  <a:rPr lang="en-US" sz="1600" spc="-1" dirty="0"/>
                  <a:t> preprint arXiv:1511.04508 (2016)</a:t>
                </a:r>
              </a:p>
              <a:p>
                <a:pPr algn="just">
                  <a:buNone/>
                </a:pPr>
                <a:endParaRPr lang="en-US" sz="1800" b="0" strike="noStrike" spc="-1" dirty="0">
                  <a:latin typeface="Arial"/>
                </a:endParaRPr>
              </a:p>
            </p:txBody>
          </p:sp>
        </mc:Choice>
        <mc:Fallback xmlns="">
          <p:sp>
            <p:nvSpPr>
              <p:cNvPr id="99" name="TextBox 98"/>
              <p:cNvSpPr txBox="1">
                <a:spLocks noRot="1" noChangeAspect="1" noMove="1" noResize="1" noEditPoints="1" noAdjustHandles="1" noChangeArrowheads="1" noChangeShapeType="1" noTextEdit="1"/>
              </p:cNvSpPr>
              <p:nvPr/>
            </p:nvSpPr>
            <p:spPr>
              <a:xfrm>
                <a:off x="212400" y="753480"/>
                <a:ext cx="11773440" cy="4953600"/>
              </a:xfrm>
              <a:prstGeom prst="rect">
                <a:avLst/>
              </a:prstGeom>
              <a:blipFill>
                <a:blip r:embed="rId2"/>
                <a:stretch>
                  <a:fillRect l="-311" t="-493" r="-311" b="-7020"/>
                </a:stretch>
              </a:blipFill>
              <a:ln w="0">
                <a:noFill/>
              </a:ln>
            </p:spPr>
            <p:txBody>
              <a:bodyPr/>
              <a:lstStyle/>
              <a:p>
                <a:r>
                  <a:rPr lang="ru-RU">
                    <a:noFill/>
                  </a:rPr>
                  <a:t> </a:t>
                </a:r>
              </a:p>
            </p:txBody>
          </p:sp>
        </mc:Fallback>
      </mc:AlternateContent>
      <p:sp>
        <p:nvSpPr>
          <p:cNvPr id="2" name="Номер слайда 1"/>
          <p:cNvSpPr>
            <a:spLocks noGrp="1"/>
          </p:cNvSpPr>
          <p:nvPr>
            <p:ph type="sldNum" idx="2"/>
          </p:nvPr>
        </p:nvSpPr>
        <p:spPr/>
        <p:txBody>
          <a:bodyPr/>
          <a:lstStyle/>
          <a:p>
            <a:fld id="{6CBC6A4C-7A0F-4613-B4FE-9A81DD0E7D72}" type="slidenum">
              <a:rPr lang="ru-RU" smtClean="0"/>
              <a:t>21</a:t>
            </a:fld>
            <a:endParaRPr lang="ru-RU"/>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 name="Прямая соединительная линия 11"/>
          <p:cNvSpPr/>
          <p:nvPr/>
        </p:nvSpPr>
        <p:spPr>
          <a:xfrm>
            <a:off x="304560" y="609479"/>
            <a:ext cx="11529886" cy="41151"/>
          </a:xfrm>
          <a:prstGeom prst="line">
            <a:avLst/>
          </a:prstGeom>
          <a:ln w="76200">
            <a:solidFill>
              <a:srgbClr val="5887C0"/>
            </a:solidFill>
            <a:round/>
          </a:ln>
        </p:spPr>
        <p:style>
          <a:lnRef idx="1">
            <a:schemeClr val="accent1"/>
          </a:lnRef>
          <a:fillRef idx="0">
            <a:schemeClr val="accent1"/>
          </a:fillRef>
          <a:effectRef idx="0">
            <a:schemeClr val="accent1"/>
          </a:effectRef>
          <a:fontRef idx="minor"/>
        </p:style>
        <p:txBody>
          <a:bodyPr/>
          <a:lstStyle/>
          <a:p>
            <a:endParaRPr lang="ru-RU"/>
          </a:p>
        </p:txBody>
      </p:sp>
      <p:sp>
        <p:nvSpPr>
          <p:cNvPr id="102" name="PlaceHolder 10"/>
          <p:cNvSpPr txBox="1"/>
          <p:nvPr/>
        </p:nvSpPr>
        <p:spPr>
          <a:xfrm>
            <a:off x="305280" y="13680"/>
            <a:ext cx="5409720" cy="427320"/>
          </a:xfrm>
          <a:prstGeom prst="rect">
            <a:avLst/>
          </a:prstGeom>
          <a:noFill/>
          <a:ln w="0">
            <a:noFill/>
          </a:ln>
        </p:spPr>
        <p:txBody>
          <a:bodyPr lIns="0" tIns="0" rIns="0" bIns="0" anchor="t">
            <a:noAutofit/>
          </a:bodyPr>
          <a:lstStyle/>
          <a:p>
            <a:pPr marL="12600">
              <a:lnSpc>
                <a:spcPct val="100000"/>
              </a:lnSpc>
              <a:spcBef>
                <a:spcPts val="794"/>
              </a:spcBef>
              <a:buNone/>
              <a:tabLst>
                <a:tab pos="301680" algn="l"/>
                <a:tab pos="302400" algn="l"/>
              </a:tabLst>
            </a:pPr>
            <a:r>
              <a:rPr lang="ru-RU" sz="2800" b="1" spc="-1" dirty="0">
                <a:solidFill>
                  <a:srgbClr val="2369B0"/>
                </a:solidFill>
                <a:latin typeface="Times New Roman"/>
              </a:rPr>
              <a:t>Суррогатная модель  </a:t>
            </a:r>
            <a:endParaRPr lang="ru-RU" sz="2800" b="0" strike="noStrike" spc="-1" dirty="0">
              <a:solidFill>
                <a:srgbClr val="000000"/>
              </a:solidFill>
              <a:latin typeface="Arial"/>
            </a:endParaRPr>
          </a:p>
        </p:txBody>
      </p:sp>
      <p:sp>
        <p:nvSpPr>
          <p:cNvPr id="103" name="TextBox 102"/>
          <p:cNvSpPr txBox="1"/>
          <p:nvPr/>
        </p:nvSpPr>
        <p:spPr>
          <a:xfrm>
            <a:off x="304560" y="810055"/>
            <a:ext cx="11566800" cy="5450068"/>
          </a:xfrm>
          <a:prstGeom prst="rect">
            <a:avLst/>
          </a:prstGeom>
          <a:noFill/>
          <a:ln w="0">
            <a:noFill/>
          </a:ln>
        </p:spPr>
        <p:txBody>
          <a:bodyPr lIns="90000" tIns="45000" rIns="90000" bIns="45000" anchor="t">
            <a:noAutofit/>
          </a:bodyPr>
          <a:lstStyle/>
          <a:p>
            <a:pPr algn="just">
              <a:buNone/>
            </a:pPr>
            <a:r>
              <a:rPr lang="en-US" sz="1800" b="0" strike="noStrike" spc="-1" dirty="0" err="1">
                <a:latin typeface="Arial"/>
              </a:rPr>
              <a:t>Средства</a:t>
            </a:r>
            <a:r>
              <a:rPr lang="en-US" sz="1800" b="0" strike="noStrike" spc="-1" dirty="0">
                <a:latin typeface="Arial"/>
              </a:rPr>
              <a:t> </a:t>
            </a:r>
            <a:r>
              <a:rPr lang="en-US" sz="1800" b="0" strike="noStrike" spc="-1" dirty="0" err="1">
                <a:latin typeface="Arial"/>
              </a:rPr>
              <a:t>защиты</a:t>
            </a:r>
            <a:r>
              <a:rPr lang="en-US" sz="1800" b="0" strike="noStrike" spc="-1" dirty="0">
                <a:latin typeface="Arial"/>
              </a:rPr>
              <a:t>, </a:t>
            </a:r>
            <a:r>
              <a:rPr lang="en-US" sz="1800" b="0" strike="noStrike" spc="-1" dirty="0" err="1">
                <a:latin typeface="Arial"/>
              </a:rPr>
              <a:t>основанные</a:t>
            </a:r>
            <a:r>
              <a:rPr lang="en-US" sz="1800" b="0" strike="noStrike" spc="-1" dirty="0">
                <a:latin typeface="Arial"/>
              </a:rPr>
              <a:t> </a:t>
            </a:r>
            <a:r>
              <a:rPr lang="en-US" sz="1800" b="0" strike="noStrike" spc="-1" dirty="0" err="1">
                <a:latin typeface="Arial"/>
              </a:rPr>
              <a:t>на</a:t>
            </a:r>
            <a:r>
              <a:rPr lang="en-US" sz="1800" b="0" strike="noStrike" spc="-1" dirty="0">
                <a:latin typeface="Arial"/>
              </a:rPr>
              <a:t> </a:t>
            </a:r>
            <a:r>
              <a:rPr lang="en-US" sz="1800" b="0" strike="noStrike" spc="-1" dirty="0" err="1">
                <a:latin typeface="Arial"/>
              </a:rPr>
              <a:t>градиентной</a:t>
            </a:r>
            <a:r>
              <a:rPr lang="en-US" sz="1800" b="0" strike="noStrike" spc="-1" dirty="0">
                <a:latin typeface="Arial"/>
              </a:rPr>
              <a:t> </a:t>
            </a:r>
            <a:r>
              <a:rPr lang="en-US" sz="1800" b="0" strike="noStrike" spc="-1" dirty="0" err="1">
                <a:latin typeface="Arial"/>
              </a:rPr>
              <a:t>маскировке</a:t>
            </a:r>
            <a:r>
              <a:rPr lang="en-US" sz="1800" b="0" strike="noStrike" spc="-1" dirty="0">
                <a:latin typeface="Arial"/>
              </a:rPr>
              <a:t>, </a:t>
            </a:r>
            <a:r>
              <a:rPr lang="en-US" sz="1800" b="0" strike="noStrike" spc="-1" dirty="0" err="1">
                <a:latin typeface="Arial"/>
              </a:rPr>
              <a:t>обычно</a:t>
            </a:r>
            <a:r>
              <a:rPr lang="en-US" sz="1800" b="0" strike="noStrike" spc="-1" dirty="0">
                <a:latin typeface="Arial"/>
              </a:rPr>
              <a:t> </a:t>
            </a:r>
            <a:r>
              <a:rPr lang="en-US" sz="1800" b="0" strike="noStrike" spc="-1" dirty="0" err="1">
                <a:latin typeface="Arial"/>
              </a:rPr>
              <a:t>создают</a:t>
            </a:r>
            <a:r>
              <a:rPr lang="en-US" sz="1800" b="0" strike="noStrike" spc="-1" dirty="0">
                <a:latin typeface="Arial"/>
              </a:rPr>
              <a:t> </a:t>
            </a:r>
            <a:r>
              <a:rPr lang="en-US" sz="1800" b="0" strike="noStrike" spc="-1" dirty="0" err="1">
                <a:latin typeface="Arial"/>
              </a:rPr>
              <a:t>модели</a:t>
            </a:r>
            <a:r>
              <a:rPr lang="en-US" sz="1800" b="0" strike="noStrike" spc="-1" dirty="0">
                <a:latin typeface="Arial"/>
              </a:rPr>
              <a:t>, </a:t>
            </a:r>
            <a:r>
              <a:rPr lang="en-US" sz="1800" b="0" strike="noStrike" spc="-1" dirty="0" err="1">
                <a:latin typeface="Arial"/>
              </a:rPr>
              <a:t>содержащие</a:t>
            </a:r>
            <a:r>
              <a:rPr lang="en-US" sz="1800" b="0" strike="noStrike" spc="-1" dirty="0">
                <a:latin typeface="Arial"/>
              </a:rPr>
              <a:t> </a:t>
            </a:r>
            <a:r>
              <a:rPr lang="en-US" sz="1800" b="0" strike="noStrike" spc="-1" dirty="0" err="1">
                <a:latin typeface="Arial"/>
              </a:rPr>
              <a:t>более</a:t>
            </a:r>
            <a:r>
              <a:rPr lang="en-US" sz="1800" b="0" strike="noStrike" spc="-1" dirty="0">
                <a:latin typeface="Arial"/>
              </a:rPr>
              <a:t> </a:t>
            </a:r>
            <a:r>
              <a:rPr lang="en-US" sz="1800" b="0" strike="noStrike" spc="-1" dirty="0" err="1">
                <a:latin typeface="Arial"/>
              </a:rPr>
              <a:t>плавные</a:t>
            </a:r>
            <a:r>
              <a:rPr lang="en-US" sz="1800" b="0" strike="noStrike" spc="-1" dirty="0">
                <a:latin typeface="Arial"/>
              </a:rPr>
              <a:t> </a:t>
            </a:r>
            <a:r>
              <a:rPr lang="en-US" sz="1800" b="0" strike="noStrike" spc="-1" dirty="0" err="1">
                <a:latin typeface="Arial"/>
              </a:rPr>
              <a:t>градиенты</a:t>
            </a:r>
            <a:r>
              <a:rPr lang="en-US" sz="1800" b="0" strike="noStrike" spc="-1" dirty="0">
                <a:latin typeface="Arial"/>
              </a:rPr>
              <a:t> в </a:t>
            </a:r>
            <a:r>
              <a:rPr lang="en-US" sz="1800" b="0" strike="noStrike" spc="-1" dirty="0" err="1">
                <a:latin typeface="Arial"/>
              </a:rPr>
              <a:t>определенных</a:t>
            </a:r>
            <a:r>
              <a:rPr lang="en-US" sz="1800" b="0" strike="noStrike" spc="-1" dirty="0">
                <a:latin typeface="Arial"/>
              </a:rPr>
              <a:t> </a:t>
            </a:r>
            <a:r>
              <a:rPr lang="en-US" sz="1800" b="0" strike="noStrike" spc="-1" dirty="0" err="1">
                <a:latin typeface="Arial"/>
              </a:rPr>
              <a:t>областях</a:t>
            </a:r>
            <a:r>
              <a:rPr lang="en-US" sz="1800" b="0" strike="noStrike" spc="-1" dirty="0">
                <a:latin typeface="Arial"/>
              </a:rPr>
              <a:t> </a:t>
            </a:r>
            <a:r>
              <a:rPr lang="en-US" sz="1800" b="0" strike="noStrike" spc="-1" dirty="0" err="1">
                <a:latin typeface="Arial"/>
              </a:rPr>
              <a:t>пространства</a:t>
            </a:r>
            <a:r>
              <a:rPr lang="en-US" sz="1800" b="0" strike="noStrike" spc="-1" dirty="0">
                <a:latin typeface="Arial"/>
              </a:rPr>
              <a:t>, </a:t>
            </a:r>
            <a:r>
              <a:rPr lang="en-US" sz="1800" b="0" strike="noStrike" spc="-1" dirty="0" err="1">
                <a:latin typeface="Arial"/>
              </a:rPr>
              <a:t>что</a:t>
            </a:r>
            <a:r>
              <a:rPr lang="en-US" sz="1800" b="0" strike="noStrike" spc="-1" dirty="0">
                <a:latin typeface="Arial"/>
              </a:rPr>
              <a:t> </a:t>
            </a:r>
            <a:r>
              <a:rPr lang="en-US" sz="1800" b="0" strike="noStrike" spc="-1" dirty="0" err="1">
                <a:latin typeface="Arial"/>
              </a:rPr>
              <a:t>затрудняет</a:t>
            </a:r>
            <a:r>
              <a:rPr lang="en-US" sz="1800" b="0" strike="noStrike" spc="-1" dirty="0">
                <a:latin typeface="Arial"/>
              </a:rPr>
              <a:t> </a:t>
            </a:r>
            <a:r>
              <a:rPr lang="en-US" sz="1800" b="0" strike="noStrike" spc="-1" dirty="0" err="1">
                <a:latin typeface="Arial"/>
              </a:rPr>
              <a:t>злоумышленнику</a:t>
            </a:r>
            <a:r>
              <a:rPr lang="en-US" sz="1800" b="0" strike="noStrike" spc="-1" dirty="0">
                <a:latin typeface="Arial"/>
              </a:rPr>
              <a:t> </a:t>
            </a:r>
            <a:r>
              <a:rPr lang="en-US" sz="1800" b="0" strike="noStrike" spc="-1" dirty="0" err="1">
                <a:latin typeface="Arial"/>
              </a:rPr>
              <a:t>поиск</a:t>
            </a:r>
            <a:r>
              <a:rPr lang="en-US" sz="1800" b="0" strike="noStrike" spc="-1" dirty="0">
                <a:latin typeface="Arial"/>
              </a:rPr>
              <a:t> </a:t>
            </a:r>
            <a:r>
              <a:rPr lang="en-US" sz="1800" b="0" strike="noStrike" spc="-1" dirty="0" err="1">
                <a:latin typeface="Arial"/>
              </a:rPr>
              <a:t>перспективных</a:t>
            </a:r>
            <a:r>
              <a:rPr lang="en-US" sz="1800" b="0" strike="noStrike" spc="-1" dirty="0">
                <a:latin typeface="Arial"/>
              </a:rPr>
              <a:t> </a:t>
            </a:r>
            <a:r>
              <a:rPr lang="en-US" sz="1800" b="0" strike="noStrike" spc="-1" dirty="0" err="1">
                <a:latin typeface="Arial"/>
              </a:rPr>
              <a:t>направлений</a:t>
            </a:r>
            <a:r>
              <a:rPr lang="en-US" sz="1800" b="0" strike="noStrike" spc="-1" dirty="0">
                <a:latin typeface="Arial"/>
              </a:rPr>
              <a:t> </a:t>
            </a:r>
            <a:r>
              <a:rPr lang="en-US" sz="1800" b="0" strike="noStrike" spc="-1" dirty="0" err="1">
                <a:latin typeface="Arial"/>
              </a:rPr>
              <a:t>для</a:t>
            </a:r>
            <a:r>
              <a:rPr lang="en-US" sz="1800" b="0" strike="noStrike" spc="-1" dirty="0">
                <a:latin typeface="Arial"/>
              </a:rPr>
              <a:t> </a:t>
            </a:r>
            <a:r>
              <a:rPr lang="en-US" sz="1800" b="0" strike="noStrike" spc="-1" dirty="0" err="1">
                <a:latin typeface="Arial"/>
              </a:rPr>
              <a:t>искажения</a:t>
            </a:r>
            <a:r>
              <a:rPr lang="en-US" sz="1800" b="0" strike="noStrike" spc="-1" dirty="0">
                <a:latin typeface="Arial"/>
              </a:rPr>
              <a:t> </a:t>
            </a:r>
            <a:r>
              <a:rPr lang="en-US" sz="1800" b="0" strike="noStrike" spc="-1" dirty="0" err="1">
                <a:latin typeface="Arial"/>
              </a:rPr>
              <a:t>изображения</a:t>
            </a:r>
            <a:r>
              <a:rPr lang="en-US" sz="1800" b="0" strike="noStrike" spc="-1" dirty="0">
                <a:latin typeface="Arial"/>
              </a:rPr>
              <a:t>. </a:t>
            </a:r>
            <a:r>
              <a:rPr lang="en-US" sz="1800" b="0" strike="noStrike" spc="-1" dirty="0" err="1">
                <a:latin typeface="Arial"/>
              </a:rPr>
              <a:t>Однако</a:t>
            </a:r>
            <a:r>
              <a:rPr lang="en-US" sz="1800" b="0" strike="noStrike" spc="-1" dirty="0">
                <a:latin typeface="Arial"/>
              </a:rPr>
              <a:t> </a:t>
            </a:r>
            <a:r>
              <a:rPr lang="en-US" sz="1800" b="0" strike="noStrike" spc="-1" dirty="0" err="1">
                <a:latin typeface="Arial"/>
              </a:rPr>
              <a:t>вместо</a:t>
            </a:r>
            <a:r>
              <a:rPr lang="en-US" sz="1800" b="0" strike="noStrike" spc="-1" dirty="0">
                <a:latin typeface="Arial"/>
              </a:rPr>
              <a:t> </a:t>
            </a:r>
            <a:r>
              <a:rPr lang="en-US" sz="1800" b="0" strike="noStrike" spc="-1" dirty="0" err="1">
                <a:latin typeface="Arial"/>
              </a:rPr>
              <a:t>этого</a:t>
            </a:r>
            <a:r>
              <a:rPr lang="en-US" sz="1800" b="0" strike="noStrike" spc="-1" dirty="0">
                <a:latin typeface="Arial"/>
              </a:rPr>
              <a:t> </a:t>
            </a:r>
            <a:r>
              <a:rPr lang="en-US" sz="1800" b="0" strike="noStrike" spc="-1" dirty="0" err="1">
                <a:latin typeface="Arial"/>
              </a:rPr>
              <a:t>злоумышленник</a:t>
            </a:r>
            <a:r>
              <a:rPr lang="en-US" sz="1800" b="0" strike="noStrike" spc="-1" dirty="0">
                <a:latin typeface="Arial"/>
              </a:rPr>
              <a:t> </a:t>
            </a:r>
            <a:r>
              <a:rPr lang="en-US" sz="1800" b="0" strike="noStrike" spc="-1" dirty="0" err="1">
                <a:latin typeface="Arial"/>
              </a:rPr>
              <a:t>может</a:t>
            </a:r>
            <a:r>
              <a:rPr lang="en-US" sz="1800" b="0" strike="noStrike" spc="-1" dirty="0">
                <a:latin typeface="Arial"/>
              </a:rPr>
              <a:t> </a:t>
            </a:r>
            <a:r>
              <a:rPr lang="en-US" sz="1800" b="0" strike="noStrike" spc="-1" dirty="0" err="1">
                <a:latin typeface="Arial"/>
              </a:rPr>
              <a:t>использовать</a:t>
            </a:r>
            <a:r>
              <a:rPr lang="en-US" sz="1800" b="0" strike="noStrike" spc="-1" dirty="0">
                <a:latin typeface="Arial"/>
              </a:rPr>
              <a:t> </a:t>
            </a:r>
            <a:r>
              <a:rPr lang="en-US" sz="1800" b="0" strike="noStrike" spc="-1" dirty="0" err="1">
                <a:latin typeface="Arial"/>
              </a:rPr>
              <a:t>недифференцируемую</a:t>
            </a:r>
            <a:r>
              <a:rPr lang="en-US" sz="1800" b="0" strike="noStrike" spc="-1" dirty="0">
                <a:latin typeface="Arial"/>
              </a:rPr>
              <a:t> </a:t>
            </a:r>
            <a:r>
              <a:rPr lang="en-US" sz="1800" b="0" strike="noStrike" spc="-1" dirty="0" err="1">
                <a:latin typeface="Arial"/>
              </a:rPr>
              <a:t>атаку</a:t>
            </a:r>
            <a:r>
              <a:rPr lang="en-US" sz="1800" b="0" strike="noStrike" spc="-1" dirty="0">
                <a:latin typeface="Arial"/>
              </a:rPr>
              <a:t>, </a:t>
            </a:r>
            <a:r>
              <a:rPr lang="en-US" sz="1800" b="0" strike="noStrike" spc="-1" dirty="0" err="1">
                <a:latin typeface="Arial"/>
              </a:rPr>
              <a:t>такую</a:t>
            </a:r>
            <a:r>
              <a:rPr lang="en-US" sz="1800" b="0" strike="noStrike" spc="-1" dirty="0">
                <a:latin typeface="Arial"/>
              </a:rPr>
              <a:t> </a:t>
            </a:r>
            <a:r>
              <a:rPr lang="en-US" sz="1800" b="0" strike="noStrike" spc="-1" dirty="0" err="1">
                <a:latin typeface="Arial"/>
              </a:rPr>
              <a:t>как</a:t>
            </a:r>
            <a:r>
              <a:rPr lang="en-US" sz="1800" b="0" strike="noStrike" spc="-1" dirty="0">
                <a:latin typeface="Arial"/>
              </a:rPr>
              <a:t> BPDA </a:t>
            </a:r>
            <a:r>
              <a:rPr lang="ru-RU" spc="-1" dirty="0">
                <a:latin typeface="Arial"/>
              </a:rPr>
              <a:t>(</a:t>
            </a:r>
            <a:r>
              <a:rPr lang="en-US" spc="-1" dirty="0" err="1"/>
              <a:t>Athalye</a:t>
            </a:r>
            <a:r>
              <a:rPr lang="ru-RU" spc="-1" dirty="0"/>
              <a:t> </a:t>
            </a:r>
            <a:r>
              <a:rPr lang="en-US" spc="-1" dirty="0"/>
              <a:t>et al., 201</a:t>
            </a:r>
            <a:r>
              <a:rPr lang="ru-RU" spc="-1" dirty="0"/>
              <a:t>8</a:t>
            </a:r>
            <a:r>
              <a:rPr lang="ru-RU" spc="-1" dirty="0">
                <a:latin typeface="Arial"/>
              </a:rPr>
              <a:t>)</a:t>
            </a:r>
            <a:r>
              <a:rPr lang="en-US" sz="1800" b="0" strike="noStrike" spc="-1" dirty="0">
                <a:latin typeface="Arial"/>
              </a:rPr>
              <a:t> </a:t>
            </a:r>
            <a:r>
              <a:rPr lang="en-US" sz="1800" b="0" strike="noStrike" spc="-1" dirty="0" err="1">
                <a:latin typeface="Arial"/>
              </a:rPr>
              <a:t>или</a:t>
            </a:r>
            <a:r>
              <a:rPr lang="en-US" sz="1800" b="0" strike="noStrike" spc="-1" dirty="0">
                <a:latin typeface="Arial"/>
              </a:rPr>
              <a:t> SPSA </a:t>
            </a:r>
            <a:r>
              <a:rPr lang="ru-RU" spc="-1" dirty="0">
                <a:latin typeface="Arial"/>
              </a:rPr>
              <a:t>(</a:t>
            </a:r>
            <a:r>
              <a:rPr lang="en-US" spc="-1" dirty="0" err="1"/>
              <a:t>Uesato</a:t>
            </a:r>
            <a:r>
              <a:rPr lang="ru-RU" spc="-1" dirty="0"/>
              <a:t> </a:t>
            </a:r>
            <a:r>
              <a:rPr lang="en-US" spc="-1" dirty="0"/>
              <a:t>et al., 201</a:t>
            </a:r>
            <a:r>
              <a:rPr lang="ru-RU" spc="-1" dirty="0"/>
              <a:t>8</a:t>
            </a:r>
            <a:r>
              <a:rPr lang="ru-RU" sz="1800" b="0" strike="noStrike" spc="-1" dirty="0">
                <a:latin typeface="Arial"/>
              </a:rPr>
              <a:t>)</a:t>
            </a:r>
            <a:r>
              <a:rPr lang="en-US" spc="-1" dirty="0">
                <a:latin typeface="Arial"/>
              </a:rPr>
              <a:t>,</a:t>
            </a:r>
            <a:r>
              <a:rPr lang="ru-RU" sz="1800" b="0" strike="noStrike" spc="-1" dirty="0">
                <a:latin typeface="Arial"/>
              </a:rPr>
              <a:t> </a:t>
            </a:r>
            <a:r>
              <a:rPr lang="en-US" sz="1800" b="0" strike="noStrike" spc="-1" dirty="0">
                <a:latin typeface="Arial"/>
              </a:rPr>
              <a:t>а </a:t>
            </a:r>
            <a:r>
              <a:rPr lang="en-US" sz="1800" b="0" strike="noStrike" spc="-1" dirty="0" err="1">
                <a:latin typeface="Arial"/>
              </a:rPr>
              <a:t>также</a:t>
            </a:r>
            <a:r>
              <a:rPr lang="en-US" sz="1800" b="0" strike="noStrike" spc="-1" dirty="0">
                <a:latin typeface="Arial"/>
              </a:rPr>
              <a:t> </a:t>
            </a:r>
            <a:r>
              <a:rPr lang="en-US" sz="1800" b="0" strike="noStrike" spc="-1" dirty="0" err="1">
                <a:latin typeface="Arial"/>
              </a:rPr>
              <a:t>выполнить</a:t>
            </a:r>
            <a:r>
              <a:rPr lang="en-US" sz="1800" b="0" strike="noStrike" spc="-1" dirty="0">
                <a:latin typeface="Arial"/>
              </a:rPr>
              <a:t> </a:t>
            </a:r>
            <a:r>
              <a:rPr lang="en-US" sz="1800" b="0" strike="noStrike" spc="-1" dirty="0" err="1">
                <a:latin typeface="Arial"/>
              </a:rPr>
              <a:t>атаку</a:t>
            </a:r>
            <a:r>
              <a:rPr lang="en-US" sz="1800" b="0" strike="noStrike" spc="-1" dirty="0">
                <a:latin typeface="Arial"/>
              </a:rPr>
              <a:t> "</a:t>
            </a:r>
            <a:r>
              <a:rPr lang="en-US" sz="1800" b="0" strike="noStrike" spc="-1" dirty="0" err="1">
                <a:latin typeface="Arial"/>
              </a:rPr>
              <a:t>черного</a:t>
            </a:r>
            <a:r>
              <a:rPr lang="en-US" sz="1800" b="0" strike="noStrike" spc="-1" dirty="0">
                <a:latin typeface="Arial"/>
              </a:rPr>
              <a:t> </a:t>
            </a:r>
            <a:r>
              <a:rPr lang="en-US" sz="1800" b="0" strike="noStrike" spc="-1" dirty="0" err="1">
                <a:latin typeface="Arial"/>
              </a:rPr>
              <a:t>ящика</a:t>
            </a:r>
            <a:r>
              <a:rPr lang="en-US" sz="1800" b="0" strike="noStrike" spc="-1" dirty="0">
                <a:latin typeface="Arial"/>
              </a:rPr>
              <a:t>" </a:t>
            </a:r>
            <a:r>
              <a:rPr lang="en-US" sz="1800" b="0" strike="noStrike" spc="-1" dirty="0" err="1">
                <a:latin typeface="Arial"/>
              </a:rPr>
              <a:t>пут</a:t>
            </a:r>
            <a:r>
              <a:rPr lang="ru-RU" sz="1800" b="0" strike="noStrike" spc="-1" dirty="0">
                <a:latin typeface="Arial"/>
              </a:rPr>
              <a:t>ё</a:t>
            </a:r>
            <a:r>
              <a:rPr lang="en-US" sz="1800" b="0" strike="noStrike" spc="-1" dirty="0">
                <a:latin typeface="Arial"/>
              </a:rPr>
              <a:t>м </a:t>
            </a:r>
            <a:r>
              <a:rPr lang="en-US" sz="1800" b="0" strike="noStrike" spc="-1" dirty="0" err="1">
                <a:latin typeface="Arial"/>
              </a:rPr>
              <a:t>обучения</a:t>
            </a:r>
            <a:r>
              <a:rPr lang="en-US" sz="1800" b="0" strike="noStrike" spc="-1" dirty="0">
                <a:latin typeface="Arial"/>
              </a:rPr>
              <a:t> </a:t>
            </a:r>
            <a:r>
              <a:rPr lang="en-US" sz="1800" b="0" strike="noStrike" spc="-1" dirty="0" err="1">
                <a:latin typeface="Arial"/>
              </a:rPr>
              <a:t>суррогатной</a:t>
            </a:r>
            <a:r>
              <a:rPr lang="en-US" sz="1800" b="0" strike="noStrike" spc="-1" dirty="0">
                <a:latin typeface="Arial"/>
              </a:rPr>
              <a:t> </a:t>
            </a:r>
            <a:r>
              <a:rPr lang="en-US" sz="1800" b="0" strike="noStrike" spc="-1" dirty="0" err="1">
                <a:latin typeface="Arial"/>
              </a:rPr>
              <a:t>модели</a:t>
            </a:r>
            <a:r>
              <a:rPr lang="en-US" sz="1800" b="0" strike="noStrike" spc="-1" dirty="0">
                <a:latin typeface="Arial"/>
              </a:rPr>
              <a:t>. </a:t>
            </a:r>
            <a:r>
              <a:rPr lang="en-US" sz="1800" b="0" strike="noStrike" spc="-1" dirty="0" err="1">
                <a:latin typeface="Arial"/>
              </a:rPr>
              <a:t>Эта</a:t>
            </a:r>
            <a:r>
              <a:rPr lang="en-US" sz="1800" b="0" strike="noStrike" spc="-1" dirty="0">
                <a:latin typeface="Arial"/>
              </a:rPr>
              <a:t> </a:t>
            </a:r>
            <a:r>
              <a:rPr lang="en-US" sz="1800" b="0" strike="noStrike" spc="-1" dirty="0" err="1">
                <a:latin typeface="Arial"/>
              </a:rPr>
              <a:t>суррогатная</a:t>
            </a:r>
            <a:r>
              <a:rPr lang="en-US" sz="1800" b="0" strike="noStrike" spc="-1" dirty="0">
                <a:latin typeface="Arial"/>
              </a:rPr>
              <a:t> </a:t>
            </a:r>
            <a:r>
              <a:rPr lang="en-US" sz="1800" b="0" strike="noStrike" spc="-1" dirty="0" err="1">
                <a:latin typeface="Arial"/>
              </a:rPr>
              <a:t>модель</a:t>
            </a:r>
            <a:r>
              <a:rPr lang="en-US" sz="1800" b="0" strike="noStrike" spc="-1" dirty="0">
                <a:latin typeface="Arial"/>
              </a:rPr>
              <a:t> </a:t>
            </a:r>
            <a:r>
              <a:rPr lang="en-US" sz="1800" b="0" strike="noStrike" spc="-1" dirty="0" err="1">
                <a:latin typeface="Arial"/>
              </a:rPr>
              <a:t>воспроизводит</a:t>
            </a:r>
            <a:r>
              <a:rPr lang="en-US" sz="1800" b="0" strike="noStrike" spc="-1" dirty="0">
                <a:latin typeface="Arial"/>
              </a:rPr>
              <a:t> </a:t>
            </a:r>
            <a:r>
              <a:rPr lang="en-US" sz="1800" b="0" strike="noStrike" spc="-1" dirty="0" err="1">
                <a:latin typeface="Arial"/>
              </a:rPr>
              <a:t>поведение</a:t>
            </a:r>
            <a:r>
              <a:rPr lang="en-US" sz="1800" b="0" strike="noStrike" spc="-1" dirty="0">
                <a:latin typeface="Arial"/>
              </a:rPr>
              <a:t> </a:t>
            </a:r>
            <a:r>
              <a:rPr lang="en-US" sz="1800" b="0" strike="noStrike" spc="-1" dirty="0" err="1">
                <a:latin typeface="Arial"/>
              </a:rPr>
              <a:t>целевой</a:t>
            </a:r>
            <a:r>
              <a:rPr lang="en-US" sz="1800" b="0" strike="noStrike" spc="-1" dirty="0">
                <a:latin typeface="Arial"/>
              </a:rPr>
              <a:t> </a:t>
            </a:r>
            <a:r>
              <a:rPr lang="en-US" sz="1800" b="0" strike="noStrike" spc="-1" dirty="0" err="1">
                <a:latin typeface="Arial"/>
              </a:rPr>
              <a:t>модели</a:t>
            </a:r>
            <a:r>
              <a:rPr lang="en-US" sz="1800" b="0" strike="noStrike" spc="-1" dirty="0">
                <a:latin typeface="Arial"/>
              </a:rPr>
              <a:t>, </a:t>
            </a:r>
            <a:r>
              <a:rPr lang="en-US" sz="1800" b="0" strike="noStrike" spc="-1" dirty="0" err="1">
                <a:latin typeface="Arial"/>
              </a:rPr>
              <a:t>поскольку</a:t>
            </a:r>
            <a:r>
              <a:rPr lang="en-US" sz="1800" b="0" strike="noStrike" spc="-1" dirty="0">
                <a:latin typeface="Arial"/>
              </a:rPr>
              <a:t> </a:t>
            </a:r>
            <a:r>
              <a:rPr lang="en-US" sz="1800" b="0" strike="noStrike" spc="-1" dirty="0" err="1">
                <a:latin typeface="Arial"/>
              </a:rPr>
              <a:t>злоумышленник</a:t>
            </a:r>
            <a:r>
              <a:rPr lang="en-US" sz="1800" b="0" strike="noStrike" spc="-1" dirty="0">
                <a:latin typeface="Arial"/>
              </a:rPr>
              <a:t> </a:t>
            </a:r>
            <a:r>
              <a:rPr lang="en-US" sz="1800" b="0" strike="noStrike" spc="-1" dirty="0" err="1">
                <a:latin typeface="Arial"/>
              </a:rPr>
              <a:t>запрашивает</a:t>
            </a:r>
            <a:r>
              <a:rPr lang="en-US" sz="1800" b="0" strike="noStrike" spc="-1" dirty="0">
                <a:latin typeface="Arial"/>
              </a:rPr>
              <a:t> е</a:t>
            </a:r>
            <a:r>
              <a:rPr lang="ru-RU" sz="1800" b="0" strike="noStrike" spc="-1" dirty="0">
                <a:latin typeface="Arial"/>
              </a:rPr>
              <a:t>ё</a:t>
            </a:r>
            <a:r>
              <a:rPr lang="en-US" sz="1800" b="0" strike="noStrike" spc="-1" dirty="0">
                <a:latin typeface="Arial"/>
              </a:rPr>
              <a:t>, </a:t>
            </a:r>
            <a:r>
              <a:rPr lang="en-US" sz="1800" b="0" strike="noStrike" spc="-1" dirty="0" err="1">
                <a:latin typeface="Arial"/>
              </a:rPr>
              <a:t>используя</a:t>
            </a:r>
            <a:r>
              <a:rPr lang="en-US" sz="1800" b="0" strike="noStrike" spc="-1" dirty="0">
                <a:latin typeface="Arial"/>
              </a:rPr>
              <a:t> </a:t>
            </a:r>
            <a:r>
              <a:rPr lang="en-US" sz="1800" b="0" strike="noStrike" spc="-1" dirty="0" err="1">
                <a:latin typeface="Arial"/>
              </a:rPr>
              <a:t>тщательно</a:t>
            </a:r>
            <a:r>
              <a:rPr lang="en-US" sz="1800" b="0" strike="noStrike" spc="-1" dirty="0">
                <a:latin typeface="Arial"/>
              </a:rPr>
              <a:t> </a:t>
            </a:r>
            <a:r>
              <a:rPr lang="en-US" sz="1800" b="0" strike="noStrike" spc="-1" dirty="0" err="1">
                <a:latin typeface="Arial"/>
              </a:rPr>
              <a:t>созданные</a:t>
            </a:r>
            <a:r>
              <a:rPr lang="en-US" sz="1800" b="0" strike="noStrike" spc="-1" dirty="0">
                <a:latin typeface="Arial"/>
              </a:rPr>
              <a:t> </a:t>
            </a:r>
            <a:r>
              <a:rPr lang="en-US" sz="1800" b="0" strike="noStrike" spc="-1" dirty="0" err="1">
                <a:latin typeface="Arial"/>
              </a:rPr>
              <a:t>им</a:t>
            </a:r>
            <a:r>
              <a:rPr lang="en-US" sz="1800" b="0" strike="noStrike" spc="-1" dirty="0">
                <a:latin typeface="Arial"/>
              </a:rPr>
              <a:t> </a:t>
            </a:r>
            <a:r>
              <a:rPr lang="en-US" sz="1800" b="0" strike="noStrike" spc="-1" dirty="0" err="1">
                <a:latin typeface="Arial"/>
              </a:rPr>
              <a:t>изображения</a:t>
            </a:r>
            <a:r>
              <a:rPr lang="en-US" sz="1800" b="0" strike="noStrike" spc="-1" dirty="0">
                <a:latin typeface="Arial"/>
              </a:rPr>
              <a:t>, и </a:t>
            </a:r>
            <a:r>
              <a:rPr lang="en-US" sz="1800" b="0" strike="noStrike" spc="-1" dirty="0" err="1">
                <a:latin typeface="Arial"/>
              </a:rPr>
              <a:t>наблюдает</a:t>
            </a:r>
            <a:r>
              <a:rPr lang="en-US" sz="1800" b="0" strike="noStrike" spc="-1" dirty="0">
                <a:latin typeface="Arial"/>
              </a:rPr>
              <a:t> </a:t>
            </a:r>
            <a:r>
              <a:rPr lang="en-US" sz="1800" b="0" strike="noStrike" spc="-1" dirty="0" err="1">
                <a:latin typeface="Arial"/>
              </a:rPr>
              <a:t>за</a:t>
            </a:r>
            <a:r>
              <a:rPr lang="en-US" sz="1800" b="0" strike="noStrike" spc="-1" dirty="0">
                <a:latin typeface="Arial"/>
              </a:rPr>
              <a:t> </a:t>
            </a:r>
            <a:r>
              <a:rPr lang="en-US" sz="1800" b="0" strike="noStrike" spc="-1" dirty="0" err="1">
                <a:latin typeface="Arial"/>
              </a:rPr>
              <a:t>результатами</a:t>
            </a:r>
            <a:r>
              <a:rPr lang="en-US" sz="1800" b="0" strike="noStrike" spc="-1" dirty="0">
                <a:latin typeface="Arial"/>
              </a:rPr>
              <a:t>, </a:t>
            </a:r>
            <a:r>
              <a:rPr lang="en-US" sz="1800" b="0" strike="noStrike" spc="-1" dirty="0" err="1">
                <a:latin typeface="Arial"/>
              </a:rPr>
              <a:t>которые</a:t>
            </a:r>
            <a:r>
              <a:rPr lang="en-US" sz="1800" b="0" strike="noStrike" spc="-1" dirty="0">
                <a:latin typeface="Arial"/>
              </a:rPr>
              <a:t> </a:t>
            </a:r>
            <a:r>
              <a:rPr lang="en-US" sz="1800" b="0" strike="noStrike" spc="-1" dirty="0" err="1">
                <a:latin typeface="Arial"/>
              </a:rPr>
              <a:t>выдает</a:t>
            </a:r>
            <a:r>
              <a:rPr lang="en-US" sz="1800" b="0" strike="noStrike" spc="-1" dirty="0">
                <a:latin typeface="Arial"/>
              </a:rPr>
              <a:t> </a:t>
            </a:r>
            <a:r>
              <a:rPr lang="en-US" sz="1800" b="0" strike="noStrike" spc="-1" dirty="0" err="1">
                <a:latin typeface="Arial"/>
              </a:rPr>
              <a:t>целевая</a:t>
            </a:r>
            <a:r>
              <a:rPr lang="en-US" sz="1800" b="0" strike="noStrike" spc="-1" dirty="0">
                <a:latin typeface="Arial"/>
              </a:rPr>
              <a:t> </a:t>
            </a:r>
            <a:r>
              <a:rPr lang="en-US" sz="1800" b="0" strike="noStrike" spc="-1" dirty="0" err="1">
                <a:latin typeface="Arial"/>
              </a:rPr>
              <a:t>модель</a:t>
            </a:r>
            <a:r>
              <a:rPr lang="en-US" sz="1800" b="0" strike="noStrike" spc="-1" dirty="0">
                <a:latin typeface="Arial"/>
              </a:rPr>
              <a:t>. </a:t>
            </a:r>
            <a:r>
              <a:rPr lang="en-US" sz="1800" b="0" strike="noStrike" spc="-1" dirty="0" err="1">
                <a:latin typeface="Arial"/>
              </a:rPr>
              <a:t>Затем</a:t>
            </a:r>
            <a:r>
              <a:rPr lang="en-US" sz="1800" b="0" strike="noStrike" spc="-1" dirty="0">
                <a:latin typeface="Arial"/>
              </a:rPr>
              <a:t> </a:t>
            </a:r>
            <a:r>
              <a:rPr lang="en-US" sz="1800" b="0" strike="noStrike" spc="-1" dirty="0" err="1">
                <a:latin typeface="Arial"/>
              </a:rPr>
              <a:t>злоумышленник</a:t>
            </a:r>
            <a:r>
              <a:rPr lang="en-US" sz="1800" b="0" strike="noStrike" spc="-1" dirty="0">
                <a:latin typeface="Arial"/>
              </a:rPr>
              <a:t> </a:t>
            </a:r>
            <a:r>
              <a:rPr lang="en-US" sz="1800" b="0" strike="noStrike" spc="-1" dirty="0" err="1">
                <a:latin typeface="Arial"/>
              </a:rPr>
              <a:t>использует</a:t>
            </a:r>
            <a:r>
              <a:rPr lang="en-US" sz="1800" b="0" strike="noStrike" spc="-1" dirty="0">
                <a:latin typeface="Arial"/>
              </a:rPr>
              <a:t> </a:t>
            </a:r>
            <a:r>
              <a:rPr lang="en-US" sz="1800" b="0" strike="noStrike" spc="-1" dirty="0" err="1">
                <a:latin typeface="Arial"/>
              </a:rPr>
              <a:t>свойство</a:t>
            </a:r>
            <a:r>
              <a:rPr lang="en-US" sz="1800" b="0" strike="noStrike" spc="-1" dirty="0">
                <a:latin typeface="Arial"/>
              </a:rPr>
              <a:t> </a:t>
            </a:r>
            <a:r>
              <a:rPr lang="en-US" sz="1800" b="0" strike="noStrike" spc="-1" dirty="0" err="1">
                <a:latin typeface="Arial"/>
              </a:rPr>
              <a:t>переносимости</a:t>
            </a:r>
            <a:r>
              <a:rPr lang="en-US" sz="1800" b="0" strike="noStrike" spc="-1" dirty="0">
                <a:latin typeface="Arial"/>
              </a:rPr>
              <a:t> </a:t>
            </a:r>
            <a:r>
              <a:rPr lang="en-US" sz="1800" b="0" strike="noStrike" spc="-1" dirty="0" err="1">
                <a:latin typeface="Arial"/>
              </a:rPr>
              <a:t>состязательных</a:t>
            </a:r>
            <a:r>
              <a:rPr lang="en-US" sz="1800" b="0" strike="noStrike" spc="-1" dirty="0">
                <a:latin typeface="Arial"/>
              </a:rPr>
              <a:t> </a:t>
            </a:r>
            <a:r>
              <a:rPr lang="en-US" sz="1800" b="0" strike="noStrike" spc="-1" dirty="0" err="1">
                <a:latin typeface="Arial"/>
              </a:rPr>
              <a:t>примеров</a:t>
            </a:r>
            <a:r>
              <a:rPr lang="en-US" sz="1800" b="0" strike="noStrike" spc="-1" dirty="0">
                <a:latin typeface="Arial"/>
              </a:rPr>
              <a:t>, </a:t>
            </a:r>
            <a:r>
              <a:rPr lang="en-US" sz="1800" b="0" strike="noStrike" spc="-1" dirty="0" err="1">
                <a:latin typeface="Arial"/>
              </a:rPr>
              <a:t>используя</a:t>
            </a:r>
            <a:r>
              <a:rPr lang="en-US" sz="1800" b="0" strike="noStrike" spc="-1" dirty="0">
                <a:latin typeface="Arial"/>
              </a:rPr>
              <a:t> </a:t>
            </a:r>
            <a:r>
              <a:rPr lang="en-US" sz="1800" b="0" strike="noStrike" spc="-1" dirty="0" err="1">
                <a:latin typeface="Arial"/>
              </a:rPr>
              <a:t>градиенты</a:t>
            </a:r>
            <a:r>
              <a:rPr lang="en-US" sz="1800" b="0" strike="noStrike" spc="-1" dirty="0">
                <a:latin typeface="Arial"/>
              </a:rPr>
              <a:t> </a:t>
            </a:r>
            <a:r>
              <a:rPr lang="en-US" sz="1800" b="0" strike="noStrike" spc="-1" dirty="0" err="1">
                <a:latin typeface="Arial"/>
              </a:rPr>
              <a:t>суррогатной</a:t>
            </a:r>
            <a:r>
              <a:rPr lang="en-US" sz="1800" b="0" strike="noStrike" spc="-1" dirty="0">
                <a:latin typeface="Arial"/>
              </a:rPr>
              <a:t> </a:t>
            </a:r>
            <a:r>
              <a:rPr lang="en-US" sz="1800" b="0" strike="noStrike" spc="-1" dirty="0" err="1">
                <a:latin typeface="Arial"/>
              </a:rPr>
              <a:t>модели</a:t>
            </a:r>
            <a:r>
              <a:rPr lang="en-US" sz="1800" b="0" strike="noStrike" spc="-1" dirty="0">
                <a:latin typeface="Arial"/>
              </a:rPr>
              <a:t>, </a:t>
            </a:r>
            <a:r>
              <a:rPr lang="en-US" sz="1800" b="0" strike="noStrike" spc="-1" dirty="0" err="1">
                <a:latin typeface="Arial"/>
              </a:rPr>
              <a:t>чтобы</a:t>
            </a:r>
            <a:r>
              <a:rPr lang="en-US" sz="1800" b="0" strike="noStrike" spc="-1" dirty="0">
                <a:latin typeface="Arial"/>
              </a:rPr>
              <a:t> </a:t>
            </a:r>
            <a:r>
              <a:rPr lang="en-US" sz="1800" b="0" strike="noStrike" spc="-1" dirty="0" err="1">
                <a:latin typeface="Arial"/>
              </a:rPr>
              <a:t>создать</a:t>
            </a:r>
            <a:r>
              <a:rPr lang="en-US" sz="1800" b="0" strike="noStrike" spc="-1" dirty="0">
                <a:latin typeface="Arial"/>
              </a:rPr>
              <a:t> </a:t>
            </a:r>
            <a:r>
              <a:rPr lang="en-US" sz="1800" b="0" strike="noStrike" spc="-1" dirty="0" err="1">
                <a:latin typeface="Arial"/>
              </a:rPr>
              <a:t>изображения</a:t>
            </a:r>
            <a:r>
              <a:rPr lang="en-US" sz="1800" b="0" strike="noStrike" spc="-1" dirty="0">
                <a:latin typeface="Arial"/>
              </a:rPr>
              <a:t>, </a:t>
            </a:r>
            <a:r>
              <a:rPr lang="en-US" sz="1800" b="0" strike="noStrike" spc="-1" dirty="0" err="1">
                <a:latin typeface="Arial"/>
              </a:rPr>
              <a:t>которые</a:t>
            </a:r>
            <a:r>
              <a:rPr lang="en-US" sz="1800" b="0" strike="noStrike" spc="-1" dirty="0">
                <a:latin typeface="Arial"/>
              </a:rPr>
              <a:t> </a:t>
            </a:r>
            <a:r>
              <a:rPr lang="en-US" sz="1800" b="0" strike="noStrike" spc="-1" dirty="0" err="1">
                <a:latin typeface="Arial"/>
              </a:rPr>
              <a:t>также</a:t>
            </a:r>
            <a:r>
              <a:rPr lang="en-US" sz="1800" b="0" strike="noStrike" spc="-1" dirty="0">
                <a:latin typeface="Arial"/>
              </a:rPr>
              <a:t> </a:t>
            </a:r>
            <a:r>
              <a:rPr lang="en-US" sz="1800" b="0" strike="noStrike" spc="-1" dirty="0" err="1">
                <a:latin typeface="Arial"/>
              </a:rPr>
              <a:t>приведут</a:t>
            </a:r>
            <a:r>
              <a:rPr lang="en-US" sz="1800" b="0" strike="noStrike" spc="-1" dirty="0">
                <a:latin typeface="Arial"/>
              </a:rPr>
              <a:t> </a:t>
            </a:r>
            <a:r>
              <a:rPr lang="en-US" sz="1800" b="0" strike="noStrike" spc="-1" dirty="0" err="1">
                <a:latin typeface="Arial"/>
              </a:rPr>
              <a:t>целевую</a:t>
            </a:r>
            <a:r>
              <a:rPr lang="en-US" sz="1800" b="0" strike="noStrike" spc="-1" dirty="0">
                <a:latin typeface="Arial"/>
              </a:rPr>
              <a:t> </a:t>
            </a:r>
            <a:r>
              <a:rPr lang="en-US" sz="1800" b="0" strike="noStrike" spc="-1" dirty="0" err="1">
                <a:latin typeface="Arial"/>
              </a:rPr>
              <a:t>модель</a:t>
            </a:r>
            <a:r>
              <a:rPr lang="en-US" sz="1800" b="0" strike="noStrike" spc="-1" dirty="0">
                <a:latin typeface="Arial"/>
              </a:rPr>
              <a:t> к </a:t>
            </a:r>
            <a:r>
              <a:rPr lang="en-US" sz="1800" b="0" strike="noStrike" spc="-1" dirty="0" err="1">
                <a:latin typeface="Arial"/>
              </a:rPr>
              <a:t>неправильной</a:t>
            </a:r>
            <a:r>
              <a:rPr lang="en-US" sz="1800" b="0" strike="noStrike" spc="-1" dirty="0">
                <a:latin typeface="Arial"/>
              </a:rPr>
              <a:t> </a:t>
            </a:r>
            <a:r>
              <a:rPr lang="en-US" sz="1800" b="0" strike="noStrike" spc="-1" err="1">
                <a:latin typeface="Arial"/>
              </a:rPr>
              <a:t>классификации</a:t>
            </a:r>
            <a:r>
              <a:rPr lang="en-US" sz="1800" b="0" strike="noStrike" spc="-1">
                <a:latin typeface="Arial"/>
              </a:rPr>
              <a:t> </a:t>
            </a:r>
            <a:r>
              <a:rPr lang="ru-RU" spc="-1">
                <a:latin typeface="Arial"/>
              </a:rPr>
              <a:t>(</a:t>
            </a:r>
            <a:r>
              <a:rPr lang="en-US" spc="-1"/>
              <a:t>Goodfellow </a:t>
            </a:r>
            <a:r>
              <a:rPr lang="ru-RU" spc="-1"/>
              <a:t>и</a:t>
            </a:r>
            <a:r>
              <a:rPr lang="en-US" spc="-1"/>
              <a:t> Papernot</a:t>
            </a:r>
            <a:r>
              <a:rPr lang="ru-RU" spc="-1" dirty="0"/>
              <a:t>,</a:t>
            </a:r>
            <a:r>
              <a:rPr lang="en-US" spc="-1" dirty="0"/>
              <a:t> 2017</a:t>
            </a:r>
            <a:r>
              <a:rPr lang="ru-RU" spc="-1" dirty="0">
                <a:latin typeface="Arial"/>
              </a:rPr>
              <a:t>)</a:t>
            </a:r>
            <a:r>
              <a:rPr lang="en-US" sz="1800" b="0" strike="noStrike" spc="-1" dirty="0">
                <a:latin typeface="Arial"/>
              </a:rPr>
              <a:t>.</a:t>
            </a:r>
            <a:endParaRPr lang="ru-RU" sz="1800" b="0" strike="noStrike" spc="-1" dirty="0">
              <a:latin typeface="Arial"/>
            </a:endParaRPr>
          </a:p>
          <a:p>
            <a:pPr algn="just">
              <a:buNone/>
            </a:pPr>
            <a:endParaRPr lang="ru-RU" spc="-1" dirty="0">
              <a:latin typeface="Arial"/>
            </a:endParaRPr>
          </a:p>
          <a:p>
            <a:pPr algn="just">
              <a:buNone/>
            </a:pPr>
            <a:r>
              <a:rPr lang="ru-RU" sz="1800" b="0" i="1" u="sng" strike="noStrike" spc="-1" dirty="0">
                <a:latin typeface="Arial"/>
              </a:rPr>
              <a:t>Источники</a:t>
            </a:r>
            <a:r>
              <a:rPr lang="en-US" sz="1800" b="0" i="1" u="sng" strike="noStrike" spc="-1" dirty="0">
                <a:latin typeface="Arial"/>
              </a:rPr>
              <a:t>:</a:t>
            </a:r>
          </a:p>
          <a:p>
            <a:pPr algn="just">
              <a:buNone/>
            </a:pPr>
            <a:r>
              <a:rPr lang="en-US" spc="-1" dirty="0"/>
              <a:t>1) Anish </a:t>
            </a:r>
            <a:r>
              <a:rPr lang="en-US" spc="-1" dirty="0" err="1"/>
              <a:t>Athalye</a:t>
            </a:r>
            <a:r>
              <a:rPr lang="en-US" spc="-1" dirty="0"/>
              <a:t>, Nicholas </a:t>
            </a:r>
            <a:r>
              <a:rPr lang="en-US" spc="-1" dirty="0" err="1"/>
              <a:t>Carlini</a:t>
            </a:r>
            <a:r>
              <a:rPr lang="en-US" spc="-1" dirty="0"/>
              <a:t>, and David Wagner. 2018. Obfuscated gradients give a false sense of security:</a:t>
            </a:r>
          </a:p>
          <a:p>
            <a:pPr algn="just">
              <a:buNone/>
            </a:pPr>
            <a:r>
              <a:rPr lang="en-US" spc="-1" dirty="0"/>
              <a:t>Circumventing defenses to adversarial examples. </a:t>
            </a:r>
            <a:r>
              <a:rPr lang="en-US" spc="-1" dirty="0" err="1"/>
              <a:t>arXiv</a:t>
            </a:r>
            <a:r>
              <a:rPr lang="en-US" spc="-1" dirty="0"/>
              <a:t> preprint arXiv:1802.00420 (2018)</a:t>
            </a:r>
            <a:endParaRPr lang="en-US" spc="-1" dirty="0">
              <a:latin typeface="Arial"/>
            </a:endParaRPr>
          </a:p>
          <a:p>
            <a:pPr algn="just">
              <a:buNone/>
            </a:pPr>
            <a:r>
              <a:rPr lang="en-US" spc="-1" dirty="0"/>
              <a:t>2) Ian </a:t>
            </a:r>
            <a:r>
              <a:rPr lang="en-US" spc="-1" dirty="0" err="1"/>
              <a:t>Goodfellow</a:t>
            </a:r>
            <a:r>
              <a:rPr lang="en-US" spc="-1" dirty="0"/>
              <a:t> and Nicolas </a:t>
            </a:r>
            <a:r>
              <a:rPr lang="en-US" spc="-1" dirty="0" err="1"/>
              <a:t>Papernot</a:t>
            </a:r>
            <a:r>
              <a:rPr lang="en-US" spc="-1" dirty="0"/>
              <a:t>. 2017. Is attacking Machine Learning easier than defending it? http://www.cleverhans.io/security/privacy/ml/2017/02/15/why-attacking-machine-learning-is-easier-than-defending-it.html 15 de </a:t>
            </a:r>
            <a:r>
              <a:rPr lang="en-US" spc="-1" dirty="0" err="1"/>
              <a:t>março</a:t>
            </a:r>
            <a:r>
              <a:rPr lang="en-US" spc="-1" dirty="0"/>
              <a:t> de 2019</a:t>
            </a:r>
            <a:endParaRPr lang="en-US" sz="1800" b="0" strike="noStrike" spc="-1" dirty="0">
              <a:latin typeface="Arial"/>
            </a:endParaRPr>
          </a:p>
          <a:p>
            <a:pPr algn="just">
              <a:buNone/>
            </a:pPr>
            <a:r>
              <a:rPr lang="en-US" spc="-1" dirty="0">
                <a:latin typeface="Arial"/>
              </a:rPr>
              <a:t>3</a:t>
            </a:r>
            <a:r>
              <a:rPr lang="en-US" spc="-1" dirty="0"/>
              <a:t>) Jonathan </a:t>
            </a:r>
            <a:r>
              <a:rPr lang="en-US" spc="-1" dirty="0" err="1"/>
              <a:t>Uesato</a:t>
            </a:r>
            <a:r>
              <a:rPr lang="en-US" spc="-1" dirty="0"/>
              <a:t>, Brendan </a:t>
            </a:r>
            <a:r>
              <a:rPr lang="en-US" spc="-1" dirty="0" err="1"/>
              <a:t>O’Donoghue</a:t>
            </a:r>
            <a:r>
              <a:rPr lang="en-US" spc="-1" dirty="0"/>
              <a:t>, Aaron van den Oord, and </a:t>
            </a:r>
            <a:r>
              <a:rPr lang="en-US" spc="-1" dirty="0" err="1"/>
              <a:t>Pushmeet</a:t>
            </a:r>
            <a:r>
              <a:rPr lang="en-US" spc="-1" dirty="0"/>
              <a:t> </a:t>
            </a:r>
            <a:r>
              <a:rPr lang="en-US" spc="-1" dirty="0" err="1"/>
              <a:t>Kohli</a:t>
            </a:r>
            <a:r>
              <a:rPr lang="en-US" spc="-1" dirty="0"/>
              <a:t>. 2018. Adversarial risk and the dangers of evaluating against weak attacks. </a:t>
            </a:r>
            <a:r>
              <a:rPr lang="en-US" spc="-1" dirty="0" err="1"/>
              <a:t>arXiv</a:t>
            </a:r>
            <a:r>
              <a:rPr lang="en-US" spc="-1" dirty="0"/>
              <a:t> preprint arXiv:1802.05666 (2018).</a:t>
            </a:r>
            <a:endParaRPr lang="en-US" spc="-1" dirty="0">
              <a:latin typeface="Arial"/>
            </a:endParaRPr>
          </a:p>
          <a:p>
            <a:pPr algn="just">
              <a:buNone/>
            </a:pPr>
            <a:r>
              <a:rPr lang="en-US" spc="-1" dirty="0"/>
              <a:t>4) Gabriel </a:t>
            </a:r>
            <a:r>
              <a:rPr lang="en-US" spc="-1" dirty="0" err="1"/>
              <a:t>Resende</a:t>
            </a:r>
            <a:r>
              <a:rPr lang="en-US" spc="-1" dirty="0"/>
              <a:t> Machado, </a:t>
            </a:r>
            <a:r>
              <a:rPr lang="en-US" spc="-1" dirty="0" err="1"/>
              <a:t>Eugênio</a:t>
            </a:r>
            <a:r>
              <a:rPr lang="en-US" spc="-1" dirty="0"/>
              <a:t> Silva, Ronaldo Ribeiro Goldschmidt. Adversarial Machine Learning in Image Classification: A Survey Towards the Defender's Perspective. </a:t>
            </a:r>
            <a:r>
              <a:rPr lang="en-US" spc="-1" dirty="0" err="1"/>
              <a:t>arXiv</a:t>
            </a:r>
            <a:r>
              <a:rPr lang="en-US" spc="-1" dirty="0"/>
              <a:t> preprint arXiv:2009.03728 (2020)</a:t>
            </a:r>
          </a:p>
          <a:p>
            <a:pPr algn="just">
              <a:buNone/>
            </a:pPr>
            <a:endParaRPr lang="en-US" sz="1800" b="0" strike="noStrike" spc="-1" dirty="0">
              <a:latin typeface="Arial"/>
            </a:endParaRPr>
          </a:p>
        </p:txBody>
      </p:sp>
      <p:sp>
        <p:nvSpPr>
          <p:cNvPr id="2" name="Номер слайда 1"/>
          <p:cNvSpPr>
            <a:spLocks noGrp="1"/>
          </p:cNvSpPr>
          <p:nvPr>
            <p:ph type="sldNum" idx="2"/>
          </p:nvPr>
        </p:nvSpPr>
        <p:spPr/>
        <p:txBody>
          <a:bodyPr/>
          <a:lstStyle/>
          <a:p>
            <a:fld id="{6CBC6A4C-7A0F-4613-B4FE-9A81DD0E7D72}" type="slidenum">
              <a:rPr lang="ru-RU" smtClean="0"/>
              <a:t>22</a:t>
            </a:fld>
            <a:endParaRPr lang="ru-RU"/>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 name="Прямая соединительная линия 12"/>
          <p:cNvSpPr/>
          <p:nvPr/>
        </p:nvSpPr>
        <p:spPr>
          <a:xfrm flipV="1">
            <a:off x="247440" y="582707"/>
            <a:ext cx="11697120" cy="17809"/>
          </a:xfrm>
          <a:prstGeom prst="line">
            <a:avLst/>
          </a:prstGeom>
          <a:ln w="76200">
            <a:solidFill>
              <a:srgbClr val="5887C0"/>
            </a:solidFill>
            <a:round/>
          </a:ln>
        </p:spPr>
        <p:style>
          <a:lnRef idx="1">
            <a:schemeClr val="accent1"/>
          </a:lnRef>
          <a:fillRef idx="0">
            <a:schemeClr val="accent1"/>
          </a:fillRef>
          <a:effectRef idx="0">
            <a:schemeClr val="accent1"/>
          </a:effectRef>
          <a:fontRef idx="minor"/>
        </p:style>
        <p:txBody>
          <a:bodyPr/>
          <a:lstStyle/>
          <a:p>
            <a:endParaRPr lang="ru-RU"/>
          </a:p>
        </p:txBody>
      </p:sp>
      <p:sp>
        <p:nvSpPr>
          <p:cNvPr id="106" name="PlaceHolder 11"/>
          <p:cNvSpPr txBox="1"/>
          <p:nvPr/>
        </p:nvSpPr>
        <p:spPr>
          <a:xfrm>
            <a:off x="247440" y="26894"/>
            <a:ext cx="8175332" cy="427320"/>
          </a:xfrm>
          <a:prstGeom prst="rect">
            <a:avLst/>
          </a:prstGeom>
          <a:noFill/>
          <a:ln w="0">
            <a:noFill/>
          </a:ln>
        </p:spPr>
        <p:txBody>
          <a:bodyPr lIns="0" tIns="0" rIns="0" bIns="0" anchor="t">
            <a:noAutofit/>
          </a:bodyPr>
          <a:lstStyle/>
          <a:p>
            <a:pPr marL="12600">
              <a:lnSpc>
                <a:spcPct val="100000"/>
              </a:lnSpc>
              <a:spcBef>
                <a:spcPts val="794"/>
              </a:spcBef>
              <a:buNone/>
              <a:tabLst>
                <a:tab pos="301680" algn="l"/>
                <a:tab pos="302400" algn="l"/>
              </a:tabLst>
            </a:pPr>
            <a:r>
              <a:rPr lang="ru-RU" sz="2800" b="1" strike="noStrike" spc="-1">
                <a:solidFill>
                  <a:srgbClr val="2369B0"/>
                </a:solidFill>
                <a:latin typeface="Times New Roman"/>
                <a:ea typeface="DejaVu Sans"/>
              </a:rPr>
              <a:t>Вспомогательные модели обнаружения (</a:t>
            </a:r>
            <a:r>
              <a:rPr lang="en-US" sz="2800" b="1" strike="noStrike" spc="-1">
                <a:solidFill>
                  <a:srgbClr val="2369B0"/>
                </a:solidFill>
                <a:latin typeface="Times New Roman"/>
                <a:ea typeface="DejaVu Sans"/>
              </a:rPr>
              <a:t>ADM</a:t>
            </a:r>
            <a:r>
              <a:rPr lang="ru-RU" sz="2800" b="1" strike="noStrike" spc="-1">
                <a:solidFill>
                  <a:srgbClr val="2369B0"/>
                </a:solidFill>
                <a:latin typeface="Times New Roman"/>
                <a:ea typeface="DejaVu Sans"/>
              </a:rPr>
              <a:t>)</a:t>
            </a:r>
            <a:endParaRPr lang="ru-RU" sz="2800" b="0" strike="noStrike" spc="-1">
              <a:solidFill>
                <a:srgbClr val="000000"/>
              </a:solidFill>
              <a:latin typeface="Arial"/>
            </a:endParaRPr>
          </a:p>
        </p:txBody>
      </p:sp>
      <mc:AlternateContent xmlns:mc="http://schemas.openxmlformats.org/markup-compatibility/2006" xmlns:a14="http://schemas.microsoft.com/office/drawing/2010/main">
        <mc:Choice Requires="a14">
          <p:sp>
            <p:nvSpPr>
              <p:cNvPr id="107" name="TextBox 106"/>
              <p:cNvSpPr txBox="1"/>
              <p:nvPr/>
            </p:nvSpPr>
            <p:spPr>
              <a:xfrm>
                <a:off x="151860" y="764280"/>
                <a:ext cx="11888280" cy="5953320"/>
              </a:xfrm>
              <a:prstGeom prst="rect">
                <a:avLst/>
              </a:prstGeom>
              <a:noFill/>
              <a:ln w="0">
                <a:noFill/>
              </a:ln>
            </p:spPr>
            <p:txBody>
              <a:bodyPr lIns="90000" tIns="45000" rIns="90000" bIns="45000" anchor="t">
                <a:noAutofit/>
              </a:bodyPr>
              <a:lstStyle/>
              <a:p>
                <a:pPr algn="just">
                  <a:buNone/>
                </a:pPr>
                <a:r>
                  <a:rPr lang="ru-RU" sz="1600" b="0" strike="noStrike" spc="-1">
                    <a:latin typeface="Arial"/>
                  </a:rPr>
                  <a:t>Защита, основанная на </a:t>
                </a:r>
                <a:r>
                  <a:rPr lang="en-US" sz="1600" b="0" strike="noStrike" spc="-1">
                    <a:latin typeface="Arial"/>
                  </a:rPr>
                  <a:t>ADM, </a:t>
                </a:r>
                <a:r>
                  <a:rPr lang="ru-RU" sz="1600" b="0" strike="noStrike" spc="-1">
                    <a:latin typeface="Arial"/>
                  </a:rPr>
                  <a:t>представляет собой реактивный метод, который, использует состязательное обучение для разработки вспомогательной двоичной модели, которая будет действовать как фильтр после обучения, проверяя, является ли входное изображение законным или состязательным, прежде чем отправлять его в классификатор </a:t>
                </a:r>
                <a:r>
                  <a:rPr lang="en-US" sz="1600" b="0" strike="noStrike" spc="-1">
                    <a:latin typeface="Arial"/>
                  </a:rPr>
                  <a:t>f. </a:t>
                </a:r>
                <a:r>
                  <a:rPr lang="ru-RU" sz="1600" b="0" strike="noStrike" spc="-1">
                    <a:latin typeface="Arial"/>
                  </a:rPr>
                  <a:t>В работе </a:t>
                </a:r>
                <a:r>
                  <a:rPr lang="en-US" sz="1600" spc="-1"/>
                  <a:t>Grosse et al., 201</a:t>
                </a:r>
                <a:r>
                  <a:rPr lang="ru-RU" sz="1600" spc="-1"/>
                  <a:t>7 </a:t>
                </a:r>
                <a:r>
                  <a:rPr lang="ru-RU" sz="1600" b="0" strike="noStrike" spc="-1">
                    <a:latin typeface="Arial"/>
                  </a:rPr>
                  <a:t>процедура состоит в генерации атакующих изображений </a:t>
                </a:r>
                <a14:m>
                  <m:oMath xmlns:m="http://schemas.openxmlformats.org/officeDocument/2006/math">
                    <m:sSubSup>
                      <m:sSubSupPr>
                        <m:ctrlPr>
                          <a:rPr lang="ar-AE" sz="1600" b="0" i="1" strike="noStrike" spc="-1" smtClean="0">
                            <a:latin typeface="Cambria Math" panose="02040503050406030204" pitchFamily="18" charset="0"/>
                          </a:rPr>
                        </m:ctrlPr>
                      </m:sSubSupPr>
                      <m:e>
                        <m:r>
                          <a:rPr lang="ar-AE" sz="1600" b="0" i="1" strike="noStrike" spc="-1" smtClean="0">
                            <a:latin typeface="Cambria Math" panose="02040503050406030204" pitchFamily="18" charset="0"/>
                          </a:rPr>
                          <m:t>𝑥</m:t>
                        </m:r>
                      </m:e>
                      <m:sub>
                        <m:r>
                          <a:rPr lang="en-US" sz="1600" b="0" i="1" strike="noStrike" spc="-1" smtClean="0">
                            <a:latin typeface="Cambria Math" panose="02040503050406030204" pitchFamily="18" charset="0"/>
                          </a:rPr>
                          <m:t>𝑖</m:t>
                        </m:r>
                      </m:sub>
                      <m:sup>
                        <m:r>
                          <a:rPr lang="en-US" sz="1600" b="0" i="1" strike="noStrike" spc="-1" smtClean="0">
                            <a:latin typeface="Cambria Math" panose="02040503050406030204" pitchFamily="18" charset="0"/>
                          </a:rPr>
                          <m:t>′</m:t>
                        </m:r>
                      </m:sup>
                    </m:sSubSup>
                  </m:oMath>
                </a14:m>
                <a:r>
                  <a:rPr lang="ar-AE" sz="1600" b="0" strike="noStrike" spc="-1">
                    <a:latin typeface="Arial"/>
                  </a:rPr>
                  <a:t> </a:t>
                </a:r>
                <a:r>
                  <a:rPr lang="ru-RU" sz="1600" b="0" strike="noStrike" spc="-1">
                    <a:latin typeface="Arial"/>
                  </a:rPr>
                  <a:t>для каждого легитимного изображения (</a:t>
                </a:r>
                <a:r>
                  <a:rPr lang="en-US" sz="1600" b="0" strike="noStrike" spc="-1">
                    <a:latin typeface="Arial"/>
                  </a:rPr>
                  <a:t>x</a:t>
                </a:r>
                <a:r>
                  <a:rPr lang="en-US" sz="1050" b="0" strike="noStrike" spc="-1">
                    <a:latin typeface="Arial"/>
                  </a:rPr>
                  <a:t>i</a:t>
                </a:r>
                <a:r>
                  <a:rPr lang="en-US" sz="1600" b="0" strike="noStrike" spc="-1">
                    <a:latin typeface="Arial"/>
                  </a:rPr>
                  <a:t>, y</a:t>
                </a:r>
                <a:r>
                  <a:rPr lang="en-US" sz="1050" b="0" strike="noStrike" spc="-1">
                    <a:latin typeface="Arial"/>
                  </a:rPr>
                  <a:t>j</a:t>
                </a:r>
                <a:r>
                  <a:rPr lang="en-US" sz="1600" b="0" strike="noStrike" spc="-1">
                    <a:latin typeface="Arial"/>
                  </a:rPr>
                  <a:t>), </a:t>
                </a:r>
                <a:r>
                  <a:rPr lang="ru-RU" sz="1600" b="0" strike="noStrike" spc="-1">
                    <a:latin typeface="Arial"/>
                  </a:rPr>
                  <a:t>принадлежащего обучающему набору </a:t>
                </a:r>
                <a:r>
                  <a:rPr lang="en-US" sz="1600" b="0" strike="noStrike" spc="-1">
                    <a:latin typeface="Arial"/>
                  </a:rPr>
                  <a:t>T, </a:t>
                </a:r>
                <a:r>
                  <a:rPr lang="ru-RU" sz="1600" b="0" strike="noStrike" spc="-1">
                    <a:latin typeface="Arial"/>
                  </a:rPr>
                  <a:t>где </a:t>
                </a:r>
                <a:r>
                  <a:rPr lang="en-US" sz="1600" b="0" strike="noStrike" spc="-1">
                    <a:latin typeface="Arial"/>
                  </a:rPr>
                  <a:t>i≤|T|×m (</a:t>
                </a:r>
                <a:r>
                  <a:rPr lang="ru-RU" sz="1600" b="0" strike="noStrike" spc="-1">
                    <a:latin typeface="Arial"/>
                  </a:rPr>
                  <a:t>где </a:t>
                </a:r>
                <a:r>
                  <a:rPr lang="en-US" sz="1600" b="0" strike="noStrike" spc="-1">
                    <a:latin typeface="Arial"/>
                  </a:rPr>
                  <a:t>m - </a:t>
                </a:r>
                <a:r>
                  <a:rPr lang="ru-RU" sz="1600" b="0" strike="noStrike" spc="-1">
                    <a:latin typeface="Arial"/>
                  </a:rPr>
                  <a:t>количество используемых алгоритмов атаки) и </a:t>
                </a:r>
                <a:r>
                  <a:rPr lang="en-US" sz="1600" b="0" strike="noStrike" spc="-1">
                    <a:latin typeface="Arial"/>
                  </a:rPr>
                  <a:t>j≤n. </a:t>
                </a:r>
                <a:r>
                  <a:rPr lang="ru-RU" sz="1600" b="0" strike="noStrike" spc="-1">
                    <a:latin typeface="Arial"/>
                  </a:rPr>
                  <a:t>После генерации состязательных изображений был сформирован новый обучающий набор</a:t>
                </a:r>
                <a:r>
                  <a:rPr lang="en-US" sz="1600" b="0" strike="noStrike" spc="-1">
                    <a:latin typeface="Arial"/>
                  </a:rPr>
                  <a:t> T1, </a:t>
                </a:r>
                <a:r>
                  <a:rPr lang="ru-RU" sz="1600" b="0" strike="noStrike" spc="-1">
                    <a:latin typeface="Arial"/>
                  </a:rPr>
                  <a:t>где </a:t>
                </a:r>
                <a:br>
                  <a:rPr lang="ru-RU" sz="1600"/>
                </a:br>
                <a:r>
                  <a:rPr lang="en-US" sz="1600" b="0" strike="noStrike" spc="-1">
                    <a:latin typeface="Arial"/>
                  </a:rPr>
                  <a:t>T1</a:t>
                </a:r>
                <a:r>
                  <a:rPr lang="ru-RU" sz="1600" b="0" strike="noStrike" spc="-1">
                    <a:latin typeface="Arial"/>
                  </a:rPr>
                  <a:t> </a:t>
                </a:r>
                <a:r>
                  <a:rPr lang="en-US" sz="1600" b="0" strike="noStrike" spc="-1">
                    <a:latin typeface="Arial"/>
                  </a:rPr>
                  <a:t>=</a:t>
                </a:r>
                <a:r>
                  <a:rPr lang="ru-RU" sz="1600" b="0" strike="noStrike" spc="-1">
                    <a:latin typeface="Arial"/>
                  </a:rPr>
                  <a:t> </a:t>
                </a:r>
                <a:r>
                  <a:rPr lang="en-US" sz="1600" b="0" strike="noStrike" spc="-1">
                    <a:latin typeface="Arial"/>
                  </a:rPr>
                  <a:t>T</a:t>
                </a:r>
                <a:r>
                  <a:rPr lang="ru-RU" sz="1600" b="0" strike="noStrike" spc="-1">
                    <a:latin typeface="Arial"/>
                  </a:rPr>
                  <a:t> </a:t>
                </a:r>
                <a:r>
                  <a:rPr lang="en-US" sz="1600" b="0" strike="noStrike" spc="-1">
                    <a:latin typeface="Arial"/>
                  </a:rPr>
                  <a:t>∪</a:t>
                </a:r>
                <a:r>
                  <a:rPr lang="ru-RU" sz="1600" b="0" strike="noStrike" spc="-1">
                    <a:latin typeface="Arial"/>
                  </a:rPr>
                  <a:t> </a:t>
                </a:r>
                <a:r>
                  <a:rPr lang="en-US" sz="1600" b="0" strike="noStrike" spc="-1">
                    <a:latin typeface="Arial"/>
                  </a:rPr>
                  <a:t>{(</a:t>
                </a:r>
                <a14:m>
                  <m:oMath xmlns:m="http://schemas.openxmlformats.org/officeDocument/2006/math">
                    <m:sSubSup>
                      <m:sSubSupPr>
                        <m:ctrlPr>
                          <a:rPr lang="ar-AE" sz="1600" i="1" spc="-1">
                            <a:latin typeface="Cambria Math" panose="02040503050406030204" pitchFamily="18" charset="0"/>
                          </a:rPr>
                        </m:ctrlPr>
                      </m:sSubSupPr>
                      <m:e>
                        <m:r>
                          <a:rPr lang="ar-AE" sz="1600" i="1" spc="-1">
                            <a:latin typeface="Cambria Math" panose="02040503050406030204" pitchFamily="18" charset="0"/>
                          </a:rPr>
                          <m:t>𝑥</m:t>
                        </m:r>
                      </m:e>
                      <m:sub>
                        <m:r>
                          <a:rPr lang="en-US" sz="1600" i="1" spc="-1">
                            <a:latin typeface="Cambria Math" panose="02040503050406030204" pitchFamily="18" charset="0"/>
                          </a:rPr>
                          <m:t>𝑖</m:t>
                        </m:r>
                      </m:sub>
                      <m:sup>
                        <m:r>
                          <a:rPr lang="en-US" sz="1600" i="1" spc="-1">
                            <a:latin typeface="Cambria Math" panose="02040503050406030204" pitchFamily="18" charset="0"/>
                          </a:rPr>
                          <m:t>′</m:t>
                        </m:r>
                      </m:sup>
                    </m:sSubSup>
                  </m:oMath>
                </a14:m>
                <a:r>
                  <a:rPr lang="en-US" sz="1600" b="0" strike="noStrike" spc="-1">
                    <a:latin typeface="Arial"/>
                  </a:rPr>
                  <a:t>, n+1), i≤|T|×m}. </a:t>
                </a:r>
                <a:r>
                  <a:rPr lang="ru-RU" sz="1600" spc="-1">
                    <a:latin typeface="Arial"/>
                  </a:rPr>
                  <a:t>Здесь </a:t>
                </a:r>
                <a:r>
                  <a:rPr lang="en-US" sz="1600" b="0" strike="noStrike" spc="-1">
                    <a:latin typeface="Arial"/>
                  </a:rPr>
                  <a:t>n+1 - </a:t>
                </a:r>
                <a:r>
                  <a:rPr lang="ru-RU" sz="1600" b="0" strike="noStrike" spc="-1">
                    <a:latin typeface="Arial"/>
                  </a:rPr>
                  <a:t>это метка, присвоенная изображению противника. Модель </a:t>
                </a:r>
                <a:r>
                  <a:rPr lang="en-US" sz="1600" b="0" strike="noStrike" spc="-1">
                    <a:latin typeface="Arial"/>
                  </a:rPr>
                  <a:t>f </a:t>
                </a:r>
                <a:r>
                  <a:rPr lang="ru-RU" sz="1600" b="0" strike="noStrike" spc="-1">
                    <a:latin typeface="Arial"/>
                  </a:rPr>
                  <a:t>обучается с использованием набора </a:t>
                </a:r>
                <a:r>
                  <a:rPr lang="en-US" sz="1600" b="0" strike="noStrike" spc="-1">
                    <a:latin typeface="Arial"/>
                  </a:rPr>
                  <a:t>T1.</a:t>
                </a:r>
              </a:p>
              <a:p>
                <a:pPr algn="just">
                  <a:buNone/>
                </a:pPr>
                <a:endParaRPr lang="en-US" sz="1600" b="0" strike="noStrike" spc="-1">
                  <a:latin typeface="Arial"/>
                </a:endParaRPr>
              </a:p>
              <a:p>
                <a:pPr algn="just">
                  <a:buNone/>
                </a:pPr>
                <a:r>
                  <a:rPr lang="en-US" sz="1600" spc="-1">
                    <a:latin typeface="Arial"/>
                  </a:rPr>
                  <a:t>Gong et. al</a:t>
                </a:r>
                <a:r>
                  <a:rPr lang="ru-RU" sz="1600" b="0" strike="noStrike" spc="-1">
                    <a:latin typeface="Arial"/>
                  </a:rPr>
                  <a:t>.</a:t>
                </a:r>
                <a:r>
                  <a:rPr lang="en-US" sz="1600" spc="-1">
                    <a:latin typeface="Arial"/>
                  </a:rPr>
                  <a:t>, 2017</a:t>
                </a:r>
                <a:r>
                  <a:rPr lang="ru-RU" sz="1600" b="0" strike="noStrike" spc="-1">
                    <a:latin typeface="Arial"/>
                  </a:rPr>
                  <a:t> разработали защиту, аналогичную </a:t>
                </a:r>
                <a:r>
                  <a:rPr lang="en-US" sz="1600" b="0" strike="noStrike" spc="-1">
                    <a:latin typeface="Arial"/>
                  </a:rPr>
                  <a:t>Grosse </a:t>
                </a:r>
                <a:r>
                  <a:rPr lang="en-US" sz="1600" spc="-1">
                    <a:latin typeface="Arial"/>
                  </a:rPr>
                  <a:t>et. al</a:t>
                </a:r>
                <a:r>
                  <a:rPr lang="ru-RU" sz="1600" b="0" strike="noStrike" spc="-1">
                    <a:latin typeface="Arial"/>
                  </a:rPr>
                  <a:t>.</a:t>
                </a:r>
                <a:r>
                  <a:rPr lang="en-US" sz="1600" spc="-1">
                    <a:latin typeface="Arial"/>
                  </a:rPr>
                  <a:t>, </a:t>
                </a:r>
                <a:r>
                  <a:rPr lang="ru-RU" sz="1600" b="0" strike="noStrike" spc="-1">
                    <a:latin typeface="Arial"/>
                  </a:rPr>
                  <a:t> </a:t>
                </a:r>
                <a:r>
                  <a:rPr lang="en-US" sz="1600" b="0" strike="noStrike" spc="-1">
                    <a:latin typeface="Arial"/>
                  </a:rPr>
                  <a:t>2017</a:t>
                </a:r>
                <a:r>
                  <a:rPr lang="ru-RU" sz="1600" b="0" strike="noStrike" spc="-1">
                    <a:latin typeface="Arial"/>
                  </a:rPr>
                  <a:t>, но вместо адаптации классификатора приложений для прогнозирования враждебных изображений в классе </a:t>
                </a:r>
                <a:r>
                  <a:rPr lang="en-US" sz="1600" b="0" strike="noStrike" spc="-1">
                    <a:latin typeface="Arial"/>
                  </a:rPr>
                  <a:t>n+1, </a:t>
                </a:r>
                <a:r>
                  <a:rPr lang="ru-RU" sz="1600" b="0" strike="noStrike" spc="-1">
                    <a:latin typeface="Arial"/>
                  </a:rPr>
                  <a:t>авторы создали и обучили </a:t>
                </a:r>
                <a:r>
                  <a:rPr lang="en-US" sz="1600" b="0" strike="noStrike" spc="-1">
                    <a:latin typeface="Arial"/>
                  </a:rPr>
                  <a:t>ADM </a:t>
                </a:r>
                <a:r>
                  <a:rPr lang="ru-RU" sz="1600" b="0" strike="noStrike" spc="-1">
                    <a:latin typeface="Arial"/>
                  </a:rPr>
                  <a:t>отфильтровывать враждебные изображения </a:t>
                </a:r>
                <a:r>
                  <a:rPr lang="en-US" sz="1600" b="0" strike="noStrike" spc="-1">
                    <a:latin typeface="Arial"/>
                  </a:rPr>
                  <a:t>X' (</a:t>
                </a:r>
                <a:r>
                  <a:rPr lang="ru-RU" sz="1600" b="0" strike="noStrike" spc="-1">
                    <a:latin typeface="Arial"/>
                  </a:rPr>
                  <a:t>созданные атаками </a:t>
                </a:r>
                <a:r>
                  <a:rPr lang="en-US" sz="1600" b="0" strike="noStrike" spc="-1">
                    <a:latin typeface="Arial"/>
                  </a:rPr>
                  <a:t>FGSM </a:t>
                </a:r>
                <a:r>
                  <a:rPr lang="ru-RU" sz="1600" b="0" strike="noStrike" spc="-1">
                    <a:latin typeface="Arial"/>
                  </a:rPr>
                  <a:t>и </a:t>
                </a:r>
                <a:r>
                  <a:rPr lang="en-US" sz="1600" b="0" strike="noStrike" spc="-1">
                    <a:latin typeface="Arial"/>
                  </a:rPr>
                  <a:t>JSMA) </a:t>
                </a:r>
                <a:r>
                  <a:rPr lang="ru-RU" sz="1600" b="0" strike="noStrike" spc="-1">
                    <a:latin typeface="Arial"/>
                  </a:rPr>
                  <a:t>из допустимых изображений </a:t>
                </a:r>
                <a:r>
                  <a:rPr lang="en-US" sz="1600" b="0" strike="noStrike" spc="-1">
                    <a:latin typeface="Arial"/>
                  </a:rPr>
                  <a:t>X, </a:t>
                </a:r>
                <a:r>
                  <a:rPr lang="ru-RU" sz="1600" b="0" strike="noStrike" spc="-1">
                    <a:latin typeface="Arial"/>
                  </a:rPr>
                  <a:t>используя обучающий набор данных </a:t>
                </a:r>
                <a:r>
                  <a:rPr lang="en-US" sz="1600" b="0" strike="noStrike" spc="-1">
                    <a:latin typeface="Arial"/>
                  </a:rPr>
                  <a:t>T1, </a:t>
                </a:r>
                <a:r>
                  <a:rPr lang="ru-RU" sz="1600" b="0" strike="noStrike" spc="-1">
                    <a:latin typeface="Arial"/>
                  </a:rPr>
                  <a:t>сформированный из </a:t>
                </a:r>
                <a:r>
                  <a:rPr lang="en-US" sz="1600" b="0" strike="noStrike" spc="-1">
                    <a:latin typeface="Arial"/>
                  </a:rPr>
                  <a:t>T. </a:t>
                </a:r>
                <a:r>
                  <a:rPr lang="ru-RU" sz="1600" b="0" strike="noStrike" spc="-1">
                    <a:latin typeface="Arial"/>
                  </a:rPr>
                  <a:t>Формально, </a:t>
                </a:r>
                <a:r>
                  <a:rPr lang="en-US" sz="1600" b="0" strike="noStrike" spc="-1">
                    <a:latin typeface="Arial"/>
                  </a:rPr>
                  <a:t>T1</a:t>
                </a:r>
                <a:r>
                  <a:rPr lang="ru-RU" sz="1600" b="0" strike="noStrike" spc="-1">
                    <a:latin typeface="Arial"/>
                  </a:rPr>
                  <a:t> </a:t>
                </a:r>
                <a:r>
                  <a:rPr lang="en-US" sz="1600" b="0" strike="noStrike" spc="-1">
                    <a:latin typeface="Arial"/>
                  </a:rPr>
                  <a:t>=</a:t>
                </a:r>
                <a:r>
                  <a:rPr lang="ru-RU" sz="1600" spc="-1">
                    <a:latin typeface="Arial"/>
                  </a:rPr>
                  <a:t> </a:t>
                </a:r>
                <a:r>
                  <a:rPr lang="en-US" sz="1600" b="0" strike="noStrike" spc="-1">
                    <a:latin typeface="Arial"/>
                  </a:rPr>
                  <a:t>{(x</a:t>
                </a:r>
                <a:r>
                  <a:rPr lang="en-US" sz="1050" b="0" strike="noStrike" spc="-1">
                    <a:latin typeface="Arial"/>
                  </a:rPr>
                  <a:t>i</a:t>
                </a:r>
                <a:r>
                  <a:rPr lang="en-US" sz="1600" b="0" strike="noStrike" spc="-1">
                    <a:latin typeface="Arial"/>
                  </a:rPr>
                  <a:t>, 1)</a:t>
                </a:r>
                <a:r>
                  <a:rPr lang="ru-RU" sz="1600" b="0" strike="noStrike" spc="-1">
                    <a:latin typeface="Arial"/>
                  </a:rPr>
                  <a:t> </a:t>
                </a:r>
                <a:r>
                  <a:rPr lang="en-US" sz="1600" b="0" strike="noStrike" spc="-1">
                    <a:latin typeface="Arial"/>
                  </a:rPr>
                  <a:t>:</a:t>
                </a:r>
                <a:r>
                  <a:rPr lang="ru-RU" sz="1600" b="0" strike="noStrike" spc="-1">
                    <a:latin typeface="Arial"/>
                  </a:rPr>
                  <a:t> </a:t>
                </a:r>
                <a:r>
                  <a:rPr lang="en-US" sz="1600" b="0" strike="noStrike" spc="-1">
                    <a:latin typeface="Arial"/>
                  </a:rPr>
                  <a:t>i∈|T|}</a:t>
                </a:r>
                <a:r>
                  <a:rPr lang="ru-RU" sz="1600" b="0" strike="noStrike" spc="-1">
                    <a:latin typeface="Arial"/>
                  </a:rPr>
                  <a:t> </a:t>
                </a:r>
                <a:r>
                  <a:rPr lang="en-US" sz="1600" b="0" strike="noStrike" spc="-1">
                    <a:latin typeface="Arial"/>
                  </a:rPr>
                  <a:t>∪</a:t>
                </a:r>
                <a:r>
                  <a:rPr lang="ru-RU" sz="1600" b="0" strike="noStrike" spc="-1">
                    <a:latin typeface="Arial"/>
                  </a:rPr>
                  <a:t> </a:t>
                </a:r>
                <a:r>
                  <a:rPr lang="en-US" sz="1600" b="0" strike="noStrike" spc="-1">
                    <a:latin typeface="Arial"/>
                  </a:rPr>
                  <a:t>{(</a:t>
                </a:r>
                <a14:m>
                  <m:oMath xmlns:m="http://schemas.openxmlformats.org/officeDocument/2006/math">
                    <m:sSubSup>
                      <m:sSubSupPr>
                        <m:ctrlPr>
                          <a:rPr lang="ar-AE" sz="1600" b="0" i="1" strike="noStrike" spc="-1" smtClean="0">
                            <a:latin typeface="Cambria Math" panose="02040503050406030204" pitchFamily="18" charset="0"/>
                          </a:rPr>
                        </m:ctrlPr>
                      </m:sSubSupPr>
                      <m:e>
                        <m:r>
                          <a:rPr lang="ar-AE" sz="1600" b="0" i="1" strike="noStrike" spc="-1" smtClean="0">
                            <a:latin typeface="Cambria Math" panose="02040503050406030204" pitchFamily="18" charset="0"/>
                          </a:rPr>
                          <m:t>𝑥</m:t>
                        </m:r>
                      </m:e>
                      <m:sub>
                        <m:r>
                          <a:rPr lang="en-US" sz="1600" b="0" i="1" strike="noStrike" spc="-1" smtClean="0">
                            <a:latin typeface="Cambria Math" panose="02040503050406030204" pitchFamily="18" charset="0"/>
                          </a:rPr>
                          <m:t>𝑖</m:t>
                        </m:r>
                      </m:sub>
                      <m:sup>
                        <m:r>
                          <a:rPr lang="en-US" sz="1600" b="0" i="1" strike="noStrike" spc="-1" smtClean="0">
                            <a:latin typeface="Cambria Math" panose="02040503050406030204" pitchFamily="18" charset="0"/>
                          </a:rPr>
                          <m:t>′</m:t>
                        </m:r>
                      </m:sup>
                    </m:sSubSup>
                  </m:oMath>
                </a14:m>
                <a:r>
                  <a:rPr lang="en-US" sz="1600" b="0" strike="noStrike" spc="-1">
                    <a:latin typeface="Arial"/>
                  </a:rPr>
                  <a:t>, 0)</a:t>
                </a:r>
                <a:r>
                  <a:rPr lang="ru-RU" sz="1600" b="0" strike="noStrike" spc="-1">
                    <a:latin typeface="Arial"/>
                  </a:rPr>
                  <a:t> </a:t>
                </a:r>
                <a:r>
                  <a:rPr lang="en-US" sz="1600" b="0" strike="noStrike" spc="-1">
                    <a:latin typeface="Arial"/>
                  </a:rPr>
                  <a:t>:</a:t>
                </a:r>
                <a:r>
                  <a:rPr lang="ru-RU" sz="1600" b="0" strike="noStrike" spc="-1">
                    <a:latin typeface="Arial"/>
                  </a:rPr>
                  <a:t> </a:t>
                </a:r>
                <a:r>
                  <a:rPr lang="en-US" sz="1600" b="0" strike="noStrike" spc="-1">
                    <a:latin typeface="Arial"/>
                  </a:rPr>
                  <a:t>i≤|T|×m}.</a:t>
                </a:r>
              </a:p>
              <a:p>
                <a:pPr algn="just">
                  <a:buNone/>
                </a:pPr>
                <a:endParaRPr lang="en-US" sz="1600" b="0" strike="noStrike" spc="-1">
                  <a:latin typeface="Arial"/>
                </a:endParaRPr>
              </a:p>
              <a:p>
                <a:pPr algn="just">
                  <a:buNone/>
                </a:pPr>
                <a:r>
                  <a:rPr lang="ru-RU" sz="1600" b="0" i="1" u="sng" strike="noStrike" spc="-1">
                    <a:latin typeface="Arial"/>
                  </a:rPr>
                  <a:t>Источник</a:t>
                </a:r>
                <a:r>
                  <a:rPr lang="ru-RU" sz="1600" i="1" u="sng" spc="-1">
                    <a:latin typeface="Arial"/>
                  </a:rPr>
                  <a:t>и</a:t>
                </a:r>
                <a:r>
                  <a:rPr lang="en-US" sz="1600" b="0" i="1" u="sng" strike="noStrike" spc="-1">
                    <a:latin typeface="Arial"/>
                  </a:rPr>
                  <a:t>:</a:t>
                </a:r>
                <a:r>
                  <a:rPr lang="en-US" sz="1600" b="0" strike="noStrike" spc="-1">
                    <a:latin typeface="Arial"/>
                  </a:rPr>
                  <a:t> </a:t>
                </a:r>
                <a:endParaRPr lang="ru-RU" sz="1600" b="0" strike="noStrike" spc="-1">
                  <a:latin typeface="Arial"/>
                </a:endParaRPr>
              </a:p>
              <a:p>
                <a:pPr algn="just">
                  <a:buNone/>
                </a:pPr>
                <a:r>
                  <a:rPr lang="ru-RU" sz="1600" spc="-1">
                    <a:latin typeface="Arial"/>
                  </a:rPr>
                  <a:t>1) </a:t>
                </a:r>
                <a:r>
                  <a:rPr lang="en-US" sz="1600" b="0" strike="noStrike" spc="-1">
                    <a:latin typeface="Arial"/>
                  </a:rPr>
                  <a:t>Gabriel Resende Machado, Eugênio Silva, Ronaldo Ribeiro Goldschmidt. Adversarial Machine Learning in Image Classification: A Survey Towards the Defender's Perspective. arXiv preprint arXiv:2009.03728 (2020)</a:t>
                </a:r>
                <a:endParaRPr lang="ru-RU" sz="1600" b="0" strike="noStrike" spc="-1">
                  <a:latin typeface="Arial"/>
                </a:endParaRPr>
              </a:p>
              <a:p>
                <a:pPr algn="just">
                  <a:buNone/>
                </a:pPr>
                <a:r>
                  <a:rPr lang="ru-RU" sz="1600" b="0" strike="noStrike" spc="-1">
                    <a:latin typeface="Arial"/>
                  </a:rPr>
                  <a:t>2) </a:t>
                </a:r>
                <a:r>
                  <a:rPr lang="en-US" sz="1600" b="0" strike="noStrike" spc="-1">
                    <a:latin typeface="Arial"/>
                  </a:rPr>
                  <a:t>Kathrin Grosse, Praveen Manoharan, Nicolas Papernot, Michael Backes, and Patrick McDaniel. 2017. On the (Statistical)</a:t>
                </a:r>
                <a:r>
                  <a:rPr lang="ru-RU" sz="1600" b="0" strike="noStrike" spc="-1">
                    <a:latin typeface="Arial"/>
                  </a:rPr>
                  <a:t> </a:t>
                </a:r>
                <a:r>
                  <a:rPr lang="en-US" sz="1600" b="0" strike="noStrike" spc="-1">
                    <a:latin typeface="Arial"/>
                  </a:rPr>
                  <a:t>Detection of Adversarial Examples. (feb 2017). arXiv:1702.06280 http://arxiv.org/abs/1702.06280</a:t>
                </a:r>
                <a:endParaRPr lang="ru-RU" sz="1600" b="0" strike="noStrike" spc="-1">
                  <a:latin typeface="Arial"/>
                </a:endParaRPr>
              </a:p>
              <a:p>
                <a:pPr algn="just">
                  <a:buNone/>
                </a:pPr>
                <a:r>
                  <a:rPr lang="ru-RU" sz="1600" spc="-1">
                    <a:latin typeface="Arial"/>
                  </a:rPr>
                  <a:t>3)</a:t>
                </a:r>
                <a:r>
                  <a:rPr lang="en-US" sz="1600" spc="-1">
                    <a:latin typeface="Arial"/>
                  </a:rPr>
                  <a:t> Zhitao Gong, Wenlu Wang, and Wei-Shinn Ku. 2017. Adversarial and clean data are not twins. arXiv preprint</a:t>
                </a:r>
                <a:r>
                  <a:rPr lang="ru-RU" sz="1600" spc="-1">
                    <a:latin typeface="Arial"/>
                  </a:rPr>
                  <a:t> </a:t>
                </a:r>
                <a:r>
                  <a:rPr lang="en-US" sz="1600" spc="-1">
                    <a:latin typeface="Arial"/>
                  </a:rPr>
                  <a:t>arXiv:1704.04960 (2017)</a:t>
                </a:r>
                <a:endParaRPr lang="en-US" sz="1600" b="0" strike="noStrike" spc="-1">
                  <a:latin typeface="Arial"/>
                </a:endParaRPr>
              </a:p>
              <a:p>
                <a:pPr algn="just">
                  <a:buNone/>
                </a:pPr>
                <a:endParaRPr lang="en-US" sz="2000" b="0" strike="noStrike" spc="-1">
                  <a:latin typeface="Arial"/>
                </a:endParaRPr>
              </a:p>
              <a:p>
                <a:pPr algn="just">
                  <a:buNone/>
                </a:pPr>
                <a:endParaRPr lang="en-US" sz="2000" b="0" strike="noStrike" spc="-1">
                  <a:latin typeface="Arial"/>
                </a:endParaRPr>
              </a:p>
            </p:txBody>
          </p:sp>
        </mc:Choice>
        <mc:Fallback xmlns="">
          <p:sp>
            <p:nvSpPr>
              <p:cNvPr id="107" name="TextBox 106"/>
              <p:cNvSpPr txBox="1">
                <a:spLocks noRot="1" noChangeAspect="1" noMove="1" noResize="1" noEditPoints="1" noAdjustHandles="1" noChangeArrowheads="1" noChangeShapeType="1" noTextEdit="1"/>
              </p:cNvSpPr>
              <p:nvPr/>
            </p:nvSpPr>
            <p:spPr>
              <a:xfrm>
                <a:off x="151860" y="764280"/>
                <a:ext cx="11888280" cy="5953320"/>
              </a:xfrm>
              <a:prstGeom prst="rect">
                <a:avLst/>
              </a:prstGeom>
              <a:blipFill>
                <a:blip r:embed="rId2"/>
                <a:stretch>
                  <a:fillRect l="-308" t="-307" r="-308"/>
                </a:stretch>
              </a:blipFill>
              <a:ln w="0">
                <a:noFill/>
              </a:ln>
            </p:spPr>
            <p:txBody>
              <a:bodyPr/>
              <a:lstStyle/>
              <a:p>
                <a:r>
                  <a:rPr lang="ru-RU">
                    <a:noFill/>
                  </a:rPr>
                  <a:t> </a:t>
                </a:r>
              </a:p>
            </p:txBody>
          </p:sp>
        </mc:Fallback>
      </mc:AlternateContent>
      <p:sp>
        <p:nvSpPr>
          <p:cNvPr id="2" name="Номер слайда 1"/>
          <p:cNvSpPr>
            <a:spLocks noGrp="1"/>
          </p:cNvSpPr>
          <p:nvPr>
            <p:ph type="sldNum" idx="2"/>
          </p:nvPr>
        </p:nvSpPr>
        <p:spPr/>
        <p:txBody>
          <a:bodyPr/>
          <a:lstStyle/>
          <a:p>
            <a:fld id="{6CBC6A4C-7A0F-4613-B4FE-9A81DD0E7D72}" type="slidenum">
              <a:rPr lang="ru-RU" smtClean="0"/>
              <a:t>23</a:t>
            </a:fld>
            <a:endParaRPr lang="ru-RU"/>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Рисунок 8">
            <a:extLst>
              <a:ext uri="{FF2B5EF4-FFF2-40B4-BE49-F238E27FC236}">
                <a16:creationId xmlns:a16="http://schemas.microsoft.com/office/drawing/2014/main" id="{45773215-9F75-492B-B73E-C65038153E3F}"/>
              </a:ext>
            </a:extLst>
          </p:cNvPr>
          <p:cNvPicPr>
            <a:picLocks noChangeAspect="1"/>
          </p:cNvPicPr>
          <p:nvPr/>
        </p:nvPicPr>
        <p:blipFill>
          <a:blip r:embed="rId2"/>
          <a:stretch>
            <a:fillRect/>
          </a:stretch>
        </p:blipFill>
        <p:spPr>
          <a:xfrm>
            <a:off x="6764420" y="1757812"/>
            <a:ext cx="5327060" cy="1765317"/>
          </a:xfrm>
          <a:prstGeom prst="rect">
            <a:avLst/>
          </a:prstGeom>
        </p:spPr>
      </p:pic>
      <p:sp>
        <p:nvSpPr>
          <p:cNvPr id="10" name="Овал 9">
            <a:extLst>
              <a:ext uri="{FF2B5EF4-FFF2-40B4-BE49-F238E27FC236}">
                <a16:creationId xmlns:a16="http://schemas.microsoft.com/office/drawing/2014/main" id="{EB242DB7-FE21-4FA1-9A34-4E8DE2A083E9}"/>
              </a:ext>
            </a:extLst>
          </p:cNvPr>
          <p:cNvSpPr/>
          <p:nvPr/>
        </p:nvSpPr>
        <p:spPr>
          <a:xfrm>
            <a:off x="9274389" y="1667435"/>
            <a:ext cx="2714412" cy="7366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8" name="Прямая соединительная линия 13"/>
          <p:cNvSpPr/>
          <p:nvPr/>
        </p:nvSpPr>
        <p:spPr>
          <a:xfrm>
            <a:off x="203200" y="609600"/>
            <a:ext cx="11684000" cy="25400"/>
          </a:xfrm>
          <a:prstGeom prst="line">
            <a:avLst/>
          </a:prstGeom>
          <a:ln w="76200">
            <a:solidFill>
              <a:srgbClr val="5887C0"/>
            </a:solidFill>
            <a:round/>
          </a:ln>
        </p:spPr>
        <p:style>
          <a:lnRef idx="1">
            <a:schemeClr val="accent1"/>
          </a:lnRef>
          <a:fillRef idx="0">
            <a:schemeClr val="accent1"/>
          </a:fillRef>
          <a:effectRef idx="0">
            <a:schemeClr val="accent1"/>
          </a:effectRef>
          <a:fontRef idx="minor"/>
        </p:style>
        <p:txBody>
          <a:bodyPr/>
          <a:lstStyle/>
          <a:p>
            <a:endParaRPr lang="ru-RU"/>
          </a:p>
        </p:txBody>
      </p:sp>
      <p:sp>
        <p:nvSpPr>
          <p:cNvPr id="110" name="PlaceHolder 12"/>
          <p:cNvSpPr txBox="1"/>
          <p:nvPr/>
        </p:nvSpPr>
        <p:spPr>
          <a:xfrm>
            <a:off x="203199" y="71933"/>
            <a:ext cx="8472960" cy="427320"/>
          </a:xfrm>
          <a:prstGeom prst="rect">
            <a:avLst/>
          </a:prstGeom>
          <a:noFill/>
          <a:ln w="0">
            <a:noFill/>
          </a:ln>
        </p:spPr>
        <p:txBody>
          <a:bodyPr lIns="0" tIns="0" rIns="0" bIns="0" anchor="t">
            <a:noAutofit/>
          </a:bodyPr>
          <a:lstStyle/>
          <a:p>
            <a:pPr marL="12600">
              <a:lnSpc>
                <a:spcPct val="100000"/>
              </a:lnSpc>
              <a:spcBef>
                <a:spcPts val="794"/>
              </a:spcBef>
              <a:buNone/>
              <a:tabLst>
                <a:tab pos="301680" algn="l"/>
                <a:tab pos="302400" algn="l"/>
              </a:tabLst>
            </a:pPr>
            <a:r>
              <a:rPr lang="ru-RU" sz="2800" b="1" strike="noStrike" spc="-1">
                <a:solidFill>
                  <a:srgbClr val="2369B0"/>
                </a:solidFill>
                <a:latin typeface="Times New Roman"/>
                <a:ea typeface="DejaVu Sans"/>
              </a:rPr>
              <a:t>Вспомогательные модели обнаружения (</a:t>
            </a:r>
            <a:r>
              <a:rPr lang="en-US" sz="2800" b="1" strike="noStrike" spc="-1">
                <a:solidFill>
                  <a:srgbClr val="2369B0"/>
                </a:solidFill>
                <a:latin typeface="Times New Roman"/>
                <a:ea typeface="DejaVu Sans"/>
              </a:rPr>
              <a:t>ADM</a:t>
            </a:r>
            <a:r>
              <a:rPr lang="ru-RU" sz="2800" b="1" strike="noStrike" spc="-1">
                <a:solidFill>
                  <a:srgbClr val="2369B0"/>
                </a:solidFill>
                <a:latin typeface="Times New Roman"/>
                <a:ea typeface="DejaVu Sans"/>
              </a:rPr>
              <a:t>)</a:t>
            </a:r>
            <a:endParaRPr lang="ru-RU" sz="2800" b="0" strike="noStrike" spc="-1">
              <a:solidFill>
                <a:srgbClr val="000000"/>
              </a:solidFill>
              <a:latin typeface="Arial"/>
            </a:endParaRPr>
          </a:p>
        </p:txBody>
      </p:sp>
      <p:sp>
        <p:nvSpPr>
          <p:cNvPr id="111" name="TextBox 110"/>
          <p:cNvSpPr txBox="1"/>
          <p:nvPr/>
        </p:nvSpPr>
        <p:spPr>
          <a:xfrm>
            <a:off x="203200" y="4854506"/>
            <a:ext cx="11888280" cy="2435265"/>
          </a:xfrm>
          <a:prstGeom prst="rect">
            <a:avLst/>
          </a:prstGeom>
          <a:noFill/>
          <a:ln w="0">
            <a:noFill/>
          </a:ln>
        </p:spPr>
        <p:txBody>
          <a:bodyPr lIns="90000" tIns="45000" rIns="90000" bIns="45000" anchor="t">
            <a:noAutofit/>
          </a:bodyPr>
          <a:lstStyle/>
          <a:p>
            <a:pPr algn="just">
              <a:buNone/>
            </a:pPr>
            <a:r>
              <a:rPr lang="ru-RU" sz="1400" b="0" i="1" u="sng" strike="noStrike" spc="-1">
                <a:latin typeface="Arial"/>
              </a:rPr>
              <a:t>Источники: </a:t>
            </a:r>
          </a:p>
          <a:p>
            <a:pPr algn="just">
              <a:buNone/>
            </a:pPr>
            <a:r>
              <a:rPr lang="ru-RU" sz="1400" b="0" strike="noStrike" spc="-1">
                <a:latin typeface="Arial"/>
              </a:rPr>
              <a:t>1) </a:t>
            </a:r>
            <a:r>
              <a:rPr lang="en-US" sz="1400" b="0" strike="noStrike" spc="-1">
                <a:latin typeface="Arial"/>
              </a:rPr>
              <a:t>Gabriel Resende Machado, Eugênio Silva, Ronaldo Ribeiro Goldschmidt. Adversarial Machine Learning in Image Classification: A Survey Towards the Defender's Perspective. arXiv preprint arXiv:2009.03728 (2020)</a:t>
            </a:r>
            <a:endParaRPr lang="ru-RU" sz="1400" b="0" strike="noStrike" spc="-1">
              <a:latin typeface="Arial"/>
            </a:endParaRPr>
          </a:p>
          <a:p>
            <a:pPr algn="just">
              <a:buNone/>
            </a:pPr>
            <a:r>
              <a:rPr lang="ru-RU" sz="1400" b="0" strike="noStrike" spc="-1">
                <a:latin typeface="Arial"/>
              </a:rPr>
              <a:t>2) </a:t>
            </a:r>
            <a:r>
              <a:rPr lang="en-US" sz="1400" b="0" strike="noStrike" spc="-1">
                <a:latin typeface="Arial"/>
              </a:rPr>
              <a:t>Jan Hendrik Metzen, Tim Genewein, Volker Fischer, and Bastian Bischoff. 2017. On detecting adversarial perturbations.</a:t>
            </a:r>
            <a:r>
              <a:rPr lang="ru-RU" sz="1400" b="0" strike="noStrike" spc="-1">
                <a:latin typeface="Arial"/>
              </a:rPr>
              <a:t> </a:t>
            </a:r>
            <a:r>
              <a:rPr lang="en-US" sz="1400" b="0" strike="noStrike" spc="-1">
                <a:latin typeface="Arial"/>
              </a:rPr>
              <a:t>arXiv preprint arXiv:1702.04267 (2017)</a:t>
            </a:r>
            <a:endParaRPr lang="ru-RU" sz="1400" b="0" strike="noStrike" spc="-1">
              <a:latin typeface="Arial"/>
            </a:endParaRPr>
          </a:p>
          <a:p>
            <a:pPr algn="just">
              <a:buNone/>
            </a:pPr>
            <a:r>
              <a:rPr lang="en-US" sz="1400" b="0" strike="noStrike" spc="-1">
                <a:latin typeface="Arial"/>
              </a:rPr>
              <a:t>3) Zhitao Gong, Wenlu Wang, and Wei-Shinn Ku. 2017. Adversarial and clean data are not twins. arXiv preprint arXiv:1704.04960 (2017)</a:t>
            </a:r>
            <a:endParaRPr lang="ru-RU" sz="1400" b="0" strike="noStrike" spc="-1">
              <a:latin typeface="Arial"/>
            </a:endParaRPr>
          </a:p>
          <a:p>
            <a:pPr algn="just">
              <a:buNone/>
            </a:pPr>
            <a:r>
              <a:rPr lang="ru-RU" sz="1400" spc="-1">
                <a:latin typeface="Arial"/>
              </a:rPr>
              <a:t>4) </a:t>
            </a:r>
            <a:r>
              <a:rPr lang="en-US" sz="1400" spc="-1">
                <a:latin typeface="Arial"/>
              </a:rPr>
              <a:t>Jiefeng Chen, Zihang Meng, Changtian Sun, Wei Tang, and Yinglun Zhu. 2017. ReabsNet: Detecting and Revising</a:t>
            </a:r>
            <a:r>
              <a:rPr lang="ru-RU" sz="1400" spc="-1">
                <a:latin typeface="Arial"/>
              </a:rPr>
              <a:t> </a:t>
            </a:r>
            <a:r>
              <a:rPr lang="en-US" sz="1400" spc="-1">
                <a:latin typeface="Arial"/>
              </a:rPr>
              <a:t>Adversarial Examples. arXiv preprint arXiv:1712.08250 (2017)</a:t>
            </a:r>
            <a:endParaRPr lang="en-US" sz="1400" b="0" strike="noStrike" spc="-1">
              <a:latin typeface="Arial"/>
            </a:endParaRPr>
          </a:p>
          <a:p>
            <a:pPr algn="just">
              <a:buNone/>
            </a:pPr>
            <a:endParaRPr lang="en-US" b="0" strike="noStrike" spc="-1">
              <a:latin typeface="Arial"/>
            </a:endParaRPr>
          </a:p>
          <a:p>
            <a:pPr algn="just">
              <a:buNone/>
            </a:pPr>
            <a:endParaRPr lang="en-US" sz="2000" b="0" strike="noStrike" spc="-1">
              <a:latin typeface="Arial"/>
            </a:endParaRPr>
          </a:p>
        </p:txBody>
      </p:sp>
      <p:sp>
        <p:nvSpPr>
          <p:cNvPr id="2" name="Номер слайда 1"/>
          <p:cNvSpPr>
            <a:spLocks noGrp="1"/>
          </p:cNvSpPr>
          <p:nvPr>
            <p:ph type="sldNum" idx="2"/>
          </p:nvPr>
        </p:nvSpPr>
        <p:spPr/>
        <p:txBody>
          <a:bodyPr/>
          <a:lstStyle/>
          <a:p>
            <a:fld id="{6CBC6A4C-7A0F-4613-B4FE-9A81DD0E7D72}" type="slidenum">
              <a:rPr lang="ru-RU" smtClean="0"/>
              <a:t>24</a:t>
            </a:fld>
            <a:endParaRPr lang="ru-RU"/>
          </a:p>
        </p:txBody>
      </p:sp>
      <p:sp>
        <p:nvSpPr>
          <p:cNvPr id="8" name="TextBox 7">
            <a:extLst>
              <a:ext uri="{FF2B5EF4-FFF2-40B4-BE49-F238E27FC236}">
                <a16:creationId xmlns:a16="http://schemas.microsoft.com/office/drawing/2014/main" id="{21238795-D67E-4A68-BA60-1E30B04B0262}"/>
              </a:ext>
            </a:extLst>
          </p:cNvPr>
          <p:cNvSpPr txBox="1"/>
          <p:nvPr/>
        </p:nvSpPr>
        <p:spPr>
          <a:xfrm>
            <a:off x="203199" y="790826"/>
            <a:ext cx="6627907" cy="3970318"/>
          </a:xfrm>
          <a:prstGeom prst="rect">
            <a:avLst/>
          </a:prstGeom>
          <a:noFill/>
        </p:spPr>
        <p:txBody>
          <a:bodyPr wrap="square">
            <a:spAutoFit/>
          </a:bodyPr>
          <a:lstStyle/>
          <a:p>
            <a:pPr algn="just">
              <a:buNone/>
            </a:pPr>
            <a:r>
              <a:rPr lang="en-US" sz="1400" b="0" strike="noStrike" spc="-1">
                <a:latin typeface="Arial"/>
              </a:rPr>
              <a:t>В работе Metzen et al</a:t>
            </a:r>
            <a:r>
              <a:rPr lang="ru-RU" sz="1400" spc="-1">
                <a:latin typeface="Arial"/>
              </a:rPr>
              <a:t>. 2017</a:t>
            </a:r>
            <a:r>
              <a:rPr lang="en-US" sz="1400" b="0" strike="noStrike" spc="-1">
                <a:latin typeface="Arial"/>
              </a:rPr>
              <a:t>, выходные данные представления скрытых сло</a:t>
            </a:r>
            <a:r>
              <a:rPr lang="ru-RU" sz="1400" b="0" strike="noStrike" spc="-1">
                <a:latin typeface="Arial"/>
              </a:rPr>
              <a:t>ё</a:t>
            </a:r>
            <a:r>
              <a:rPr lang="en-US" sz="1400" b="0" strike="noStrike" spc="-1">
                <a:latin typeface="Arial"/>
              </a:rPr>
              <a:t>в DNN были использованы для обучения некоторых ADM, аналогично тому, что было сделано в </a:t>
            </a:r>
            <a:r>
              <a:rPr lang="ru-RU" sz="1400" b="0" strike="noStrike" spc="-1">
                <a:latin typeface="Arial"/>
              </a:rPr>
              <a:t>работе </a:t>
            </a:r>
            <a:r>
              <a:rPr lang="en-US" sz="1400" b="0" strike="noStrike" spc="-1">
                <a:latin typeface="Arial"/>
              </a:rPr>
              <a:t>Gong et. al., 2017. Авторы назвали эти подсети ADMs и распределили их по определ</a:t>
            </a:r>
            <a:r>
              <a:rPr lang="ru-RU" sz="1400" b="0" strike="noStrike" spc="-1">
                <a:latin typeface="Arial"/>
              </a:rPr>
              <a:t>ё</a:t>
            </a:r>
            <a:r>
              <a:rPr lang="en-US" sz="1400" b="0" strike="noStrike" spc="-1">
                <a:latin typeface="Arial"/>
              </a:rPr>
              <a:t>нным скрытым слоям DNN, чтобы обнаруживать вредоносные изображения. В этой работе были проведены эксперименты с использованием алгоритмов атаки FGSM, BIM и DeepFool.</a:t>
            </a:r>
            <a:endParaRPr lang="ru-RU" sz="1400" b="0" strike="noStrike" spc="-1">
              <a:latin typeface="Arial"/>
            </a:endParaRPr>
          </a:p>
          <a:p>
            <a:pPr algn="just">
              <a:buNone/>
            </a:pPr>
            <a:endParaRPr lang="en-US" sz="1400" b="0" strike="noStrike" spc="-1">
              <a:latin typeface="Arial"/>
            </a:endParaRPr>
          </a:p>
          <a:p>
            <a:pPr algn="just">
              <a:buNone/>
            </a:pPr>
            <a:r>
              <a:rPr lang="en-US" sz="1400" b="0" strike="noStrike" spc="-1">
                <a:latin typeface="Arial"/>
              </a:rPr>
              <a:t>Наконец,</a:t>
            </a:r>
            <a:r>
              <a:rPr lang="ru-RU" sz="1400" b="0" strike="noStrike" spc="-1">
                <a:latin typeface="Arial"/>
              </a:rPr>
              <a:t> </a:t>
            </a:r>
            <a:r>
              <a:rPr lang="en-US" sz="1400" b="0" strike="noStrike" spc="-1">
                <a:latin typeface="Arial"/>
              </a:rPr>
              <a:t>Chen et al., 2017 разработали архитектуру обнаружения и преобразования, получившую название ReabsNet. </a:t>
            </a:r>
            <a:r>
              <a:rPr lang="ru-RU" sz="1400" b="0" strike="noStrike" spc="-1">
                <a:latin typeface="Arial"/>
              </a:rPr>
              <a:t>Когда ReabsNet получает тестовое изображение, оно сначала проверяется защитной сетью: если оно классифицируется как состязательное изображение, оно будет отправлено модификатору; если оно классифицируется как естественное изображение, оно будет отправлено в главную сеть для классификации. Задача модификатора состоит в том, чтобы для каждого состязательного изображения, полученного от охранной сети, итеративно изменять изображение до тех пор, пока изменённое изображение не сможет пройти защитную сеть, т.е. не будет классифицировано защитной сетью как естественное изображение.</a:t>
            </a:r>
          </a:p>
        </p:txBody>
      </p:sp>
      <p:sp>
        <p:nvSpPr>
          <p:cNvPr id="11" name="TextBox 10">
            <a:extLst>
              <a:ext uri="{FF2B5EF4-FFF2-40B4-BE49-F238E27FC236}">
                <a16:creationId xmlns:a16="http://schemas.microsoft.com/office/drawing/2014/main" id="{3A3D75BA-B6E3-4771-9469-535A31343517}"/>
              </a:ext>
            </a:extLst>
          </p:cNvPr>
          <p:cNvSpPr txBox="1"/>
          <p:nvPr/>
        </p:nvSpPr>
        <p:spPr>
          <a:xfrm>
            <a:off x="9471610" y="1866458"/>
            <a:ext cx="2817091" cy="338554"/>
          </a:xfrm>
          <a:prstGeom prst="rect">
            <a:avLst/>
          </a:prstGeom>
          <a:noFill/>
        </p:spPr>
        <p:txBody>
          <a:bodyPr wrap="square">
            <a:spAutoFit/>
          </a:bodyPr>
          <a:lstStyle/>
          <a:p>
            <a:r>
              <a:rPr lang="ru-RU" sz="1600"/>
              <a:t>Архитектура </a:t>
            </a:r>
            <a:r>
              <a:rPr lang="en-US" sz="1600"/>
              <a:t>ReabsNet</a:t>
            </a:r>
            <a:endParaRPr lang="ru-RU" sz="1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 name="Прямая соединительная линия 14"/>
          <p:cNvSpPr/>
          <p:nvPr/>
        </p:nvSpPr>
        <p:spPr>
          <a:xfrm>
            <a:off x="304560" y="609480"/>
            <a:ext cx="11491560" cy="12960"/>
          </a:xfrm>
          <a:prstGeom prst="line">
            <a:avLst/>
          </a:prstGeom>
          <a:ln w="76200">
            <a:solidFill>
              <a:srgbClr val="5887C0"/>
            </a:solidFill>
            <a:round/>
          </a:ln>
        </p:spPr>
        <p:style>
          <a:lnRef idx="1">
            <a:schemeClr val="accent1"/>
          </a:lnRef>
          <a:fillRef idx="0">
            <a:schemeClr val="accent1"/>
          </a:fillRef>
          <a:effectRef idx="0">
            <a:schemeClr val="accent1"/>
          </a:effectRef>
          <a:fontRef idx="minor"/>
        </p:style>
        <p:txBody>
          <a:bodyPr/>
          <a:lstStyle/>
          <a:p>
            <a:endParaRPr lang="ru-RU"/>
          </a:p>
        </p:txBody>
      </p:sp>
      <p:sp>
        <p:nvSpPr>
          <p:cNvPr id="114" name="PlaceHolder 13"/>
          <p:cNvSpPr txBox="1"/>
          <p:nvPr/>
        </p:nvSpPr>
        <p:spPr>
          <a:xfrm>
            <a:off x="305280" y="13680"/>
            <a:ext cx="6927840" cy="427320"/>
          </a:xfrm>
          <a:prstGeom prst="rect">
            <a:avLst/>
          </a:prstGeom>
          <a:noFill/>
          <a:ln w="0">
            <a:noFill/>
          </a:ln>
        </p:spPr>
        <p:txBody>
          <a:bodyPr lIns="0" tIns="0" rIns="0" bIns="0" anchor="t">
            <a:noAutofit/>
          </a:bodyPr>
          <a:lstStyle/>
          <a:p>
            <a:pPr marL="12600">
              <a:lnSpc>
                <a:spcPct val="100000"/>
              </a:lnSpc>
              <a:spcBef>
                <a:spcPts val="794"/>
              </a:spcBef>
              <a:buNone/>
              <a:tabLst>
                <a:tab pos="301680" algn="l"/>
                <a:tab pos="302400" algn="l"/>
              </a:tabLst>
            </a:pPr>
            <a:r>
              <a:rPr lang="ru-RU" sz="2800" b="1" strike="noStrike" spc="-1">
                <a:solidFill>
                  <a:srgbClr val="2369B0"/>
                </a:solidFill>
                <a:latin typeface="Times New Roman"/>
                <a:ea typeface="DejaVu Sans"/>
              </a:rPr>
              <a:t>Статистические методы</a:t>
            </a:r>
            <a:endParaRPr lang="ru-RU" sz="2800" b="0" strike="noStrike" spc="-1">
              <a:solidFill>
                <a:srgbClr val="000000"/>
              </a:solidFill>
              <a:latin typeface="Arial"/>
            </a:endParaRPr>
          </a:p>
        </p:txBody>
      </p:sp>
      <p:pic>
        <p:nvPicPr>
          <p:cNvPr id="115" name="Рисунок 114"/>
          <p:cNvPicPr/>
          <p:nvPr/>
        </p:nvPicPr>
        <p:blipFill>
          <a:blip r:embed="rId2"/>
          <a:stretch/>
        </p:blipFill>
        <p:spPr>
          <a:xfrm>
            <a:off x="4320988" y="3429000"/>
            <a:ext cx="3712934" cy="732427"/>
          </a:xfrm>
          <a:prstGeom prst="rect">
            <a:avLst/>
          </a:prstGeom>
          <a:ln w="0">
            <a:noFill/>
          </a:ln>
        </p:spPr>
      </p:pic>
      <p:sp>
        <p:nvSpPr>
          <p:cNvPr id="116" name="TextBox 115"/>
          <p:cNvSpPr txBox="1"/>
          <p:nvPr/>
        </p:nvSpPr>
        <p:spPr>
          <a:xfrm>
            <a:off x="243720" y="716400"/>
            <a:ext cx="11552400" cy="2851553"/>
          </a:xfrm>
          <a:prstGeom prst="rect">
            <a:avLst/>
          </a:prstGeom>
          <a:noFill/>
          <a:ln w="0">
            <a:noFill/>
          </a:ln>
        </p:spPr>
        <p:txBody>
          <a:bodyPr lIns="90000" tIns="45000" rIns="90000" bIns="45000" anchor="t">
            <a:noAutofit/>
          </a:bodyPr>
          <a:lstStyle/>
          <a:p>
            <a:pPr algn="just">
              <a:buNone/>
            </a:pPr>
            <a:r>
              <a:rPr lang="en-US" sz="1400" b="0" strike="noStrike" spc="-1">
                <a:latin typeface="Arial"/>
              </a:rPr>
              <a:t>Feinman</a:t>
            </a:r>
            <a:r>
              <a:rPr lang="ru-RU" sz="1400" b="0" strike="noStrike" spc="-1">
                <a:latin typeface="Arial"/>
              </a:rPr>
              <a:t> </a:t>
            </a:r>
            <a:r>
              <a:rPr lang="en-US" sz="1400" b="0" strike="noStrike" spc="-1">
                <a:latin typeface="Arial"/>
              </a:rPr>
              <a:t>el at, 2017 </a:t>
            </a:r>
            <a:r>
              <a:rPr lang="ru-RU" sz="1400" b="0" strike="noStrike" spc="-1">
                <a:latin typeface="Arial"/>
              </a:rPr>
              <a:t>и </a:t>
            </a:r>
            <a:r>
              <a:rPr lang="en-US" sz="1400" b="0" strike="noStrike" spc="-1">
                <a:latin typeface="Arial"/>
              </a:rPr>
              <a:t>Grosse</a:t>
            </a:r>
            <a:r>
              <a:rPr lang="ru-RU" sz="1400" b="0" strike="noStrike" spc="-1">
                <a:latin typeface="Arial"/>
              </a:rPr>
              <a:t> </a:t>
            </a:r>
            <a:r>
              <a:rPr lang="en-US" sz="1400" b="0" strike="noStrike" spc="-1">
                <a:latin typeface="Arial"/>
              </a:rPr>
              <a:t>el at, 2017</a:t>
            </a:r>
            <a:r>
              <a:rPr lang="ru-RU" sz="1400" b="0" strike="noStrike" spc="-1">
                <a:latin typeface="Arial"/>
              </a:rPr>
              <a:t>, </a:t>
            </a:r>
            <a:r>
              <a:rPr lang="en-US" sz="1400" b="0" strike="noStrike" spc="-1">
                <a:latin typeface="Arial"/>
              </a:rPr>
              <a:t>провели статистические сравнения распределений легитимных и враждебных изображений. Grosse</a:t>
            </a:r>
            <a:r>
              <a:rPr lang="ru-RU" sz="1400" b="0" strike="noStrike" spc="-1">
                <a:latin typeface="Arial"/>
              </a:rPr>
              <a:t> </a:t>
            </a:r>
            <a:r>
              <a:rPr lang="en-US" sz="1400" b="0" strike="noStrike" spc="-1">
                <a:latin typeface="Arial"/>
              </a:rPr>
              <a:t>el at, 2017 разработали метод реактивной защиты, котор</a:t>
            </a:r>
            <a:r>
              <a:rPr lang="ru-RU" sz="1400" b="0" strike="noStrike" spc="-1">
                <a:latin typeface="Arial"/>
              </a:rPr>
              <a:t>ая</a:t>
            </a:r>
            <a:r>
              <a:rPr lang="en-US" sz="1400" b="0" strike="noStrike" spc="-1">
                <a:latin typeface="Arial"/>
              </a:rPr>
              <a:t> выполн</a:t>
            </a:r>
            <a:r>
              <a:rPr lang="ru-RU" sz="1400" b="0" strike="noStrike" spc="-1">
                <a:latin typeface="Arial"/>
              </a:rPr>
              <a:t>яет</a:t>
            </a:r>
            <a:r>
              <a:rPr lang="en-US" sz="1400" b="0" strike="noStrike" spc="-1">
                <a:latin typeface="Arial"/>
              </a:rPr>
              <a:t> аппроксимацию для проверки гипотезы MMD (максимальное среднее расхождение) с помощью теста перестановок Фишера, чтобы проверить, принадлежит ли легитимный набор данных S1 к тому же распределению другого набора данных S2, который может содержать изображения, противоречащие друг другу. Формально, учитывая два набора данных S1 и S2, изначально определяется a = MMD(S1, S2). Позже происходит перестановка элементов S1 и S2 в двух новых наборах данных S'1 и S'2, и определяется b = MMD(S'1, S'2). Если a &lt; b, нулевая гипотеза отвергается, и затем делается вывод, что два набора данных принадлежат к разным распределениям. Этот процесс повторяется несколько раз, и значение p определяется как доля от числа случаев, когда нулевая гипотеза была отклонена. </a:t>
            </a:r>
            <a:endParaRPr lang="ru-RU" sz="1400" b="0" strike="noStrike" spc="-1">
              <a:latin typeface="Arial"/>
            </a:endParaRPr>
          </a:p>
          <a:p>
            <a:pPr algn="just">
              <a:buNone/>
            </a:pPr>
            <a:endParaRPr lang="ru-RU" sz="1400" spc="-1">
              <a:latin typeface="Arial"/>
            </a:endParaRPr>
          </a:p>
          <a:p>
            <a:pPr algn="just">
              <a:buNone/>
            </a:pPr>
            <a:r>
              <a:rPr lang="en-US" sz="1400" b="0" strike="noStrike" spc="-1">
                <a:latin typeface="Arial"/>
              </a:rPr>
              <a:t>Feinman</a:t>
            </a:r>
            <a:r>
              <a:rPr lang="ru-RU" sz="1400" b="0" strike="noStrike" spc="-1">
                <a:latin typeface="Arial"/>
              </a:rPr>
              <a:t> </a:t>
            </a:r>
            <a:r>
              <a:rPr lang="en-US" sz="1400" b="0" strike="noStrike" spc="-1">
                <a:latin typeface="Arial"/>
              </a:rPr>
              <a:t>el at, 2017 также предложили реактивную защиту, называемую оценкой плотности ядра (KDE).</a:t>
            </a:r>
            <a:r>
              <a:rPr lang="ru-RU" sz="1400" spc="-1">
                <a:latin typeface="Arial"/>
              </a:rPr>
              <a:t> </a:t>
            </a:r>
            <a:r>
              <a:rPr lang="en-US" sz="1400" b="0" strike="noStrike" spc="-1">
                <a:latin typeface="Arial"/>
              </a:rPr>
              <a:t>KDE использует модели гауссовой смеси для анализа выходных данных логического уровня DNN и проверки того, принадлежат ли входные изображения к одному и тому же распределению допустимых изображений. Учитывая изображение x, классифицированное как метка y, KDE оценивает вероятность появления x в соответствии с уравнением:</a:t>
            </a:r>
          </a:p>
        </p:txBody>
      </p:sp>
      <p:sp>
        <p:nvSpPr>
          <p:cNvPr id="2" name="Номер слайда 1"/>
          <p:cNvSpPr>
            <a:spLocks noGrp="1"/>
          </p:cNvSpPr>
          <p:nvPr>
            <p:ph type="sldNum" idx="2"/>
          </p:nvPr>
        </p:nvSpPr>
        <p:spPr/>
        <p:txBody>
          <a:bodyPr/>
          <a:lstStyle/>
          <a:p>
            <a:fld id="{6CBC6A4C-7A0F-4613-B4FE-9A81DD0E7D72}" type="slidenum">
              <a:rPr lang="ru-RU" smtClean="0"/>
              <a:t>25</a:t>
            </a:fld>
            <a:endParaRPr lang="ru-RU"/>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35F219D-5292-426B-AE8F-6FD2CF1A0CAE}"/>
                  </a:ext>
                </a:extLst>
              </p:cNvPr>
              <p:cNvSpPr txBox="1"/>
              <p:nvPr/>
            </p:nvSpPr>
            <p:spPr>
              <a:xfrm>
                <a:off x="308910" y="4161427"/>
                <a:ext cx="11487210" cy="2462213"/>
              </a:xfrm>
              <a:prstGeom prst="rect">
                <a:avLst/>
              </a:prstGeom>
              <a:noFill/>
            </p:spPr>
            <p:txBody>
              <a:bodyPr wrap="square">
                <a:spAutoFit/>
              </a:bodyPr>
              <a:lstStyle/>
              <a:p>
                <a:pPr algn="just">
                  <a:buNone/>
                </a:pPr>
                <a:r>
                  <a:rPr lang="ru-RU" sz="1400" b="0" strike="noStrike" spc="-1">
                    <a:latin typeface="Arial"/>
                  </a:rPr>
                  <a:t>Здесь </a:t>
                </a:r>
                <a:r>
                  <a:rPr lang="en-US" sz="1400" b="0" strike="noStrike" spc="-1">
                    <a:latin typeface="Arial"/>
                  </a:rPr>
                  <a:t>Xy </a:t>
                </a:r>
                <a:r>
                  <a:rPr lang="en-US" sz="1400" spc="-1">
                    <a:latin typeface="Arial"/>
                  </a:rPr>
                  <a:t>–</a:t>
                </a:r>
                <a:r>
                  <a:rPr lang="ru-RU" sz="1400" spc="-1">
                    <a:latin typeface="Arial"/>
                  </a:rPr>
                  <a:t> набор обучающих данных, содержащий изображения, относящиеся к классу y, </a:t>
                </a:r>
                <a14:m>
                  <m:oMath xmlns:m="http://schemas.openxmlformats.org/officeDocument/2006/math">
                    <m:sSup>
                      <m:sSupPr>
                        <m:ctrlPr>
                          <a:rPr lang="ru-RU" sz="1400" i="1" spc="-1" smtClean="0">
                            <a:latin typeface="Cambria Math" panose="02040503050406030204" pitchFamily="18" charset="0"/>
                          </a:rPr>
                        </m:ctrlPr>
                      </m:sSupPr>
                      <m:e>
                        <m:r>
                          <a:rPr lang="en-US" sz="1400" b="0" i="1" spc="-1" smtClean="0">
                            <a:latin typeface="Cambria Math" panose="02040503050406030204" pitchFamily="18" charset="0"/>
                          </a:rPr>
                          <m:t>𝐹</m:t>
                        </m:r>
                      </m:e>
                      <m:sup>
                        <m:r>
                          <a:rPr lang="en-US" sz="1400" b="0" i="1" spc="-1" smtClean="0">
                            <a:latin typeface="Cambria Math" panose="02040503050406030204" pitchFamily="18" charset="0"/>
                          </a:rPr>
                          <m:t>𝑛</m:t>
                        </m:r>
                        <m:r>
                          <a:rPr lang="en-US" sz="1400" b="0" i="1" spc="-1" smtClean="0">
                            <a:latin typeface="Cambria Math" panose="02040503050406030204" pitchFamily="18" charset="0"/>
                          </a:rPr>
                          <m:t>−1</m:t>
                        </m:r>
                      </m:sup>
                    </m:sSup>
                    <m:d>
                      <m:dPr>
                        <m:ctrlPr>
                          <a:rPr lang="en-US" sz="1400" b="0" i="1" spc="-1" smtClean="0">
                            <a:latin typeface="Cambria Math" panose="02040503050406030204" pitchFamily="18" charset="0"/>
                          </a:rPr>
                        </m:ctrlPr>
                      </m:dPr>
                      <m:e>
                        <m:r>
                          <a:rPr lang="en-US" sz="1400" b="0" i="1" spc="-1" smtClean="0">
                            <a:latin typeface="Cambria Math" panose="02040503050406030204" pitchFamily="18" charset="0"/>
                          </a:rPr>
                          <m:t>𝑥</m:t>
                        </m:r>
                      </m:e>
                    </m:d>
                  </m:oMath>
                </a14:m>
                <a:r>
                  <a:rPr lang="en-US" sz="1400" b="0" strike="noStrike" spc="-1">
                    <a:latin typeface="Arial"/>
                  </a:rPr>
                  <a:t> – </a:t>
                </a:r>
                <a:r>
                  <a:rPr lang="ru-RU" sz="1400" spc="-1"/>
                  <a:t>выход Z логитов, связанный с входом x</a:t>
                </a:r>
                <a:r>
                  <a:rPr lang="en-US" sz="1400" b="0" strike="noStrike" spc="-1">
                    <a:latin typeface="Arial"/>
                  </a:rPr>
                  <a:t>. </a:t>
                </a:r>
                <a:r>
                  <a:rPr lang="ru-RU" sz="1400" spc="-1"/>
                  <a:t>Следовательно, детектор строится путём выбора порога τ, который классифицирует x как враждебный, если KDE(x) &lt; τ, или как законный в противном случае.</a:t>
                </a:r>
              </a:p>
              <a:p>
                <a:pPr algn="just">
                  <a:buNone/>
                </a:pPr>
                <a:endParaRPr lang="ru-RU" sz="1400" b="0" strike="noStrike" spc="-1">
                  <a:latin typeface="Arial"/>
                </a:endParaRPr>
              </a:p>
              <a:p>
                <a:pPr algn="just">
                  <a:buNone/>
                </a:pPr>
                <a:r>
                  <a:rPr lang="ru-RU" sz="1400" i="1" u="sng" spc="-1">
                    <a:latin typeface="Arial"/>
                  </a:rPr>
                  <a:t>Источники</a:t>
                </a:r>
                <a:r>
                  <a:rPr lang="en-US" sz="1400" i="1" u="sng" spc="-1">
                    <a:latin typeface="Arial"/>
                  </a:rPr>
                  <a:t>:</a:t>
                </a:r>
              </a:p>
              <a:p>
                <a:pPr algn="just">
                  <a:buNone/>
                </a:pPr>
                <a:r>
                  <a:rPr lang="en-US" sz="1400" b="0" strike="noStrike" spc="-1">
                    <a:latin typeface="Arial"/>
                  </a:rPr>
                  <a:t>1) Gabriel Resende Machado, Eugênio Silva, Ronaldo Ribeiro Goldschmidt. Adversarial Machine Learning in Image Classification: A Survey Towards the Defender's Perspective. arXiv preprint arXiv:2009.03728 (2020)</a:t>
                </a:r>
              </a:p>
              <a:p>
                <a:pPr algn="just">
                  <a:buNone/>
                </a:pPr>
                <a:r>
                  <a:rPr lang="en-US" sz="1400" spc="-1">
                    <a:latin typeface="Arial"/>
                  </a:rPr>
                  <a:t>2) Reuben Feinman, Ryan R. Curtin, Saurabh Shintre, and Andrew B. Gardner. 2017. Detecting Adversarial Samples from Artifacts. (2017). arXiv:1703.00410 http://arxiv.org/abs/1703.00410</a:t>
                </a:r>
              </a:p>
              <a:p>
                <a:pPr algn="just">
                  <a:buNone/>
                </a:pPr>
                <a:r>
                  <a:rPr lang="en-US" sz="1400" b="0" strike="noStrike" spc="-1">
                    <a:latin typeface="Arial"/>
                  </a:rPr>
                  <a:t>3) Kathrin Grosse, Praveen Manoharan, Nicolas Papernot, Michael Backes, and Patrick McDaniel. 2017. On the (Statistical) Detection of Adversarial Examples. (feb 2017). arXiv:1702.06280 http://arxiv.org/abs/1702.06280</a:t>
                </a:r>
              </a:p>
            </p:txBody>
          </p:sp>
        </mc:Choice>
        <mc:Fallback xmlns="">
          <p:sp>
            <p:nvSpPr>
              <p:cNvPr id="9" name="TextBox 8">
                <a:extLst>
                  <a:ext uri="{FF2B5EF4-FFF2-40B4-BE49-F238E27FC236}">
                    <a16:creationId xmlns:a16="http://schemas.microsoft.com/office/drawing/2014/main" id="{835F219D-5292-426B-AE8F-6FD2CF1A0CAE}"/>
                  </a:ext>
                </a:extLst>
              </p:cNvPr>
              <p:cNvSpPr txBox="1">
                <a:spLocks noRot="1" noChangeAspect="1" noMove="1" noResize="1" noEditPoints="1" noAdjustHandles="1" noChangeArrowheads="1" noChangeShapeType="1" noTextEdit="1"/>
              </p:cNvSpPr>
              <p:nvPr/>
            </p:nvSpPr>
            <p:spPr>
              <a:xfrm>
                <a:off x="308910" y="4161427"/>
                <a:ext cx="11487210" cy="2462213"/>
              </a:xfrm>
              <a:prstGeom prst="rect">
                <a:avLst/>
              </a:prstGeom>
              <a:blipFill>
                <a:blip r:embed="rId3"/>
                <a:stretch>
                  <a:fillRect l="-159" t="-495" r="-159" b="-1485"/>
                </a:stretch>
              </a:blipFill>
            </p:spPr>
            <p:txBody>
              <a:bodyPr/>
              <a:lstStyle/>
              <a:p>
                <a:r>
                  <a:rPr lang="ru-RU">
                    <a:noFill/>
                  </a:rPr>
                  <a:t> </a:t>
                </a:r>
              </a:p>
            </p:txBody>
          </p:sp>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 name="Прямая соединительная линия 15"/>
          <p:cNvSpPr/>
          <p:nvPr/>
        </p:nvSpPr>
        <p:spPr>
          <a:xfrm flipV="1">
            <a:off x="304560" y="585216"/>
            <a:ext cx="11565360" cy="24264"/>
          </a:xfrm>
          <a:prstGeom prst="line">
            <a:avLst/>
          </a:prstGeom>
          <a:ln w="76200">
            <a:solidFill>
              <a:srgbClr val="5887C0"/>
            </a:solidFill>
            <a:round/>
          </a:ln>
        </p:spPr>
        <p:style>
          <a:lnRef idx="1">
            <a:schemeClr val="accent1"/>
          </a:lnRef>
          <a:fillRef idx="0">
            <a:schemeClr val="accent1"/>
          </a:fillRef>
          <a:effectRef idx="0">
            <a:schemeClr val="accent1"/>
          </a:effectRef>
          <a:fontRef idx="minor"/>
        </p:style>
        <p:txBody>
          <a:bodyPr/>
          <a:lstStyle/>
          <a:p>
            <a:endParaRPr lang="ru-RU"/>
          </a:p>
        </p:txBody>
      </p:sp>
      <p:sp>
        <p:nvSpPr>
          <p:cNvPr id="119" name="PlaceHolder 14"/>
          <p:cNvSpPr txBox="1"/>
          <p:nvPr/>
        </p:nvSpPr>
        <p:spPr>
          <a:xfrm>
            <a:off x="305280" y="13680"/>
            <a:ext cx="6927840" cy="427320"/>
          </a:xfrm>
          <a:prstGeom prst="rect">
            <a:avLst/>
          </a:prstGeom>
          <a:noFill/>
          <a:ln w="0">
            <a:noFill/>
          </a:ln>
        </p:spPr>
        <p:txBody>
          <a:bodyPr lIns="0" tIns="0" rIns="0" bIns="0" anchor="t">
            <a:noAutofit/>
          </a:bodyPr>
          <a:lstStyle/>
          <a:p>
            <a:pPr marL="12600">
              <a:lnSpc>
                <a:spcPct val="100000"/>
              </a:lnSpc>
              <a:spcBef>
                <a:spcPts val="794"/>
              </a:spcBef>
              <a:buNone/>
              <a:tabLst>
                <a:tab pos="301680" algn="l"/>
                <a:tab pos="302400" algn="l"/>
              </a:tabLst>
            </a:pPr>
            <a:r>
              <a:rPr lang="ru-RU" sz="2800" b="1" strike="noStrike" spc="-1" dirty="0">
                <a:solidFill>
                  <a:srgbClr val="2369B0"/>
                </a:solidFill>
                <a:latin typeface="Times New Roman"/>
                <a:ea typeface="DejaVu Sans"/>
              </a:rPr>
              <a:t>Методы предварительной обработки</a:t>
            </a:r>
            <a:endParaRPr lang="ru-RU" sz="2800" b="0" strike="noStrike" spc="-1" dirty="0">
              <a:solidFill>
                <a:srgbClr val="000000"/>
              </a:solidFill>
              <a:latin typeface="Arial"/>
            </a:endParaRPr>
          </a:p>
        </p:txBody>
      </p:sp>
      <p:sp>
        <p:nvSpPr>
          <p:cNvPr id="120" name="TextBox 119"/>
          <p:cNvSpPr txBox="1"/>
          <p:nvPr/>
        </p:nvSpPr>
        <p:spPr>
          <a:xfrm>
            <a:off x="278280" y="815400"/>
            <a:ext cx="11591640" cy="5780112"/>
          </a:xfrm>
          <a:prstGeom prst="rect">
            <a:avLst/>
          </a:prstGeom>
          <a:noFill/>
          <a:ln w="0">
            <a:noFill/>
          </a:ln>
        </p:spPr>
        <p:txBody>
          <a:bodyPr lIns="90000" tIns="45000" rIns="90000" bIns="45000" anchor="t">
            <a:noAutofit/>
          </a:bodyPr>
          <a:lstStyle/>
          <a:p>
            <a:pPr algn="just">
              <a:buNone/>
            </a:pPr>
            <a:r>
              <a:rPr lang="ru-RU" sz="1600" spc="-1">
                <a:latin typeface="Arial"/>
              </a:rPr>
              <a:t>Ранее были </a:t>
            </a:r>
            <a:r>
              <a:rPr lang="en-US" sz="1600" b="0" strike="noStrike" spc="-1">
                <a:latin typeface="Arial"/>
              </a:rPr>
              <a:t>разработаны </a:t>
            </a:r>
            <a:r>
              <a:rPr lang="en-US" sz="1600" b="0" strike="noStrike" spc="-1" dirty="0" err="1">
                <a:latin typeface="Arial"/>
              </a:rPr>
              <a:t>контрмеры</a:t>
            </a:r>
            <a:r>
              <a:rPr lang="en-US" sz="1600" b="0" strike="noStrike" spc="-1" dirty="0">
                <a:latin typeface="Arial"/>
              </a:rPr>
              <a:t>, </a:t>
            </a:r>
            <a:r>
              <a:rPr lang="en-US" sz="1600" b="0" strike="noStrike" spc="-1" dirty="0" err="1">
                <a:latin typeface="Arial"/>
              </a:rPr>
              <a:t>основанные</a:t>
            </a:r>
            <a:r>
              <a:rPr lang="en-US" sz="1600" b="0" strike="noStrike" spc="-1" dirty="0">
                <a:latin typeface="Arial"/>
              </a:rPr>
              <a:t> </a:t>
            </a:r>
            <a:r>
              <a:rPr lang="en-US" sz="1600" b="0" strike="noStrike" spc="-1" dirty="0" err="1">
                <a:latin typeface="Arial"/>
              </a:rPr>
              <a:t>на</a:t>
            </a:r>
            <a:r>
              <a:rPr lang="en-US" sz="1600" b="0" strike="noStrike" spc="-1" dirty="0">
                <a:latin typeface="Arial"/>
              </a:rPr>
              <a:t> </a:t>
            </a:r>
            <a:r>
              <a:rPr lang="en-US" sz="1600" b="0" strike="noStrike" spc="-1" dirty="0" err="1">
                <a:latin typeface="Arial"/>
              </a:rPr>
              <a:t>методах</a:t>
            </a:r>
            <a:r>
              <a:rPr lang="en-US" sz="1600" b="0" strike="noStrike" spc="-1" dirty="0">
                <a:latin typeface="Arial"/>
              </a:rPr>
              <a:t> </a:t>
            </a:r>
            <a:r>
              <a:rPr lang="en-US" sz="1600" b="0" strike="noStrike" spc="-1" dirty="0" err="1">
                <a:latin typeface="Arial"/>
              </a:rPr>
              <a:t>предварительной</a:t>
            </a:r>
            <a:r>
              <a:rPr lang="en-US" sz="1600" b="0" strike="noStrike" spc="-1" dirty="0">
                <a:latin typeface="Arial"/>
              </a:rPr>
              <a:t> </a:t>
            </a:r>
            <a:r>
              <a:rPr lang="en-US" sz="1600" b="0" strike="noStrike" spc="-1" dirty="0" err="1">
                <a:latin typeface="Arial"/>
              </a:rPr>
              <a:t>обработки</a:t>
            </a:r>
            <a:r>
              <a:rPr lang="en-US" sz="1600" b="0" strike="noStrike" spc="-1" dirty="0">
                <a:latin typeface="Arial"/>
              </a:rPr>
              <a:t>, </a:t>
            </a:r>
            <a:r>
              <a:rPr lang="en-US" sz="1600" b="0" strike="noStrike" spc="-1" dirty="0" err="1">
                <a:latin typeface="Arial"/>
              </a:rPr>
              <a:t>таких</a:t>
            </a:r>
            <a:r>
              <a:rPr lang="en-US" sz="1600" b="0" strike="noStrike" spc="-1" dirty="0">
                <a:latin typeface="Arial"/>
              </a:rPr>
              <a:t> </a:t>
            </a:r>
            <a:r>
              <a:rPr lang="en-US" sz="1600" b="0" strike="noStrike" spc="-1" dirty="0" err="1">
                <a:latin typeface="Arial"/>
              </a:rPr>
              <a:t>как</a:t>
            </a:r>
            <a:r>
              <a:rPr lang="en-US" sz="1600" b="0" strike="noStrike" spc="-1" dirty="0">
                <a:latin typeface="Arial"/>
              </a:rPr>
              <a:t> </a:t>
            </a:r>
            <a:r>
              <a:rPr lang="en-US" sz="1600" b="0" strike="noStrike" spc="-1" err="1">
                <a:latin typeface="Arial"/>
              </a:rPr>
              <a:t>преобразования</a:t>
            </a:r>
            <a:r>
              <a:rPr lang="en-US" sz="1600" b="0" strike="noStrike" spc="-1">
                <a:latin typeface="Arial"/>
              </a:rPr>
              <a:t> изображений, GAN, </a:t>
            </a:r>
            <a:r>
              <a:rPr lang="en-US" sz="1600" b="0" strike="noStrike" spc="-1" err="1">
                <a:latin typeface="Arial"/>
              </a:rPr>
              <a:t>уровни</a:t>
            </a:r>
            <a:r>
              <a:rPr lang="en-US" sz="1600" b="0" strike="noStrike" spc="-1">
                <a:latin typeface="Arial"/>
              </a:rPr>
              <a:t> шума, </a:t>
            </a:r>
            <a:r>
              <a:rPr lang="en-US" sz="1600" b="0" strike="noStrike" spc="-1" dirty="0" err="1">
                <a:latin typeface="Arial"/>
              </a:rPr>
              <a:t>автоэнкодеры</a:t>
            </a:r>
            <a:r>
              <a:rPr lang="en-US" sz="1600" b="0" strike="noStrike" spc="-1" dirty="0">
                <a:latin typeface="Arial"/>
              </a:rPr>
              <a:t> </a:t>
            </a:r>
            <a:r>
              <a:rPr lang="en-US" sz="1600" b="0" strike="noStrike" spc="-1" dirty="0" err="1">
                <a:latin typeface="Arial"/>
              </a:rPr>
              <a:t>для</a:t>
            </a:r>
            <a:r>
              <a:rPr lang="en-US" sz="1600" b="0" strike="noStrike" spc="-1" dirty="0">
                <a:latin typeface="Arial"/>
              </a:rPr>
              <a:t> </a:t>
            </a:r>
            <a:r>
              <a:rPr lang="en-US" sz="1600" b="0" strike="noStrike" spc="-1" dirty="0" err="1">
                <a:latin typeface="Arial"/>
              </a:rPr>
              <a:t>снижения</a:t>
            </a:r>
            <a:r>
              <a:rPr lang="en-US" sz="1600" b="0" strike="noStrike" spc="-1" dirty="0">
                <a:latin typeface="Arial"/>
              </a:rPr>
              <a:t> </a:t>
            </a:r>
            <a:r>
              <a:rPr lang="en-US" sz="1600" b="0" strike="noStrike" spc="-1" dirty="0" err="1">
                <a:latin typeface="Arial"/>
              </a:rPr>
              <a:t>уровня</a:t>
            </a:r>
            <a:r>
              <a:rPr lang="en-US" sz="1600" b="0" strike="noStrike" spc="-1" dirty="0">
                <a:latin typeface="Arial"/>
              </a:rPr>
              <a:t> </a:t>
            </a:r>
            <a:r>
              <a:rPr lang="en-US" sz="1600" b="0" strike="noStrike" spc="-1" err="1">
                <a:latin typeface="Arial"/>
              </a:rPr>
              <a:t>шума</a:t>
            </a:r>
            <a:r>
              <a:rPr lang="en-US" sz="1600" b="0" strike="noStrike" spc="-1">
                <a:latin typeface="Arial"/>
              </a:rPr>
              <a:t> и </a:t>
            </a:r>
            <a:r>
              <a:rPr lang="en-US" sz="1600" b="0" strike="noStrike" spc="-1" err="1">
                <a:latin typeface="Arial"/>
              </a:rPr>
              <a:t>уменьшение</a:t>
            </a:r>
            <a:r>
              <a:rPr lang="en-US" sz="1600" b="0" strike="noStrike" spc="-1">
                <a:latin typeface="Arial"/>
              </a:rPr>
              <a:t> размерности. </a:t>
            </a:r>
          </a:p>
          <a:p>
            <a:pPr algn="just">
              <a:buNone/>
            </a:pPr>
            <a:endParaRPr lang="en-US" sz="1600" b="0" strike="noStrike" spc="-1" dirty="0">
              <a:latin typeface="Arial"/>
            </a:endParaRPr>
          </a:p>
          <a:p>
            <a:pPr algn="just">
              <a:buNone/>
            </a:pPr>
            <a:r>
              <a:rPr lang="en-US" sz="1600" b="0" strike="noStrike" spc="-1">
                <a:latin typeface="Arial"/>
              </a:rPr>
              <a:t>Xie</a:t>
            </a:r>
            <a:r>
              <a:rPr lang="ru-RU" sz="1600" b="0" strike="noStrike" spc="-1">
                <a:latin typeface="Arial"/>
              </a:rPr>
              <a:t> </a:t>
            </a:r>
            <a:r>
              <a:rPr lang="en-US" sz="1600" b="0" strike="noStrike" spc="-1">
                <a:latin typeface="Arial"/>
              </a:rPr>
              <a:t>el at., 2017 разработали </a:t>
            </a:r>
            <a:r>
              <a:rPr lang="en-US" sz="1600" b="0" strike="noStrike" spc="-1" dirty="0" err="1">
                <a:latin typeface="Arial"/>
              </a:rPr>
              <a:t>проактивную</a:t>
            </a:r>
            <a:r>
              <a:rPr lang="en-US" sz="1600" b="0" strike="noStrike" spc="-1" dirty="0">
                <a:latin typeface="Arial"/>
              </a:rPr>
              <a:t> </a:t>
            </a:r>
            <a:r>
              <a:rPr lang="en-US" sz="1600" b="0" strike="noStrike" spc="-1" dirty="0" err="1">
                <a:latin typeface="Arial"/>
              </a:rPr>
              <a:t>защиту</a:t>
            </a:r>
            <a:r>
              <a:rPr lang="en-US" sz="1600" b="0" strike="noStrike" spc="-1" dirty="0">
                <a:latin typeface="Arial"/>
              </a:rPr>
              <a:t> </a:t>
            </a:r>
            <a:r>
              <a:rPr lang="en-US" sz="1600" b="0" strike="noStrike" spc="-1" dirty="0" err="1">
                <a:latin typeface="Arial"/>
              </a:rPr>
              <a:t>под</a:t>
            </a:r>
            <a:r>
              <a:rPr lang="en-US" sz="1600" b="0" strike="noStrike" spc="-1" dirty="0">
                <a:latin typeface="Arial"/>
              </a:rPr>
              <a:t> </a:t>
            </a:r>
            <a:r>
              <a:rPr lang="en-US" sz="1600" b="0" strike="noStrike" spc="-1" dirty="0" err="1">
                <a:latin typeface="Arial"/>
              </a:rPr>
              <a:t>названием</a:t>
            </a:r>
            <a:r>
              <a:rPr lang="en-US" sz="1600" b="0" strike="noStrike" spc="-1" dirty="0">
                <a:latin typeface="Arial"/>
              </a:rPr>
              <a:t> Random Resizing and Padding (RRP), </a:t>
            </a:r>
            <a:r>
              <a:rPr lang="en-US" sz="1600" b="0" strike="noStrike" spc="-1" dirty="0" err="1">
                <a:latin typeface="Arial"/>
              </a:rPr>
              <a:t>которая</a:t>
            </a:r>
            <a:r>
              <a:rPr lang="en-US" sz="1600" b="0" strike="noStrike" spc="-1" dirty="0">
                <a:latin typeface="Arial"/>
              </a:rPr>
              <a:t> </a:t>
            </a:r>
            <a:r>
              <a:rPr lang="en-US" sz="1600" b="0" strike="noStrike" spc="-1" dirty="0" err="1">
                <a:latin typeface="Arial"/>
              </a:rPr>
              <a:t>вставляет</a:t>
            </a:r>
            <a:r>
              <a:rPr lang="en-US" sz="1600" b="0" strike="noStrike" spc="-1" dirty="0">
                <a:latin typeface="Arial"/>
              </a:rPr>
              <a:t> </a:t>
            </a:r>
            <a:r>
              <a:rPr lang="en-US" sz="1600" b="0" strike="noStrike" spc="-1" dirty="0" err="1">
                <a:latin typeface="Arial"/>
              </a:rPr>
              <a:t>слой</a:t>
            </a:r>
            <a:r>
              <a:rPr lang="en-US" sz="1600" b="0" strike="noStrike" spc="-1" dirty="0">
                <a:latin typeface="Arial"/>
              </a:rPr>
              <a:t> </a:t>
            </a:r>
            <a:r>
              <a:rPr lang="en-US" sz="1600" b="0" strike="noStrike" spc="-1" dirty="0" err="1">
                <a:latin typeface="Arial"/>
              </a:rPr>
              <a:t>изменения</a:t>
            </a:r>
            <a:r>
              <a:rPr lang="en-US" sz="1600" b="0" strike="noStrike" spc="-1" dirty="0">
                <a:latin typeface="Arial"/>
              </a:rPr>
              <a:t> </a:t>
            </a:r>
            <a:r>
              <a:rPr lang="en-US" sz="1600" b="0" strike="noStrike" spc="-1" dirty="0" err="1">
                <a:latin typeface="Arial"/>
              </a:rPr>
              <a:t>размера</a:t>
            </a:r>
            <a:r>
              <a:rPr lang="en-US" sz="1600" b="0" strike="noStrike" spc="-1" dirty="0">
                <a:latin typeface="Arial"/>
              </a:rPr>
              <a:t> и </a:t>
            </a:r>
            <a:r>
              <a:rPr lang="en-US" sz="1600" b="0" strike="noStrike" spc="-1" dirty="0" err="1">
                <a:latin typeface="Arial"/>
              </a:rPr>
              <a:t>заполнения</a:t>
            </a:r>
            <a:r>
              <a:rPr lang="en-US" sz="1600" b="0" strike="noStrike" spc="-1" dirty="0">
                <a:latin typeface="Arial"/>
              </a:rPr>
              <a:t> в </a:t>
            </a:r>
            <a:r>
              <a:rPr lang="en-US" sz="1600" b="0" strike="noStrike" spc="-1" dirty="0" err="1">
                <a:latin typeface="Arial"/>
              </a:rPr>
              <a:t>начале</a:t>
            </a:r>
            <a:r>
              <a:rPr lang="en-US" sz="1600" b="0" strike="noStrike" spc="-1" dirty="0">
                <a:latin typeface="Arial"/>
              </a:rPr>
              <a:t> </a:t>
            </a:r>
            <a:r>
              <a:rPr lang="en-US" sz="1600" b="0" strike="noStrike" spc="-1" dirty="0" err="1">
                <a:latin typeface="Arial"/>
              </a:rPr>
              <a:t>архитектуры</a:t>
            </a:r>
            <a:r>
              <a:rPr lang="en-US" sz="1600" b="0" strike="noStrike" spc="-1" dirty="0">
                <a:latin typeface="Arial"/>
              </a:rPr>
              <a:t> DNN. </a:t>
            </a:r>
            <a:r>
              <a:rPr lang="en-US" sz="1600" b="0" strike="noStrike" spc="-1" dirty="0" err="1">
                <a:latin typeface="Arial"/>
              </a:rPr>
              <a:t>Слой</a:t>
            </a:r>
            <a:r>
              <a:rPr lang="en-US" sz="1600" b="0" strike="noStrike" spc="-1" dirty="0">
                <a:latin typeface="Arial"/>
              </a:rPr>
              <a:t> </a:t>
            </a:r>
            <a:r>
              <a:rPr lang="en-US" sz="1600" b="0" strike="noStrike" spc="-1" dirty="0" err="1">
                <a:latin typeface="Arial"/>
              </a:rPr>
              <a:t>изменения</a:t>
            </a:r>
            <a:r>
              <a:rPr lang="en-US" sz="1600" b="0" strike="noStrike" spc="-1" dirty="0">
                <a:latin typeface="Arial"/>
              </a:rPr>
              <a:t> </a:t>
            </a:r>
            <a:r>
              <a:rPr lang="en-US" sz="1600" b="0" strike="noStrike" spc="-1" dirty="0" err="1">
                <a:latin typeface="Arial"/>
              </a:rPr>
              <a:t>размера</a:t>
            </a:r>
            <a:r>
              <a:rPr lang="en-US" sz="1600" b="0" strike="noStrike" spc="-1" dirty="0">
                <a:latin typeface="Arial"/>
              </a:rPr>
              <a:t> </a:t>
            </a:r>
            <a:r>
              <a:rPr lang="en-US" sz="1600" b="0" strike="noStrike" spc="-1" dirty="0" err="1">
                <a:latin typeface="Arial"/>
              </a:rPr>
              <a:t>изменяет</a:t>
            </a:r>
            <a:r>
              <a:rPr lang="en-US" sz="1600" b="0" strike="noStrike" spc="-1" dirty="0">
                <a:latin typeface="Arial"/>
              </a:rPr>
              <a:t> </a:t>
            </a:r>
            <a:r>
              <a:rPr lang="en-US" sz="1600" b="0" strike="noStrike" spc="-1" dirty="0" err="1">
                <a:latin typeface="Arial"/>
              </a:rPr>
              <a:t>размеры</a:t>
            </a:r>
            <a:r>
              <a:rPr lang="en-US" sz="1600" b="0" strike="noStrike" spc="-1" dirty="0">
                <a:latin typeface="Arial"/>
              </a:rPr>
              <a:t> </a:t>
            </a:r>
            <a:r>
              <a:rPr lang="en-US" sz="1600" b="0" strike="noStrike" spc="-1" dirty="0" err="1">
                <a:latin typeface="Arial"/>
              </a:rPr>
              <a:t>входного</a:t>
            </a:r>
            <a:r>
              <a:rPr lang="en-US" sz="1600" b="0" strike="noStrike" spc="-1" dirty="0">
                <a:latin typeface="Arial"/>
              </a:rPr>
              <a:t> </a:t>
            </a:r>
            <a:r>
              <a:rPr lang="en-US" sz="1600" b="0" strike="noStrike" spc="-1" dirty="0" err="1">
                <a:latin typeface="Arial"/>
              </a:rPr>
              <a:t>изображения</a:t>
            </a:r>
            <a:r>
              <a:rPr lang="en-US" sz="1600" b="0" strike="noStrike" spc="-1" dirty="0">
                <a:latin typeface="Arial"/>
              </a:rPr>
              <a:t>, </a:t>
            </a:r>
            <a:r>
              <a:rPr lang="ru-RU" sz="1600" b="0" strike="noStrike" spc="-1" dirty="0">
                <a:latin typeface="Arial"/>
              </a:rPr>
              <a:t>далее </a:t>
            </a:r>
            <a:r>
              <a:rPr lang="en-US" sz="1600" b="0" strike="noStrike" spc="-1" dirty="0" err="1">
                <a:latin typeface="Arial"/>
              </a:rPr>
              <a:t>слой</a:t>
            </a:r>
            <a:r>
              <a:rPr lang="en-US" sz="1600" b="0" strike="noStrike" spc="-1" dirty="0">
                <a:latin typeface="Arial"/>
              </a:rPr>
              <a:t> </a:t>
            </a:r>
            <a:r>
              <a:rPr lang="en-US" sz="1600" b="0" strike="noStrike" spc="-1" dirty="0" err="1">
                <a:latin typeface="Arial"/>
              </a:rPr>
              <a:t>заполнения</a:t>
            </a:r>
            <a:r>
              <a:rPr lang="en-US" sz="1600" b="0" strike="noStrike" spc="-1" dirty="0">
                <a:latin typeface="Arial"/>
              </a:rPr>
              <a:t> </a:t>
            </a:r>
            <a:r>
              <a:rPr lang="en-US" sz="1600" b="0" strike="noStrike" spc="-1" dirty="0" err="1">
                <a:latin typeface="Arial"/>
              </a:rPr>
              <a:t>вставляет</a:t>
            </a:r>
            <a:r>
              <a:rPr lang="en-US" sz="1600" b="0" strike="noStrike" spc="-1" dirty="0">
                <a:latin typeface="Arial"/>
              </a:rPr>
              <a:t> </a:t>
            </a:r>
            <a:r>
              <a:rPr lang="en-US" sz="1600" b="0" strike="noStrike" spc="-1" dirty="0" err="1">
                <a:latin typeface="Arial"/>
              </a:rPr>
              <a:t>нулевые</a:t>
            </a:r>
            <a:r>
              <a:rPr lang="en-US" sz="1600" b="0" strike="noStrike" spc="-1" dirty="0">
                <a:latin typeface="Arial"/>
              </a:rPr>
              <a:t> </a:t>
            </a:r>
            <a:r>
              <a:rPr lang="en-US" sz="1600" b="0" strike="noStrike" spc="-1" dirty="0" err="1">
                <a:latin typeface="Arial"/>
              </a:rPr>
              <a:t>значения</a:t>
            </a:r>
            <a:r>
              <a:rPr lang="en-US" sz="1600" b="0" strike="noStrike" spc="-1" dirty="0">
                <a:latin typeface="Arial"/>
              </a:rPr>
              <a:t> в </a:t>
            </a:r>
            <a:r>
              <a:rPr lang="en-US" sz="1600" b="0" strike="noStrike" spc="-1" dirty="0" err="1">
                <a:latin typeface="Arial"/>
              </a:rPr>
              <a:t>произвольных</a:t>
            </a:r>
            <a:r>
              <a:rPr lang="en-US" sz="1600" b="0" strike="noStrike" spc="-1" dirty="0">
                <a:latin typeface="Arial"/>
              </a:rPr>
              <a:t> </a:t>
            </a:r>
            <a:r>
              <a:rPr lang="en-US" sz="1600" b="0" strike="noStrike" spc="-1" dirty="0" err="1">
                <a:latin typeface="Arial"/>
              </a:rPr>
              <a:t>позициях</a:t>
            </a:r>
            <a:r>
              <a:rPr lang="en-US" sz="1600" b="0" strike="noStrike" spc="-1" dirty="0">
                <a:latin typeface="Arial"/>
              </a:rPr>
              <a:t> </a:t>
            </a:r>
            <a:r>
              <a:rPr lang="ru-RU" sz="1600" b="0" strike="noStrike" spc="-1" dirty="0">
                <a:latin typeface="Arial"/>
              </a:rPr>
              <a:t>вокруг</a:t>
            </a:r>
            <a:r>
              <a:rPr lang="en-US" sz="1600" b="0" strike="noStrike" spc="-1" dirty="0">
                <a:latin typeface="Arial"/>
              </a:rPr>
              <a:t> </a:t>
            </a:r>
            <a:r>
              <a:rPr lang="en-US" sz="1600" b="0" strike="noStrike" spc="-1" dirty="0" err="1">
                <a:latin typeface="Arial"/>
              </a:rPr>
              <a:t>изображения</a:t>
            </a:r>
            <a:r>
              <a:rPr lang="en-US" sz="1600" b="0" strike="noStrike" spc="-1" dirty="0">
                <a:latin typeface="Arial"/>
              </a:rPr>
              <a:t> </a:t>
            </a:r>
            <a:r>
              <a:rPr lang="en-US" sz="1600" b="0" strike="noStrike" spc="-1" dirty="0" err="1">
                <a:latin typeface="Arial"/>
              </a:rPr>
              <a:t>измененного</a:t>
            </a:r>
            <a:r>
              <a:rPr lang="en-US" sz="1600" b="0" strike="noStrike" spc="-1" dirty="0">
                <a:latin typeface="Arial"/>
              </a:rPr>
              <a:t> </a:t>
            </a:r>
            <a:r>
              <a:rPr lang="en-US" sz="1600" b="0" strike="noStrike" spc="-1" dirty="0" err="1">
                <a:latin typeface="Arial"/>
              </a:rPr>
              <a:t>размера</a:t>
            </a:r>
            <a:r>
              <a:rPr lang="en-US" sz="1600" b="0" strike="noStrike" spc="-1" dirty="0">
                <a:latin typeface="Arial"/>
              </a:rPr>
              <a:t>. В </a:t>
            </a:r>
            <a:r>
              <a:rPr lang="en-US" sz="1600" b="0" strike="noStrike" spc="-1" dirty="0" err="1">
                <a:latin typeface="Arial"/>
              </a:rPr>
              <a:t>конце</a:t>
            </a:r>
            <a:r>
              <a:rPr lang="en-US" sz="1600" b="0" strike="noStrike" spc="-1" dirty="0">
                <a:latin typeface="Arial"/>
              </a:rPr>
              <a:t> </a:t>
            </a:r>
            <a:r>
              <a:rPr lang="en-US" sz="1600" b="0" strike="noStrike" spc="-1" dirty="0" err="1">
                <a:latin typeface="Arial"/>
              </a:rPr>
              <a:t>процедуры</a:t>
            </a:r>
            <a:r>
              <a:rPr lang="en-US" sz="1600" b="0" strike="noStrike" spc="-1" dirty="0">
                <a:latin typeface="Arial"/>
              </a:rPr>
              <a:t> </a:t>
            </a:r>
            <a:r>
              <a:rPr lang="en-US" sz="1600" b="0" strike="noStrike" spc="-1" dirty="0" err="1">
                <a:latin typeface="Arial"/>
              </a:rPr>
              <a:t>заполнения</a:t>
            </a:r>
            <a:r>
              <a:rPr lang="en-US" sz="1600" b="0" strike="noStrike" spc="-1" dirty="0">
                <a:latin typeface="Arial"/>
              </a:rPr>
              <a:t> </a:t>
            </a:r>
            <a:r>
              <a:rPr lang="en-US" sz="1600" b="0" strike="noStrike" spc="-1" dirty="0" err="1">
                <a:latin typeface="Arial"/>
              </a:rPr>
              <a:t>изображение</a:t>
            </a:r>
            <a:r>
              <a:rPr lang="en-US" sz="1600" b="0" strike="noStrike" spc="-1" dirty="0">
                <a:latin typeface="Arial"/>
              </a:rPr>
              <a:t> с </a:t>
            </a:r>
            <a:r>
              <a:rPr lang="en-US" sz="1600" b="0" strike="noStrike" spc="-1" dirty="0" err="1">
                <a:latin typeface="Arial"/>
              </a:rPr>
              <a:t>измененным</a:t>
            </a:r>
            <a:r>
              <a:rPr lang="en-US" sz="1600" b="0" strike="noStrike" spc="-1" dirty="0">
                <a:latin typeface="Arial"/>
              </a:rPr>
              <a:t> </a:t>
            </a:r>
            <a:r>
              <a:rPr lang="en-US" sz="1600" b="0" strike="noStrike" spc="-1" dirty="0" err="1">
                <a:latin typeface="Arial"/>
              </a:rPr>
              <a:t>размером</a:t>
            </a:r>
            <a:r>
              <a:rPr lang="en-US" sz="1600" b="0" strike="noStrike" spc="-1" dirty="0">
                <a:latin typeface="Arial"/>
              </a:rPr>
              <a:t> </a:t>
            </a:r>
            <a:r>
              <a:rPr lang="en-US" sz="1600" b="0" strike="noStrike" spc="-1" dirty="0" err="1">
                <a:latin typeface="Arial"/>
              </a:rPr>
              <a:t>классифицируется</a:t>
            </a:r>
            <a:r>
              <a:rPr lang="en-US" sz="1600" b="0" strike="noStrike" spc="-1" dirty="0">
                <a:latin typeface="Arial"/>
              </a:rPr>
              <a:t> с </a:t>
            </a:r>
            <a:r>
              <a:rPr lang="en-US" sz="1600" b="0" strike="noStrike" spc="-1" dirty="0" err="1">
                <a:latin typeface="Arial"/>
              </a:rPr>
              <a:t>помощью</a:t>
            </a:r>
            <a:r>
              <a:rPr lang="en-US" sz="1600" b="0" strike="noStrike" spc="-1" dirty="0">
                <a:latin typeface="Arial"/>
              </a:rPr>
              <a:t> </a:t>
            </a:r>
            <a:r>
              <a:rPr lang="en-US" sz="1600" b="0" strike="noStrike" spc="-1" dirty="0" err="1">
                <a:latin typeface="Arial"/>
              </a:rPr>
              <a:t>проактивной</a:t>
            </a:r>
            <a:r>
              <a:rPr lang="en-US" sz="1600" b="0" strike="noStrike" spc="-1" dirty="0">
                <a:latin typeface="Arial"/>
              </a:rPr>
              <a:t> </a:t>
            </a:r>
            <a:r>
              <a:rPr lang="en-US" sz="1600" b="0" strike="noStrike" spc="-1" err="1">
                <a:latin typeface="Arial"/>
              </a:rPr>
              <a:t>модели</a:t>
            </a:r>
            <a:r>
              <a:rPr lang="en-US" sz="1600" b="0" strike="noStrike" spc="-1">
                <a:latin typeface="Arial"/>
              </a:rPr>
              <a:t>.</a:t>
            </a:r>
          </a:p>
          <a:p>
            <a:pPr algn="just">
              <a:buNone/>
            </a:pPr>
            <a:endParaRPr lang="en-US" sz="1600" b="0" strike="noStrike" spc="-1" dirty="0">
              <a:latin typeface="Arial"/>
            </a:endParaRPr>
          </a:p>
          <a:p>
            <a:pPr algn="just">
              <a:buNone/>
            </a:pPr>
            <a:r>
              <a:rPr lang="en-US" sz="1600" b="0" strike="noStrike" spc="-1">
                <a:latin typeface="Arial"/>
              </a:rPr>
              <a:t>Guo el at., 2017 применили </a:t>
            </a:r>
            <a:r>
              <a:rPr lang="en-US" sz="1600" b="0" strike="noStrike" spc="-1" dirty="0" err="1">
                <a:latin typeface="Arial"/>
              </a:rPr>
              <a:t>различные</a:t>
            </a:r>
            <a:r>
              <a:rPr lang="en-US" sz="1600" b="0" strike="noStrike" spc="-1" dirty="0">
                <a:latin typeface="Arial"/>
              </a:rPr>
              <a:t> </a:t>
            </a:r>
            <a:r>
              <a:rPr lang="en-US" sz="1600" b="0" strike="noStrike" spc="-1" dirty="0" err="1">
                <a:latin typeface="Arial"/>
              </a:rPr>
              <a:t>преобразования</a:t>
            </a:r>
            <a:r>
              <a:rPr lang="en-US" sz="1600" b="0" strike="noStrike" spc="-1" dirty="0">
                <a:latin typeface="Arial"/>
              </a:rPr>
              <a:t> </a:t>
            </a:r>
            <a:r>
              <a:rPr lang="en-US" sz="1600" b="0" strike="noStrike" spc="-1" dirty="0" err="1">
                <a:latin typeface="Arial"/>
              </a:rPr>
              <a:t>во</a:t>
            </a:r>
            <a:r>
              <a:rPr lang="en-US" sz="1600" b="0" strike="noStrike" spc="-1" dirty="0">
                <a:latin typeface="Arial"/>
              </a:rPr>
              <a:t> </a:t>
            </a:r>
            <a:r>
              <a:rPr lang="en-US" sz="1600" b="0" strike="noStrike" spc="-1" dirty="0" err="1">
                <a:latin typeface="Arial"/>
              </a:rPr>
              <a:t>входных</a:t>
            </a:r>
            <a:r>
              <a:rPr lang="en-US" sz="1600" b="0" strike="noStrike" spc="-1" dirty="0">
                <a:latin typeface="Arial"/>
              </a:rPr>
              <a:t> </a:t>
            </a:r>
            <a:r>
              <a:rPr lang="en-US" sz="1600" b="0" strike="noStrike" spc="-1" dirty="0" err="1">
                <a:latin typeface="Arial"/>
              </a:rPr>
              <a:t>изображениях</a:t>
            </a:r>
            <a:r>
              <a:rPr lang="en-US" sz="1600" b="0" strike="noStrike" spc="-1" dirty="0">
                <a:latin typeface="Arial"/>
              </a:rPr>
              <a:t> </a:t>
            </a:r>
            <a:r>
              <a:rPr lang="en-US" sz="1600" b="0" strike="noStrike" spc="-1" dirty="0" err="1">
                <a:latin typeface="Arial"/>
              </a:rPr>
              <a:t>перед</a:t>
            </a:r>
            <a:r>
              <a:rPr lang="en-US" sz="1600" b="0" strike="noStrike" spc="-1" dirty="0">
                <a:latin typeface="Arial"/>
              </a:rPr>
              <a:t> </a:t>
            </a:r>
            <a:r>
              <a:rPr lang="en-US" sz="1600" b="0" strike="noStrike" spc="-1" dirty="0" err="1">
                <a:latin typeface="Arial"/>
              </a:rPr>
              <a:t>классификацией</a:t>
            </a:r>
            <a:r>
              <a:rPr lang="en-US" sz="1600" b="0" strike="noStrike" spc="-1" dirty="0">
                <a:latin typeface="Arial"/>
              </a:rPr>
              <a:t>, </a:t>
            </a:r>
            <a:r>
              <a:rPr lang="en-US" sz="1600" b="0" strike="noStrike" spc="-1" dirty="0" err="1">
                <a:latin typeface="Arial"/>
              </a:rPr>
              <a:t>такие</a:t>
            </a:r>
            <a:r>
              <a:rPr lang="en-US" sz="1600" b="0" strike="noStrike" spc="-1" dirty="0">
                <a:latin typeface="Arial"/>
              </a:rPr>
              <a:t> </a:t>
            </a:r>
            <a:r>
              <a:rPr lang="en-US" sz="1600" b="0" strike="noStrike" spc="-1" dirty="0" err="1">
                <a:latin typeface="Arial"/>
              </a:rPr>
              <a:t>как</a:t>
            </a:r>
            <a:r>
              <a:rPr lang="en-US" sz="1600" b="0" strike="noStrike" spc="-1" dirty="0">
                <a:latin typeface="Arial"/>
              </a:rPr>
              <a:t> </a:t>
            </a:r>
            <a:r>
              <a:rPr lang="en-US" sz="1600" b="0" strike="noStrike" spc="-1" dirty="0" err="1">
                <a:latin typeface="Arial"/>
              </a:rPr>
              <a:t>обрезка</a:t>
            </a:r>
            <a:r>
              <a:rPr lang="en-US" sz="1600" b="0" strike="noStrike" spc="-1" dirty="0">
                <a:latin typeface="Arial"/>
              </a:rPr>
              <a:t> и </a:t>
            </a:r>
            <a:r>
              <a:rPr lang="en-US" sz="1600" b="0" strike="noStrike" spc="-1" dirty="0" err="1">
                <a:latin typeface="Arial"/>
              </a:rPr>
              <a:t>масштабирование</a:t>
            </a:r>
            <a:r>
              <a:rPr lang="en-US" sz="1600" b="0" strike="noStrike" spc="-1" dirty="0">
                <a:latin typeface="Arial"/>
              </a:rPr>
              <a:t>, </a:t>
            </a:r>
            <a:r>
              <a:rPr lang="en-US" sz="1600" b="0" strike="noStrike" spc="-1" dirty="0" err="1">
                <a:latin typeface="Arial"/>
              </a:rPr>
              <a:t>уменьшение</a:t>
            </a:r>
            <a:r>
              <a:rPr lang="en-US" sz="1600" b="0" strike="noStrike" spc="-1" dirty="0">
                <a:latin typeface="Arial"/>
              </a:rPr>
              <a:t> </a:t>
            </a:r>
            <a:r>
              <a:rPr lang="en-US" sz="1600" b="0" strike="noStrike" spc="-1" dirty="0" err="1">
                <a:latin typeface="Arial"/>
              </a:rPr>
              <a:t>битовой</a:t>
            </a:r>
            <a:r>
              <a:rPr lang="en-US" sz="1600" b="0" strike="noStrike" spc="-1" dirty="0">
                <a:latin typeface="Arial"/>
              </a:rPr>
              <a:t> </a:t>
            </a:r>
            <a:r>
              <a:rPr lang="en-US" sz="1600" b="0" strike="noStrike" spc="-1" dirty="0" err="1">
                <a:latin typeface="Arial"/>
              </a:rPr>
              <a:t>глубины</a:t>
            </a:r>
            <a:r>
              <a:rPr lang="en-US" sz="1600" b="0" strike="noStrike" spc="-1" dirty="0">
                <a:latin typeface="Arial"/>
              </a:rPr>
              <a:t>, </a:t>
            </a:r>
            <a:r>
              <a:rPr lang="en-US" sz="1600" b="0" strike="noStrike" spc="-1" dirty="0" err="1">
                <a:latin typeface="Arial"/>
              </a:rPr>
              <a:t>сжатие</a:t>
            </a:r>
            <a:r>
              <a:rPr lang="en-US" sz="1600" b="0" strike="noStrike" spc="-1" dirty="0">
                <a:latin typeface="Arial"/>
              </a:rPr>
              <a:t> JPEG, </a:t>
            </a:r>
            <a:r>
              <a:rPr lang="en-US" sz="1600" b="0" strike="noStrike" spc="-1" dirty="0" err="1">
                <a:latin typeface="Arial"/>
              </a:rPr>
              <a:t>минимизация</a:t>
            </a:r>
            <a:r>
              <a:rPr lang="en-US" sz="1600" b="0" strike="noStrike" spc="-1" dirty="0">
                <a:latin typeface="Arial"/>
              </a:rPr>
              <a:t> </a:t>
            </a:r>
            <a:r>
              <a:rPr lang="en-US" sz="1600" b="0" strike="noStrike" spc="-1" dirty="0" err="1">
                <a:latin typeface="Arial"/>
              </a:rPr>
              <a:t>общей</a:t>
            </a:r>
            <a:r>
              <a:rPr lang="en-US" sz="1600" b="0" strike="noStrike" spc="-1" dirty="0">
                <a:latin typeface="Arial"/>
              </a:rPr>
              <a:t> </a:t>
            </a:r>
            <a:r>
              <a:rPr lang="en-US" sz="1600" b="0" strike="noStrike" spc="-1" dirty="0" err="1">
                <a:latin typeface="Arial"/>
              </a:rPr>
              <a:t>дисперсии</a:t>
            </a:r>
            <a:r>
              <a:rPr lang="en-US" sz="1600" b="0" strike="noStrike" spc="-1" dirty="0">
                <a:latin typeface="Arial"/>
              </a:rPr>
              <a:t> (TVM) и </a:t>
            </a:r>
            <a:r>
              <a:rPr lang="en-US" sz="1600" b="0" strike="noStrike" spc="-1" dirty="0" err="1">
                <a:latin typeface="Arial"/>
              </a:rPr>
              <a:t>квилтинг</a:t>
            </a:r>
            <a:r>
              <a:rPr lang="en-US" sz="1600" b="0" strike="noStrike" spc="-1" dirty="0">
                <a:latin typeface="Arial"/>
              </a:rPr>
              <a:t> </a:t>
            </a:r>
            <a:r>
              <a:rPr lang="en-US" sz="1600" b="0" strike="noStrike" spc="-1" dirty="0" err="1">
                <a:latin typeface="Arial"/>
              </a:rPr>
              <a:t>изображений</a:t>
            </a:r>
            <a:r>
              <a:rPr lang="en-US" sz="1600" b="0" strike="noStrike" spc="-1">
                <a:latin typeface="Arial"/>
              </a:rPr>
              <a:t>. Guo el at., 2017 реализовали </a:t>
            </a:r>
            <a:r>
              <a:rPr lang="en-US" sz="1600" b="0" strike="noStrike" spc="-1" dirty="0">
                <a:latin typeface="Arial"/>
              </a:rPr>
              <a:t>TVM в </a:t>
            </a:r>
            <a:r>
              <a:rPr lang="en-US" sz="1600" b="0" strike="noStrike" spc="-1" dirty="0" err="1">
                <a:latin typeface="Arial"/>
              </a:rPr>
              <a:t>качестве</a:t>
            </a:r>
            <a:r>
              <a:rPr lang="en-US" sz="1600" b="0" strike="noStrike" spc="-1" dirty="0">
                <a:latin typeface="Arial"/>
              </a:rPr>
              <a:t> </a:t>
            </a:r>
            <a:r>
              <a:rPr lang="en-US" sz="1600" b="0" strike="noStrike" spc="-1" dirty="0" err="1">
                <a:latin typeface="Arial"/>
              </a:rPr>
              <a:t>защиты</a:t>
            </a:r>
            <a:r>
              <a:rPr lang="en-US" sz="1600" b="0" strike="noStrike" spc="-1" dirty="0">
                <a:latin typeface="Arial"/>
              </a:rPr>
              <a:t>, </a:t>
            </a:r>
            <a:r>
              <a:rPr lang="en-US" sz="1600" b="0" strike="noStrike" spc="-1" dirty="0" err="1">
                <a:latin typeface="Arial"/>
              </a:rPr>
              <a:t>случайным</a:t>
            </a:r>
            <a:r>
              <a:rPr lang="en-US" sz="1600" b="0" strike="noStrike" spc="-1" dirty="0">
                <a:latin typeface="Arial"/>
              </a:rPr>
              <a:t> </a:t>
            </a:r>
            <a:r>
              <a:rPr lang="en-US" sz="1600" b="0" strike="noStrike" spc="-1" dirty="0" err="1">
                <a:latin typeface="Arial"/>
              </a:rPr>
              <a:t>образом</a:t>
            </a:r>
            <a:r>
              <a:rPr lang="en-US" sz="1600" b="0" strike="noStrike" spc="-1" dirty="0">
                <a:latin typeface="Arial"/>
              </a:rPr>
              <a:t> </a:t>
            </a:r>
            <a:r>
              <a:rPr lang="en-US" sz="1600" b="0" strike="noStrike" spc="-1" dirty="0" err="1">
                <a:latin typeface="Arial"/>
              </a:rPr>
              <a:t>выбирая</a:t>
            </a:r>
            <a:r>
              <a:rPr lang="en-US" sz="1600" b="0" strike="noStrike" spc="-1" dirty="0">
                <a:latin typeface="Arial"/>
              </a:rPr>
              <a:t> </a:t>
            </a:r>
            <a:r>
              <a:rPr lang="en-US" sz="1600" b="0" strike="noStrike" spc="-1" dirty="0" err="1">
                <a:latin typeface="Arial"/>
              </a:rPr>
              <a:t>пиксели</a:t>
            </a:r>
            <a:r>
              <a:rPr lang="en-US" sz="1600" b="0" strike="noStrike" spc="-1" dirty="0">
                <a:latin typeface="Arial"/>
              </a:rPr>
              <a:t> </a:t>
            </a:r>
            <a:r>
              <a:rPr lang="en-US" sz="1600" b="0" strike="noStrike" spc="-1" dirty="0" err="1">
                <a:latin typeface="Arial"/>
              </a:rPr>
              <a:t>из</a:t>
            </a:r>
            <a:r>
              <a:rPr lang="en-US" sz="1600" b="0" strike="noStrike" spc="-1" dirty="0">
                <a:latin typeface="Arial"/>
              </a:rPr>
              <a:t> </a:t>
            </a:r>
            <a:r>
              <a:rPr lang="en-US" sz="1600" b="0" strike="noStrike" spc="-1" dirty="0" err="1">
                <a:latin typeface="Arial"/>
              </a:rPr>
              <a:t>входных</a:t>
            </a:r>
            <a:r>
              <a:rPr lang="en-US" sz="1600" b="0" strike="noStrike" spc="-1" dirty="0">
                <a:latin typeface="Arial"/>
              </a:rPr>
              <a:t> </a:t>
            </a:r>
            <a:r>
              <a:rPr lang="en-US" sz="1600" b="0" strike="noStrike" spc="-1" dirty="0" err="1">
                <a:latin typeface="Arial"/>
              </a:rPr>
              <a:t>данных</a:t>
            </a:r>
            <a:r>
              <a:rPr lang="en-US" sz="1600" b="0" strike="noStrike" spc="-1" dirty="0">
                <a:latin typeface="Arial"/>
              </a:rPr>
              <a:t> и </a:t>
            </a:r>
            <a:r>
              <a:rPr lang="en-US" sz="1600" b="0" strike="noStrike" spc="-1" dirty="0" err="1">
                <a:latin typeface="Arial"/>
              </a:rPr>
              <a:t>выполняя</a:t>
            </a:r>
            <a:r>
              <a:rPr lang="en-US" sz="1600" b="0" strike="noStrike" spc="-1" dirty="0">
                <a:latin typeface="Arial"/>
              </a:rPr>
              <a:t> </a:t>
            </a:r>
            <a:r>
              <a:rPr lang="en-US" sz="1600" b="0" strike="noStrike" spc="-1" dirty="0" err="1">
                <a:latin typeface="Arial"/>
              </a:rPr>
              <a:t>итеративную</a:t>
            </a:r>
            <a:r>
              <a:rPr lang="en-US" sz="1600" b="0" strike="noStrike" spc="-1" dirty="0">
                <a:latin typeface="Arial"/>
              </a:rPr>
              <a:t> </a:t>
            </a:r>
            <a:r>
              <a:rPr lang="en-US" sz="1600" b="0" strike="noStrike" spc="-1" dirty="0" err="1">
                <a:latin typeface="Arial"/>
              </a:rPr>
              <a:t>оптимизацию</a:t>
            </a:r>
            <a:r>
              <a:rPr lang="en-US" sz="1600" b="0" strike="noStrike" spc="-1" dirty="0">
                <a:latin typeface="Arial"/>
              </a:rPr>
              <a:t>, </a:t>
            </a:r>
            <a:r>
              <a:rPr lang="en-US" sz="1600" b="0" strike="noStrike" spc="-1" dirty="0" err="1">
                <a:latin typeface="Arial"/>
              </a:rPr>
              <a:t>чтобы</a:t>
            </a:r>
            <a:r>
              <a:rPr lang="en-US" sz="1600" b="0" strike="noStrike" spc="-1" dirty="0">
                <a:latin typeface="Arial"/>
              </a:rPr>
              <a:t> </a:t>
            </a:r>
            <a:r>
              <a:rPr lang="en-US" sz="1600" b="0" strike="noStrike" spc="-1" dirty="0" err="1">
                <a:latin typeface="Arial"/>
              </a:rPr>
              <a:t>найти</a:t>
            </a:r>
            <a:r>
              <a:rPr lang="en-US" sz="1600" b="0" strike="noStrike" spc="-1" dirty="0">
                <a:latin typeface="Arial"/>
              </a:rPr>
              <a:t> </a:t>
            </a:r>
            <a:r>
              <a:rPr lang="en-US" sz="1600" b="0" strike="noStrike" spc="-1" dirty="0" err="1">
                <a:latin typeface="Arial"/>
              </a:rPr>
              <a:t>изображение</a:t>
            </a:r>
            <a:r>
              <a:rPr lang="en-US" sz="1600" b="0" strike="noStrike" spc="-1" dirty="0">
                <a:latin typeface="Arial"/>
              </a:rPr>
              <a:t>, </a:t>
            </a:r>
            <a:r>
              <a:rPr lang="en-US" sz="1600" b="0" strike="noStrike" spc="-1" dirty="0" err="1">
                <a:latin typeface="Arial"/>
              </a:rPr>
              <a:t>цвета</a:t>
            </a:r>
            <a:r>
              <a:rPr lang="en-US" sz="1600" b="0" strike="noStrike" spc="-1" dirty="0">
                <a:latin typeface="Arial"/>
              </a:rPr>
              <a:t> </a:t>
            </a:r>
            <a:r>
              <a:rPr lang="en-US" sz="1600" b="0" strike="noStrike" spc="-1" dirty="0" err="1">
                <a:latin typeface="Arial"/>
              </a:rPr>
              <a:t>которого</a:t>
            </a:r>
            <a:r>
              <a:rPr lang="en-US" sz="1600" b="0" strike="noStrike" spc="-1" dirty="0">
                <a:latin typeface="Arial"/>
              </a:rPr>
              <a:t> </a:t>
            </a:r>
            <a:r>
              <a:rPr lang="en-US" sz="1600" b="0" strike="noStrike" spc="-1" dirty="0" err="1">
                <a:latin typeface="Arial"/>
              </a:rPr>
              <a:t>соответствуют</a:t>
            </a:r>
            <a:r>
              <a:rPr lang="en-US" sz="1600" b="0" strike="noStrike" spc="-1" dirty="0">
                <a:latin typeface="Arial"/>
              </a:rPr>
              <a:t> </a:t>
            </a:r>
            <a:r>
              <a:rPr lang="en-US" sz="1600" b="0" strike="noStrike" spc="-1" dirty="0" err="1">
                <a:latin typeface="Arial"/>
              </a:rPr>
              <a:t>случайно</a:t>
            </a:r>
            <a:r>
              <a:rPr lang="en-US" sz="1600" b="0" strike="noStrike" spc="-1" dirty="0">
                <a:latin typeface="Arial"/>
              </a:rPr>
              <a:t> </a:t>
            </a:r>
            <a:r>
              <a:rPr lang="en-US" sz="1600" b="0" strike="noStrike" spc="-1" dirty="0" err="1">
                <a:latin typeface="Arial"/>
              </a:rPr>
              <a:t>выбранным</a:t>
            </a:r>
            <a:r>
              <a:rPr lang="en-US" sz="1600" b="0" strike="noStrike" spc="-1" dirty="0">
                <a:latin typeface="Arial"/>
              </a:rPr>
              <a:t> </a:t>
            </a:r>
            <a:r>
              <a:rPr lang="en-US" sz="1600" b="0" strike="noStrike" spc="-1" dirty="0" err="1">
                <a:latin typeface="Arial"/>
              </a:rPr>
              <a:t>пикселям</a:t>
            </a:r>
            <a:r>
              <a:rPr lang="en-US" sz="1600" b="0" strike="noStrike" spc="-1">
                <a:latin typeface="Arial"/>
              </a:rPr>
              <a:t>. </a:t>
            </a:r>
            <a:endParaRPr lang="en-US" sz="1600" spc="-1">
              <a:latin typeface="Arial"/>
            </a:endParaRPr>
          </a:p>
          <a:p>
            <a:pPr algn="just">
              <a:buNone/>
            </a:pPr>
            <a:endParaRPr lang="en-US" sz="1600" b="0" strike="noStrike" spc="-1">
              <a:latin typeface="Arial"/>
            </a:endParaRPr>
          </a:p>
          <a:p>
            <a:pPr algn="just">
              <a:buNone/>
            </a:pPr>
            <a:r>
              <a:rPr lang="ru-RU" sz="1600" b="0" i="1" u="sng" strike="noStrike" spc="-1">
                <a:latin typeface="Arial"/>
              </a:rPr>
              <a:t>Источники</a:t>
            </a:r>
            <a:r>
              <a:rPr lang="en-US" sz="1600" b="0" i="1" u="sng" strike="noStrike" spc="-1">
                <a:latin typeface="Arial"/>
              </a:rPr>
              <a:t>:</a:t>
            </a:r>
          </a:p>
          <a:p>
            <a:pPr algn="just"/>
            <a:r>
              <a:rPr lang="en-US" sz="1600" b="0" strike="noStrike" spc="-1">
                <a:latin typeface="Arial"/>
              </a:rPr>
              <a:t>1) Gabriel Resende Machado, Eugênio Silva, Ronaldo Ribeiro Goldschmidt. Adversarial Machine Learning in Image Classification: A Survey Towards the Defender's Perspective. arXiv preprint arXiv:2009.03728 (2020)</a:t>
            </a:r>
          </a:p>
          <a:p>
            <a:pPr algn="just"/>
            <a:r>
              <a:rPr lang="en-US" sz="1600" b="0" strike="noStrike" spc="-1">
                <a:latin typeface="Arial"/>
              </a:rPr>
              <a:t>2) Chuan Guo, Mayank Rana, Moustapha Cisse, and Laurens Van Der Maaten. 2017. Countering adversarial images using input transformations. arXiv preprint arXiv:1711.00117 (2017)</a:t>
            </a:r>
          </a:p>
          <a:p>
            <a:pPr algn="just"/>
            <a:r>
              <a:rPr lang="en-US" sz="1600" spc="-1">
                <a:latin typeface="Arial"/>
              </a:rPr>
              <a:t>3) Cihang Xie, Jianyu Wang, Zhishuai Zhang, Zhou Ren, and Alan Yuille. 2017. Mitigating adversarial effects through randomization. arXiv preprint arXiv:1711.01991 (2017)</a:t>
            </a:r>
            <a:endParaRPr lang="en-US" sz="1600" b="0" strike="noStrike" spc="-1">
              <a:latin typeface="Arial"/>
            </a:endParaRPr>
          </a:p>
          <a:p>
            <a:pPr algn="just">
              <a:buNone/>
            </a:pPr>
            <a:endParaRPr lang="en-US" sz="2000" b="0" strike="noStrike" spc="-1" dirty="0">
              <a:latin typeface="Arial"/>
            </a:endParaRPr>
          </a:p>
        </p:txBody>
      </p:sp>
      <p:sp>
        <p:nvSpPr>
          <p:cNvPr id="2" name="Номер слайда 1"/>
          <p:cNvSpPr>
            <a:spLocks noGrp="1"/>
          </p:cNvSpPr>
          <p:nvPr>
            <p:ph type="sldNum" idx="2"/>
          </p:nvPr>
        </p:nvSpPr>
        <p:spPr/>
        <p:txBody>
          <a:bodyPr/>
          <a:lstStyle/>
          <a:p>
            <a:fld id="{6CBC6A4C-7A0F-4613-B4FE-9A81DD0E7D72}" type="slidenum">
              <a:rPr lang="ru-RU" smtClean="0"/>
              <a:t>26</a:t>
            </a:fld>
            <a:endParaRPr lang="ru-RU"/>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 name="PlaceHolder 15"/>
          <p:cNvSpPr txBox="1"/>
          <p:nvPr/>
        </p:nvSpPr>
        <p:spPr>
          <a:xfrm>
            <a:off x="305280" y="13680"/>
            <a:ext cx="6927840" cy="427320"/>
          </a:xfrm>
          <a:prstGeom prst="rect">
            <a:avLst/>
          </a:prstGeom>
          <a:noFill/>
          <a:ln w="0">
            <a:noFill/>
          </a:ln>
        </p:spPr>
        <p:txBody>
          <a:bodyPr lIns="0" tIns="0" rIns="0" bIns="0" anchor="t">
            <a:noAutofit/>
          </a:bodyPr>
          <a:lstStyle/>
          <a:p>
            <a:pPr marL="12600">
              <a:lnSpc>
                <a:spcPct val="100000"/>
              </a:lnSpc>
              <a:spcBef>
                <a:spcPts val="794"/>
              </a:spcBef>
              <a:buNone/>
              <a:tabLst>
                <a:tab pos="301680" algn="l"/>
                <a:tab pos="302400" algn="l"/>
              </a:tabLst>
            </a:pPr>
            <a:r>
              <a:rPr lang="ru-RU" sz="2800" b="1" strike="noStrike" spc="-1" dirty="0">
                <a:solidFill>
                  <a:srgbClr val="2369B0"/>
                </a:solidFill>
                <a:latin typeface="Times New Roman"/>
                <a:ea typeface="DejaVu Sans"/>
              </a:rPr>
              <a:t>Методы предварительной обработки</a:t>
            </a:r>
            <a:endParaRPr lang="ru-RU" sz="2800" b="0" strike="noStrike" spc="-1" dirty="0">
              <a:solidFill>
                <a:srgbClr val="000000"/>
              </a:solidFill>
              <a:latin typeface="Arial"/>
            </a:endParaRPr>
          </a:p>
        </p:txBody>
      </p:sp>
      <p:sp>
        <p:nvSpPr>
          <p:cNvPr id="124" name="TextBox 123"/>
          <p:cNvSpPr txBox="1"/>
          <p:nvPr/>
        </p:nvSpPr>
        <p:spPr>
          <a:xfrm>
            <a:off x="114059" y="511620"/>
            <a:ext cx="11916015" cy="6050610"/>
          </a:xfrm>
          <a:prstGeom prst="rect">
            <a:avLst/>
          </a:prstGeom>
          <a:noFill/>
          <a:ln w="0">
            <a:noFill/>
          </a:ln>
        </p:spPr>
        <p:txBody>
          <a:bodyPr lIns="90000" tIns="45000" rIns="90000" bIns="45000" anchor="t">
            <a:noAutofit/>
          </a:bodyPr>
          <a:lstStyle/>
          <a:p>
            <a:pPr algn="just">
              <a:lnSpc>
                <a:spcPct val="100000"/>
              </a:lnSpc>
              <a:buNone/>
            </a:pPr>
            <a:r>
              <a:rPr lang="en-US" b="0" strike="noStrike" spc="-1" dirty="0">
                <a:latin typeface="Arial"/>
              </a:rPr>
              <a:t>С </a:t>
            </a:r>
            <a:r>
              <a:rPr lang="en-US" b="0" strike="noStrike" spc="-1" dirty="0" err="1">
                <a:latin typeface="Arial"/>
              </a:rPr>
              <a:t>другой</a:t>
            </a:r>
            <a:r>
              <a:rPr lang="en-US" b="0" strike="noStrike" spc="-1" dirty="0">
                <a:latin typeface="Arial"/>
              </a:rPr>
              <a:t> </a:t>
            </a:r>
            <a:r>
              <a:rPr lang="en-US" b="0" strike="noStrike" spc="-1" dirty="0" err="1">
                <a:latin typeface="Arial"/>
              </a:rPr>
              <a:t>стороны</a:t>
            </a:r>
            <a:r>
              <a:rPr lang="en-US" b="0" strike="noStrike" spc="-1" dirty="0">
                <a:latin typeface="Arial"/>
              </a:rPr>
              <a:t>, </a:t>
            </a:r>
            <a:r>
              <a:rPr lang="en-US" b="0" strike="noStrike" spc="-1" dirty="0" err="1">
                <a:latin typeface="Arial"/>
              </a:rPr>
              <a:t>квилтинг</a:t>
            </a:r>
            <a:r>
              <a:rPr lang="en-US" b="0" strike="noStrike" spc="-1" dirty="0">
                <a:latin typeface="Arial"/>
              </a:rPr>
              <a:t> </a:t>
            </a:r>
            <a:r>
              <a:rPr lang="en-US" b="0" strike="noStrike" spc="-1" dirty="0" err="1">
                <a:latin typeface="Arial"/>
              </a:rPr>
              <a:t>изображений</a:t>
            </a:r>
            <a:r>
              <a:rPr lang="en-US" b="0" strike="noStrike" spc="-1" dirty="0">
                <a:latin typeface="Arial"/>
              </a:rPr>
              <a:t> </a:t>
            </a:r>
            <a:r>
              <a:rPr lang="en-US" b="0" strike="noStrike" spc="-1" dirty="0" err="1">
                <a:latin typeface="Arial"/>
              </a:rPr>
              <a:t>включал</a:t>
            </a:r>
            <a:r>
              <a:rPr lang="en-US" b="0" strike="noStrike" spc="-1" dirty="0">
                <a:latin typeface="Arial"/>
              </a:rPr>
              <a:t> в </a:t>
            </a:r>
            <a:r>
              <a:rPr lang="en-US" b="0" strike="noStrike" spc="-1" dirty="0" err="1">
                <a:latin typeface="Arial"/>
              </a:rPr>
              <a:t>себя</a:t>
            </a:r>
            <a:r>
              <a:rPr lang="en-US" b="0" strike="noStrike" spc="-1" dirty="0">
                <a:latin typeface="Arial"/>
              </a:rPr>
              <a:t> </a:t>
            </a:r>
            <a:r>
              <a:rPr lang="en-US" b="0" strike="noStrike" spc="-1" dirty="0" err="1">
                <a:latin typeface="Arial"/>
              </a:rPr>
              <a:t>реконструкцию</a:t>
            </a:r>
            <a:r>
              <a:rPr lang="en-US" b="0" strike="noStrike" spc="-1" dirty="0">
                <a:latin typeface="Arial"/>
              </a:rPr>
              <a:t> </a:t>
            </a:r>
            <a:r>
              <a:rPr lang="en-US" b="0" strike="noStrike" spc="-1" dirty="0" err="1">
                <a:latin typeface="Arial"/>
              </a:rPr>
              <a:t>изображени</a:t>
            </a:r>
            <a:r>
              <a:rPr lang="ru-RU" b="0" strike="noStrike" spc="-1" dirty="0">
                <a:latin typeface="Arial"/>
              </a:rPr>
              <a:t>я</a:t>
            </a:r>
            <a:r>
              <a:rPr lang="en-US" b="0" strike="noStrike" spc="-1" dirty="0">
                <a:latin typeface="Arial"/>
              </a:rPr>
              <a:t> с </a:t>
            </a:r>
            <a:r>
              <a:rPr lang="en-US" b="0" strike="noStrike" spc="-1" dirty="0" err="1">
                <a:latin typeface="Arial"/>
              </a:rPr>
              <a:t>использованием</a:t>
            </a:r>
            <a:r>
              <a:rPr lang="en-US" b="0" strike="noStrike" spc="-1" dirty="0">
                <a:latin typeface="Arial"/>
              </a:rPr>
              <a:t> </a:t>
            </a:r>
            <a:r>
              <a:rPr lang="en-US" b="0" strike="noStrike" spc="-1" dirty="0" err="1">
                <a:latin typeface="Arial"/>
              </a:rPr>
              <a:t>небольших</a:t>
            </a:r>
            <a:r>
              <a:rPr lang="en-US" b="0" strike="noStrike" spc="-1" dirty="0">
                <a:latin typeface="Arial"/>
              </a:rPr>
              <a:t> </a:t>
            </a:r>
            <a:r>
              <a:rPr lang="en-US" b="0" strike="noStrike" spc="-1" dirty="0" err="1">
                <a:latin typeface="Arial"/>
              </a:rPr>
              <a:t>фрагментов</a:t>
            </a:r>
            <a:r>
              <a:rPr lang="en-US" b="0" strike="noStrike" spc="-1" dirty="0">
                <a:latin typeface="Arial"/>
              </a:rPr>
              <a:t>, </a:t>
            </a:r>
            <a:r>
              <a:rPr lang="en-US" b="0" strike="noStrike" spc="-1" dirty="0" err="1">
                <a:latin typeface="Arial"/>
              </a:rPr>
              <a:t>взятых</a:t>
            </a:r>
            <a:r>
              <a:rPr lang="en-US" b="0" strike="noStrike" spc="-1" dirty="0">
                <a:latin typeface="Arial"/>
              </a:rPr>
              <a:t> </a:t>
            </a:r>
            <a:r>
              <a:rPr lang="en-US" b="0" strike="noStrike" spc="-1" dirty="0" err="1">
                <a:latin typeface="Arial"/>
              </a:rPr>
              <a:t>из</a:t>
            </a:r>
            <a:r>
              <a:rPr lang="en-US" b="0" strike="noStrike" spc="-1" dirty="0">
                <a:latin typeface="Arial"/>
              </a:rPr>
              <a:t> </a:t>
            </a:r>
            <a:r>
              <a:rPr lang="en-US" b="0" strike="noStrike" spc="-1" dirty="0" err="1">
                <a:latin typeface="Arial"/>
              </a:rPr>
              <a:t>обучающей</a:t>
            </a:r>
            <a:r>
              <a:rPr lang="en-US" b="0" strike="noStrike" spc="-1" dirty="0">
                <a:latin typeface="Arial"/>
              </a:rPr>
              <a:t> </a:t>
            </a:r>
            <a:r>
              <a:rPr lang="en-US" b="0" strike="noStrike" spc="-1" dirty="0" err="1">
                <a:latin typeface="Arial"/>
              </a:rPr>
              <a:t>базы</a:t>
            </a:r>
            <a:r>
              <a:rPr lang="en-US" b="0" strike="noStrike" spc="-1" dirty="0">
                <a:latin typeface="Arial"/>
              </a:rPr>
              <a:t> </a:t>
            </a:r>
            <a:r>
              <a:rPr lang="en-US" b="0" strike="noStrike" spc="-1" dirty="0" err="1">
                <a:latin typeface="Arial"/>
              </a:rPr>
              <a:t>данных</a:t>
            </a:r>
            <a:r>
              <a:rPr lang="en-US" b="0" strike="noStrike" spc="-1" dirty="0">
                <a:latin typeface="Arial"/>
              </a:rPr>
              <a:t> с </a:t>
            </a:r>
            <a:r>
              <a:rPr lang="en-US" b="0" strike="noStrike" spc="-1" dirty="0" err="1">
                <a:latin typeface="Arial"/>
              </a:rPr>
              <a:t>помощью</a:t>
            </a:r>
            <a:r>
              <a:rPr lang="en-US" b="0" strike="noStrike" spc="-1" dirty="0">
                <a:latin typeface="Arial"/>
              </a:rPr>
              <a:t> </a:t>
            </a:r>
            <a:r>
              <a:rPr lang="en-US" b="0" strike="noStrike" spc="-1" dirty="0" err="1">
                <a:latin typeface="Arial"/>
              </a:rPr>
              <a:t>процедуры</a:t>
            </a:r>
            <a:r>
              <a:rPr lang="en-US" b="0" strike="noStrike" spc="-1" dirty="0">
                <a:latin typeface="Arial"/>
              </a:rPr>
              <a:t> </a:t>
            </a:r>
            <a:r>
              <a:rPr lang="en-US" b="0" strike="noStrike" spc="-1" dirty="0" err="1">
                <a:latin typeface="Arial"/>
              </a:rPr>
              <a:t>ближайшего</a:t>
            </a:r>
            <a:r>
              <a:rPr lang="en-US" b="0" strike="noStrike" spc="-1" dirty="0">
                <a:latin typeface="Arial"/>
              </a:rPr>
              <a:t> </a:t>
            </a:r>
            <a:r>
              <a:rPr lang="en-US" b="0" strike="noStrike" spc="-1" dirty="0" err="1">
                <a:latin typeface="Arial"/>
              </a:rPr>
              <a:t>соседа</a:t>
            </a:r>
            <a:r>
              <a:rPr lang="en-US" b="0" strike="noStrike" spc="-1" dirty="0">
                <a:latin typeface="Arial"/>
              </a:rPr>
              <a:t> (</a:t>
            </a:r>
            <a:r>
              <a:rPr lang="en-US" b="0" strike="noStrike" spc="-1" dirty="0" err="1">
                <a:latin typeface="Arial"/>
              </a:rPr>
              <a:t>например</a:t>
            </a:r>
            <a:r>
              <a:rPr lang="en-US" b="0" strike="noStrike" spc="-1" dirty="0">
                <a:latin typeface="Arial"/>
              </a:rPr>
              <a:t>, </a:t>
            </a:r>
            <a:r>
              <a:rPr lang="en-US" b="0" strike="noStrike" spc="-1" dirty="0" err="1">
                <a:latin typeface="Arial"/>
              </a:rPr>
              <a:t>kNN</a:t>
            </a:r>
            <a:r>
              <a:rPr lang="en-US" b="0" strike="noStrike" spc="-1" dirty="0">
                <a:latin typeface="Arial"/>
              </a:rPr>
              <a:t>). </a:t>
            </a:r>
            <a:r>
              <a:rPr lang="en-US" b="0" strike="noStrike" spc="-1" dirty="0" err="1">
                <a:latin typeface="Arial"/>
              </a:rPr>
              <a:t>Интуиция</a:t>
            </a:r>
            <a:r>
              <a:rPr lang="en-US" b="0" strike="noStrike" spc="-1" dirty="0">
                <a:latin typeface="Arial"/>
              </a:rPr>
              <a:t>, </a:t>
            </a:r>
            <a:r>
              <a:rPr lang="en-US" b="0" strike="noStrike" spc="-1" dirty="0" err="1">
                <a:latin typeface="Arial"/>
              </a:rPr>
              <a:t>лежащая</a:t>
            </a:r>
            <a:r>
              <a:rPr lang="en-US" b="0" strike="noStrike" spc="-1" dirty="0">
                <a:latin typeface="Arial"/>
              </a:rPr>
              <a:t> в </a:t>
            </a:r>
            <a:r>
              <a:rPr lang="en-US" b="0" strike="noStrike" spc="-1" dirty="0" err="1">
                <a:latin typeface="Arial"/>
              </a:rPr>
              <a:t>основе</a:t>
            </a:r>
            <a:r>
              <a:rPr lang="en-US" b="0" strike="noStrike" spc="-1" dirty="0">
                <a:latin typeface="Arial"/>
              </a:rPr>
              <a:t> </a:t>
            </a:r>
            <a:r>
              <a:rPr lang="en-US" b="0" strike="noStrike" spc="-1" dirty="0" err="1">
                <a:latin typeface="Arial"/>
              </a:rPr>
              <a:t>квилтинга</a:t>
            </a:r>
            <a:r>
              <a:rPr lang="en-US" b="0" strike="noStrike" spc="-1" dirty="0">
                <a:latin typeface="Arial"/>
              </a:rPr>
              <a:t> </a:t>
            </a:r>
            <a:r>
              <a:rPr lang="en-US" b="0" strike="noStrike" spc="-1" dirty="0" err="1">
                <a:latin typeface="Arial"/>
              </a:rPr>
              <a:t>изображений</a:t>
            </a:r>
            <a:r>
              <a:rPr lang="en-US" b="0" strike="noStrike" spc="-1" dirty="0">
                <a:latin typeface="Arial"/>
              </a:rPr>
              <a:t>, </a:t>
            </a:r>
            <a:r>
              <a:rPr lang="en-US" b="0" strike="noStrike" spc="-1" dirty="0" err="1">
                <a:latin typeface="Arial"/>
              </a:rPr>
              <a:t>заключается</a:t>
            </a:r>
            <a:r>
              <a:rPr lang="en-US" b="0" strike="noStrike" spc="-1" dirty="0">
                <a:latin typeface="Arial"/>
              </a:rPr>
              <a:t> в </a:t>
            </a:r>
            <a:r>
              <a:rPr lang="en-US" b="0" strike="noStrike" spc="-1" dirty="0" err="1">
                <a:latin typeface="Arial"/>
              </a:rPr>
              <a:t>создании</a:t>
            </a:r>
            <a:r>
              <a:rPr lang="en-US" b="0" strike="noStrike" spc="-1" dirty="0">
                <a:latin typeface="Arial"/>
              </a:rPr>
              <a:t> </a:t>
            </a:r>
            <a:r>
              <a:rPr lang="en-US" b="0" strike="noStrike" spc="-1" dirty="0" err="1">
                <a:latin typeface="Arial"/>
              </a:rPr>
              <a:t>изображения</a:t>
            </a:r>
            <a:r>
              <a:rPr lang="en-US" b="0" strike="noStrike" spc="-1" dirty="0">
                <a:latin typeface="Arial"/>
              </a:rPr>
              <a:t>, </a:t>
            </a:r>
            <a:r>
              <a:rPr lang="en-US" b="0" strike="noStrike" spc="-1" dirty="0" err="1">
                <a:latin typeface="Arial"/>
              </a:rPr>
              <a:t>свободного</a:t>
            </a:r>
            <a:r>
              <a:rPr lang="en-US" b="0" strike="noStrike" spc="-1" dirty="0">
                <a:latin typeface="Arial"/>
              </a:rPr>
              <a:t> </a:t>
            </a:r>
            <a:r>
              <a:rPr lang="en-US" b="0" strike="noStrike" spc="-1" dirty="0" err="1">
                <a:latin typeface="Arial"/>
              </a:rPr>
              <a:t>от</a:t>
            </a:r>
            <a:r>
              <a:rPr lang="en-US" b="0" strike="noStrike" spc="-1" dirty="0">
                <a:latin typeface="Arial"/>
              </a:rPr>
              <a:t> </a:t>
            </a:r>
            <a:r>
              <a:rPr lang="en-US" b="0" strike="noStrike" spc="-1" dirty="0" err="1">
                <a:latin typeface="Arial"/>
              </a:rPr>
              <a:t>враждебных</a:t>
            </a:r>
            <a:r>
              <a:rPr lang="en-US" b="0" strike="noStrike" spc="-1" dirty="0">
                <a:latin typeface="Arial"/>
              </a:rPr>
              <a:t> </a:t>
            </a:r>
            <a:r>
              <a:rPr lang="en-US" b="0" strike="noStrike" spc="-1" dirty="0" err="1">
                <a:latin typeface="Arial"/>
              </a:rPr>
              <a:t>возмущений</a:t>
            </a:r>
            <a:r>
              <a:rPr lang="en-US" b="0" strike="noStrike" spc="-1" dirty="0">
                <a:latin typeface="Arial"/>
              </a:rPr>
              <a:t>, </a:t>
            </a:r>
            <a:r>
              <a:rPr lang="en-US" b="0" strike="noStrike" spc="-1" dirty="0" err="1">
                <a:latin typeface="Arial"/>
              </a:rPr>
              <a:t>поскольку</a:t>
            </a:r>
            <a:r>
              <a:rPr lang="en-US" b="0" strike="noStrike" spc="-1" dirty="0">
                <a:latin typeface="Arial"/>
              </a:rPr>
              <a:t> </a:t>
            </a:r>
            <a:r>
              <a:rPr lang="en-US" b="0" strike="noStrike" spc="-1" dirty="0" err="1">
                <a:latin typeface="Arial"/>
              </a:rPr>
              <a:t>квилтинг</a:t>
            </a:r>
            <a:r>
              <a:rPr lang="en-US" b="0" strike="noStrike" spc="-1" dirty="0">
                <a:latin typeface="Arial"/>
              </a:rPr>
              <a:t> </a:t>
            </a:r>
            <a:r>
              <a:rPr lang="en-US" b="0" strike="noStrike" spc="-1" dirty="0" err="1">
                <a:latin typeface="Arial"/>
              </a:rPr>
              <a:t>использует</a:t>
            </a:r>
            <a:r>
              <a:rPr lang="en-US" b="0" strike="noStrike" spc="-1" dirty="0">
                <a:latin typeface="Arial"/>
              </a:rPr>
              <a:t> </a:t>
            </a:r>
            <a:r>
              <a:rPr lang="en-US" b="0" strike="noStrike" spc="-1" dirty="0" err="1">
                <a:latin typeface="Arial"/>
              </a:rPr>
              <a:t>только</a:t>
            </a:r>
            <a:r>
              <a:rPr lang="en-US" b="0" strike="noStrike" spc="-1" dirty="0">
                <a:latin typeface="Arial"/>
              </a:rPr>
              <a:t> </a:t>
            </a:r>
            <a:r>
              <a:rPr lang="en-US" b="0" strike="noStrike" spc="-1" dirty="0" err="1">
                <a:latin typeface="Arial"/>
              </a:rPr>
              <a:t>чистые</a:t>
            </a:r>
            <a:r>
              <a:rPr lang="en-US" b="0" strike="noStrike" spc="-1" dirty="0">
                <a:latin typeface="Arial"/>
              </a:rPr>
              <a:t> </a:t>
            </a:r>
            <a:r>
              <a:rPr lang="en-US" b="0" strike="noStrike" spc="-1" dirty="0" err="1">
                <a:latin typeface="Arial"/>
              </a:rPr>
              <a:t>участки</a:t>
            </a:r>
            <a:r>
              <a:rPr lang="en-US" b="0" strike="noStrike" spc="-1" dirty="0">
                <a:latin typeface="Arial"/>
              </a:rPr>
              <a:t> </a:t>
            </a:r>
            <a:r>
              <a:rPr lang="en-US" b="0" strike="noStrike" spc="-1" dirty="0" err="1">
                <a:latin typeface="Arial"/>
              </a:rPr>
              <a:t>для</a:t>
            </a:r>
            <a:r>
              <a:rPr lang="en-US" b="0" strike="noStrike" spc="-1" dirty="0">
                <a:latin typeface="Arial"/>
              </a:rPr>
              <a:t> </a:t>
            </a:r>
            <a:r>
              <a:rPr lang="en-US" b="0" strike="noStrike" spc="-1" dirty="0" err="1">
                <a:latin typeface="Arial"/>
              </a:rPr>
              <a:t>реконструкции</a:t>
            </a:r>
            <a:r>
              <a:rPr lang="en-US" b="0" strike="noStrike" spc="-1" dirty="0">
                <a:latin typeface="Arial"/>
              </a:rPr>
              <a:t> </a:t>
            </a:r>
            <a:r>
              <a:rPr lang="en-US" b="0" strike="noStrike" spc="-1" err="1">
                <a:latin typeface="Arial"/>
              </a:rPr>
              <a:t>изображения</a:t>
            </a:r>
            <a:r>
              <a:rPr lang="en-US" b="0" strike="noStrike" spc="-1">
                <a:latin typeface="Arial"/>
              </a:rPr>
              <a:t> </a:t>
            </a:r>
            <a:r>
              <a:rPr lang="ru-RU" b="0" strike="noStrike" spc="-1">
                <a:latin typeface="Arial"/>
              </a:rPr>
              <a:t>(</a:t>
            </a:r>
            <a:r>
              <a:rPr lang="en-US" b="0" strike="noStrike" spc="-1">
                <a:latin typeface="Arial"/>
              </a:rPr>
              <a:t>Wiyatno</a:t>
            </a:r>
            <a:r>
              <a:rPr lang="ru-RU" spc="-1">
                <a:latin typeface="Arial"/>
              </a:rPr>
              <a:t> </a:t>
            </a:r>
            <a:r>
              <a:rPr lang="en-US" spc="-1">
                <a:latin typeface="Arial"/>
              </a:rPr>
              <a:t>el at., 2019</a:t>
            </a:r>
            <a:r>
              <a:rPr lang="ru-RU" b="0" strike="noStrike" spc="-1">
                <a:latin typeface="Arial"/>
              </a:rPr>
              <a:t>)</a:t>
            </a:r>
            <a:r>
              <a:rPr lang="ru-RU" spc="-1">
                <a:latin typeface="Arial"/>
              </a:rPr>
              <a:t>. </a:t>
            </a:r>
            <a:r>
              <a:rPr lang="en-US" b="0" strike="noStrike" spc="-1">
                <a:latin typeface="Arial"/>
              </a:rPr>
              <a:t>Авторы </a:t>
            </a:r>
            <a:r>
              <a:rPr lang="en-US" b="0" strike="noStrike" spc="-1" dirty="0" err="1">
                <a:latin typeface="Arial"/>
              </a:rPr>
              <a:t>утверждали</a:t>
            </a:r>
            <a:r>
              <a:rPr lang="en-US" b="0" strike="noStrike" spc="-1" dirty="0">
                <a:latin typeface="Arial"/>
              </a:rPr>
              <a:t>, </a:t>
            </a:r>
            <a:r>
              <a:rPr lang="en-US" b="0" strike="noStrike" spc="-1" dirty="0" err="1">
                <a:latin typeface="Arial"/>
              </a:rPr>
              <a:t>что</a:t>
            </a:r>
            <a:r>
              <a:rPr lang="en-US" b="0" strike="noStrike" spc="-1" dirty="0">
                <a:latin typeface="Arial"/>
              </a:rPr>
              <a:t> TVM и </a:t>
            </a:r>
            <a:r>
              <a:rPr lang="ru-RU" b="0" strike="noStrike" spc="-1" dirty="0">
                <a:latin typeface="Arial"/>
              </a:rPr>
              <a:t>сшивка</a:t>
            </a:r>
            <a:r>
              <a:rPr lang="en-US" b="0" strike="noStrike" spc="-1" dirty="0">
                <a:latin typeface="Arial"/>
              </a:rPr>
              <a:t> </a:t>
            </a:r>
            <a:r>
              <a:rPr lang="en-US" b="0" strike="noStrike" spc="-1" dirty="0" err="1">
                <a:latin typeface="Arial"/>
              </a:rPr>
              <a:t>изображений</a:t>
            </a:r>
            <a:r>
              <a:rPr lang="en-US" b="0" strike="noStrike" spc="-1" dirty="0">
                <a:latin typeface="Arial"/>
              </a:rPr>
              <a:t> </a:t>
            </a:r>
            <a:r>
              <a:rPr lang="en-US" b="0" strike="noStrike" spc="-1" dirty="0" err="1">
                <a:latin typeface="Arial"/>
              </a:rPr>
              <a:t>показали</a:t>
            </a:r>
            <a:r>
              <a:rPr lang="en-US" b="0" strike="noStrike" spc="-1" dirty="0">
                <a:latin typeface="Arial"/>
              </a:rPr>
              <a:t> </a:t>
            </a:r>
            <a:r>
              <a:rPr lang="en-US" b="0" strike="noStrike" spc="-1" dirty="0" err="1">
                <a:latin typeface="Arial"/>
              </a:rPr>
              <a:t>наилучшие</a:t>
            </a:r>
            <a:r>
              <a:rPr lang="en-US" b="0" strike="noStrike" spc="-1" dirty="0">
                <a:latin typeface="Arial"/>
              </a:rPr>
              <a:t> </a:t>
            </a:r>
            <a:r>
              <a:rPr lang="en-US" b="0" strike="noStrike" spc="-1" dirty="0" err="1">
                <a:latin typeface="Arial"/>
              </a:rPr>
              <a:t>результаты</a:t>
            </a:r>
            <a:r>
              <a:rPr lang="en-US" b="0" strike="noStrike" spc="-1" dirty="0">
                <a:latin typeface="Arial"/>
              </a:rPr>
              <a:t> </a:t>
            </a:r>
            <a:r>
              <a:rPr lang="en-US" b="0" strike="noStrike" spc="-1" dirty="0" err="1">
                <a:latin typeface="Arial"/>
              </a:rPr>
              <a:t>при</a:t>
            </a:r>
            <a:r>
              <a:rPr lang="en-US" b="0" strike="noStrike" spc="-1" dirty="0">
                <a:latin typeface="Arial"/>
              </a:rPr>
              <a:t> </a:t>
            </a:r>
            <a:r>
              <a:rPr lang="en-US" b="0" strike="noStrike" spc="-1" dirty="0" err="1">
                <a:latin typeface="Arial"/>
              </a:rPr>
              <a:t>защите</a:t>
            </a:r>
            <a:r>
              <a:rPr lang="en-US" b="0" strike="noStrike" spc="-1" dirty="0">
                <a:latin typeface="Arial"/>
              </a:rPr>
              <a:t> </a:t>
            </a:r>
            <a:r>
              <a:rPr lang="en-US" b="0" strike="noStrike" spc="-1" dirty="0" err="1">
                <a:latin typeface="Arial"/>
              </a:rPr>
              <a:t>классификатора</a:t>
            </a:r>
            <a:r>
              <a:rPr lang="en-US" b="0" strike="noStrike" spc="-1" dirty="0">
                <a:latin typeface="Arial"/>
              </a:rPr>
              <a:t>, </a:t>
            </a:r>
            <a:r>
              <a:rPr lang="en-US" b="0" strike="noStrike" spc="-1" err="1">
                <a:latin typeface="Arial"/>
              </a:rPr>
              <a:t>поскольку</a:t>
            </a:r>
            <a:r>
              <a:rPr lang="en-US" b="0" strike="noStrike" spc="-1">
                <a:latin typeface="Arial"/>
              </a:rPr>
              <a:t> оба:</a:t>
            </a:r>
          </a:p>
          <a:p>
            <a:pPr marL="285750" indent="-285750" algn="just">
              <a:lnSpc>
                <a:spcPct val="100000"/>
              </a:lnSpc>
              <a:buFont typeface="Wingdings" panose="05000000000000000000" pitchFamily="2" charset="2"/>
              <a:buChar char="v"/>
            </a:pPr>
            <a:r>
              <a:rPr lang="en-US" b="0" strike="noStrike" spc="-1">
                <a:latin typeface="Arial"/>
              </a:rPr>
              <a:t>привносят случайность</a:t>
            </a:r>
            <a:r>
              <a:rPr lang="en-US" spc="-1">
                <a:latin typeface="Arial"/>
              </a:rPr>
              <a:t>;</a:t>
            </a:r>
          </a:p>
          <a:p>
            <a:pPr marL="285750" indent="-285750" algn="just">
              <a:lnSpc>
                <a:spcPct val="100000"/>
              </a:lnSpc>
              <a:buFont typeface="Wingdings" panose="05000000000000000000" pitchFamily="2" charset="2"/>
              <a:buChar char="v"/>
            </a:pPr>
            <a:r>
              <a:rPr lang="en-US" b="0" strike="noStrike" spc="-1">
                <a:latin typeface="Arial"/>
              </a:rPr>
              <a:t>являются </a:t>
            </a:r>
            <a:r>
              <a:rPr lang="en-US" b="0" strike="noStrike" spc="-1" dirty="0" err="1">
                <a:latin typeface="Arial"/>
              </a:rPr>
              <a:t>недифференцируемыми</a:t>
            </a:r>
            <a:r>
              <a:rPr lang="en-US" b="0" strike="noStrike" spc="-1" dirty="0">
                <a:latin typeface="Arial"/>
              </a:rPr>
              <a:t> </a:t>
            </a:r>
            <a:r>
              <a:rPr lang="en-US" b="0" strike="noStrike" spc="-1" dirty="0" err="1">
                <a:latin typeface="Arial"/>
              </a:rPr>
              <a:t>операциями</a:t>
            </a:r>
            <a:r>
              <a:rPr lang="en-US" b="0" strike="noStrike" spc="-1" dirty="0">
                <a:latin typeface="Arial"/>
              </a:rPr>
              <a:t>, </a:t>
            </a:r>
            <a:r>
              <a:rPr lang="en-US" b="0" strike="noStrike" spc="-1" dirty="0" err="1">
                <a:latin typeface="Arial"/>
              </a:rPr>
              <a:t>которые</a:t>
            </a:r>
            <a:r>
              <a:rPr lang="en-US" b="0" strike="noStrike" spc="-1" dirty="0">
                <a:latin typeface="Arial"/>
              </a:rPr>
              <a:t> </a:t>
            </a:r>
            <a:r>
              <a:rPr lang="en-US" b="0" strike="noStrike" spc="-1" dirty="0" err="1">
                <a:latin typeface="Arial"/>
              </a:rPr>
              <a:t>мешают</a:t>
            </a:r>
            <a:r>
              <a:rPr lang="en-US" b="0" strike="noStrike" spc="-1" dirty="0">
                <a:latin typeface="Arial"/>
              </a:rPr>
              <a:t> </a:t>
            </a:r>
            <a:r>
              <a:rPr lang="en-US" b="0" strike="noStrike" spc="-1" dirty="0" err="1">
                <a:latin typeface="Arial"/>
              </a:rPr>
              <a:t>злоумышленнику</a:t>
            </a:r>
            <a:r>
              <a:rPr lang="en-US" b="0" strike="noStrike" spc="-1" dirty="0">
                <a:latin typeface="Arial"/>
              </a:rPr>
              <a:t> </a:t>
            </a:r>
            <a:r>
              <a:rPr lang="en-US" b="0" strike="noStrike" spc="-1" dirty="0" err="1">
                <a:latin typeface="Arial"/>
              </a:rPr>
              <a:t>вычислить</a:t>
            </a:r>
            <a:r>
              <a:rPr lang="en-US" b="0" strike="noStrike" spc="-1" dirty="0">
                <a:latin typeface="Arial"/>
              </a:rPr>
              <a:t> </a:t>
            </a:r>
            <a:r>
              <a:rPr lang="en-US" b="0" strike="noStrike" spc="-1" err="1">
                <a:latin typeface="Arial"/>
              </a:rPr>
              <a:t>градиент</a:t>
            </a:r>
            <a:r>
              <a:rPr lang="en-US" b="0" strike="noStrike" spc="-1">
                <a:latin typeface="Arial"/>
              </a:rPr>
              <a:t> модели;</a:t>
            </a:r>
            <a:endParaRPr lang="en-US" spc="-1">
              <a:latin typeface="Arial"/>
            </a:endParaRPr>
          </a:p>
          <a:p>
            <a:pPr marL="285750" indent="-285750" algn="just">
              <a:lnSpc>
                <a:spcPct val="100000"/>
              </a:lnSpc>
              <a:buFont typeface="Wingdings" panose="05000000000000000000" pitchFamily="2" charset="2"/>
              <a:buChar char="v"/>
            </a:pPr>
            <a:r>
              <a:rPr lang="en-US" b="0" strike="noStrike" spc="-1">
                <a:latin typeface="Arial"/>
              </a:rPr>
              <a:t>не </a:t>
            </a:r>
            <a:r>
              <a:rPr lang="en-US" b="0" strike="noStrike" spc="-1" dirty="0" err="1">
                <a:latin typeface="Arial"/>
              </a:rPr>
              <a:t>зависят</a:t>
            </a:r>
            <a:r>
              <a:rPr lang="en-US" b="0" strike="noStrike" spc="-1" dirty="0">
                <a:latin typeface="Arial"/>
              </a:rPr>
              <a:t> </a:t>
            </a:r>
            <a:r>
              <a:rPr lang="en-US" b="0" strike="noStrike" spc="-1" dirty="0" err="1">
                <a:latin typeface="Arial"/>
              </a:rPr>
              <a:t>от</a:t>
            </a:r>
            <a:r>
              <a:rPr lang="en-US" b="0" strike="noStrike" spc="-1" dirty="0">
                <a:latin typeface="Arial"/>
              </a:rPr>
              <a:t> </a:t>
            </a:r>
            <a:r>
              <a:rPr lang="en-US" b="0" strike="noStrike" spc="-1" dirty="0" err="1">
                <a:latin typeface="Arial"/>
              </a:rPr>
              <a:t>модели</a:t>
            </a:r>
            <a:r>
              <a:rPr lang="en-US" b="0" strike="noStrike" spc="-1" dirty="0">
                <a:latin typeface="Arial"/>
              </a:rPr>
              <a:t>, </a:t>
            </a:r>
            <a:r>
              <a:rPr lang="en-US" b="0" strike="noStrike" spc="-1" dirty="0" err="1">
                <a:latin typeface="Arial"/>
              </a:rPr>
              <a:t>что</a:t>
            </a:r>
            <a:r>
              <a:rPr lang="en-US" b="0" strike="noStrike" spc="-1" dirty="0">
                <a:latin typeface="Arial"/>
              </a:rPr>
              <a:t> </a:t>
            </a:r>
            <a:r>
              <a:rPr lang="en-US" b="0" strike="noStrike" spc="-1" dirty="0" err="1">
                <a:latin typeface="Arial"/>
              </a:rPr>
              <a:t>означает</a:t>
            </a:r>
            <a:r>
              <a:rPr lang="en-US" b="0" strike="noStrike" spc="-1" dirty="0">
                <a:latin typeface="Arial"/>
              </a:rPr>
              <a:t>, </a:t>
            </a:r>
            <a:r>
              <a:rPr lang="en-US" b="0" strike="noStrike" spc="-1" dirty="0" err="1">
                <a:latin typeface="Arial"/>
              </a:rPr>
              <a:t>что</a:t>
            </a:r>
            <a:r>
              <a:rPr lang="en-US" b="0" strike="noStrike" spc="-1" dirty="0">
                <a:latin typeface="Arial"/>
              </a:rPr>
              <a:t> </a:t>
            </a:r>
            <a:r>
              <a:rPr lang="en-US" b="0" strike="noStrike" spc="-1" dirty="0" err="1">
                <a:latin typeface="Arial"/>
              </a:rPr>
              <a:t>модель</a:t>
            </a:r>
            <a:r>
              <a:rPr lang="en-US" b="0" strike="noStrike" spc="-1" dirty="0">
                <a:latin typeface="Arial"/>
              </a:rPr>
              <a:t> </a:t>
            </a:r>
            <a:r>
              <a:rPr lang="en-US" b="0" strike="noStrike" spc="-1" dirty="0" err="1">
                <a:latin typeface="Arial"/>
              </a:rPr>
              <a:t>не</a:t>
            </a:r>
            <a:r>
              <a:rPr lang="en-US" b="0" strike="noStrike" spc="-1" dirty="0">
                <a:latin typeface="Arial"/>
              </a:rPr>
              <a:t> </a:t>
            </a:r>
            <a:r>
              <a:rPr lang="en-US" b="0" strike="noStrike" spc="-1" dirty="0" err="1">
                <a:latin typeface="Arial"/>
              </a:rPr>
              <a:t>нуждается</a:t>
            </a:r>
            <a:r>
              <a:rPr lang="en-US" b="0" strike="noStrike" spc="-1" dirty="0">
                <a:latin typeface="Arial"/>
              </a:rPr>
              <a:t> в </a:t>
            </a:r>
            <a:r>
              <a:rPr lang="en-US" b="0" strike="noStrike" spc="-1" dirty="0" err="1">
                <a:latin typeface="Arial"/>
              </a:rPr>
              <a:t>переобучении</a:t>
            </a:r>
            <a:r>
              <a:rPr lang="en-US" b="0" strike="noStrike" spc="-1" dirty="0">
                <a:latin typeface="Arial"/>
              </a:rPr>
              <a:t> </a:t>
            </a:r>
            <a:r>
              <a:rPr lang="en-US" b="0" strike="noStrike" spc="-1" dirty="0" err="1">
                <a:latin typeface="Arial"/>
              </a:rPr>
              <a:t>или</a:t>
            </a:r>
            <a:r>
              <a:rPr lang="en-US" b="0" strike="noStrike" spc="-1" dirty="0">
                <a:latin typeface="Arial"/>
              </a:rPr>
              <a:t> </a:t>
            </a:r>
            <a:r>
              <a:rPr lang="en-US" b="0" strike="noStrike" spc="-1" dirty="0" err="1">
                <a:latin typeface="Arial"/>
              </a:rPr>
              <a:t>тонко</a:t>
            </a:r>
            <a:r>
              <a:rPr lang="en-US" b="0" strike="noStrike" spc="-1" dirty="0">
                <a:latin typeface="Arial"/>
              </a:rPr>
              <a:t> </a:t>
            </a:r>
            <a:r>
              <a:rPr lang="en-US" b="0" strike="noStrike" spc="-1" err="1">
                <a:latin typeface="Arial"/>
              </a:rPr>
              <a:t>настроенный</a:t>
            </a:r>
            <a:r>
              <a:rPr lang="en-US" b="0" strike="noStrike" spc="-1">
                <a:latin typeface="Arial"/>
              </a:rPr>
              <a:t>.</a:t>
            </a:r>
          </a:p>
          <a:p>
            <a:pPr marL="285750" indent="-285750" algn="just">
              <a:lnSpc>
                <a:spcPct val="100000"/>
              </a:lnSpc>
              <a:buFont typeface="Wingdings" panose="05000000000000000000" pitchFamily="2" charset="2"/>
              <a:buChar char="v"/>
            </a:pPr>
            <a:endParaRPr lang="en-US" b="0" strike="noStrike" spc="-1" dirty="0">
              <a:latin typeface="Arial"/>
            </a:endParaRPr>
          </a:p>
          <a:p>
            <a:pPr algn="just">
              <a:lnSpc>
                <a:spcPct val="100000"/>
              </a:lnSpc>
              <a:buNone/>
            </a:pPr>
            <a:r>
              <a:rPr lang="en-US" b="0" strike="noStrike" spc="-1">
                <a:latin typeface="Arial"/>
              </a:rPr>
              <a:t>Shen </a:t>
            </a:r>
            <a:r>
              <a:rPr lang="en-US" spc="-1">
                <a:latin typeface="Arial"/>
              </a:rPr>
              <a:t>el at., 2017 </a:t>
            </a:r>
            <a:r>
              <a:rPr lang="en-US" b="0" strike="noStrike" spc="-1">
                <a:latin typeface="Arial"/>
              </a:rPr>
              <a:t>предложили </a:t>
            </a:r>
            <a:r>
              <a:rPr lang="en-US" b="0" strike="noStrike" spc="-1" dirty="0" err="1">
                <a:latin typeface="Arial"/>
              </a:rPr>
              <a:t>метод</a:t>
            </a:r>
            <a:r>
              <a:rPr lang="en-US" b="0" strike="noStrike" spc="-1" dirty="0">
                <a:latin typeface="Arial"/>
              </a:rPr>
              <a:t> </a:t>
            </a:r>
            <a:r>
              <a:rPr lang="en-US" b="0" strike="noStrike" spc="-1" dirty="0" err="1">
                <a:latin typeface="Arial"/>
              </a:rPr>
              <a:t>проактивной</a:t>
            </a:r>
            <a:r>
              <a:rPr lang="en-US" b="0" strike="noStrike" spc="-1" dirty="0">
                <a:latin typeface="Arial"/>
              </a:rPr>
              <a:t> </a:t>
            </a:r>
            <a:r>
              <a:rPr lang="en-US" b="0" strike="noStrike" spc="-1" dirty="0" err="1">
                <a:latin typeface="Arial"/>
              </a:rPr>
              <a:t>защиты</a:t>
            </a:r>
            <a:r>
              <a:rPr lang="en-US" b="0" strike="noStrike" spc="-1" dirty="0">
                <a:latin typeface="Arial"/>
              </a:rPr>
              <a:t>, </a:t>
            </a:r>
            <a:r>
              <a:rPr lang="en-US" b="0" strike="noStrike" spc="-1" dirty="0" err="1">
                <a:latin typeface="Arial"/>
              </a:rPr>
              <a:t>который</a:t>
            </a:r>
            <a:r>
              <a:rPr lang="en-US" b="0" strike="noStrike" spc="-1" dirty="0">
                <a:latin typeface="Arial"/>
              </a:rPr>
              <a:t> </a:t>
            </a:r>
            <a:r>
              <a:rPr lang="en-US" b="0" strike="noStrike" spc="-1" dirty="0" err="1">
                <a:latin typeface="Arial"/>
              </a:rPr>
              <a:t>адаптировал</a:t>
            </a:r>
            <a:r>
              <a:rPr lang="en-US" b="0" strike="noStrike" spc="-1" dirty="0">
                <a:latin typeface="Arial"/>
              </a:rPr>
              <a:t> GAN </a:t>
            </a:r>
            <a:r>
              <a:rPr lang="en-US" b="0" strike="noStrike" spc="-1" dirty="0" err="1">
                <a:latin typeface="Arial"/>
              </a:rPr>
              <a:t>для</a:t>
            </a:r>
            <a:r>
              <a:rPr lang="en-US" b="0" strike="noStrike" spc="-1" dirty="0">
                <a:latin typeface="Arial"/>
              </a:rPr>
              <a:t> </a:t>
            </a:r>
            <a:r>
              <a:rPr lang="en-US" b="0" strike="noStrike" spc="-1" dirty="0" err="1">
                <a:latin typeface="Arial"/>
              </a:rPr>
              <a:t>предварительной</a:t>
            </a:r>
            <a:r>
              <a:rPr lang="en-US" b="0" strike="noStrike" spc="-1" dirty="0">
                <a:latin typeface="Arial"/>
              </a:rPr>
              <a:t> </a:t>
            </a:r>
            <a:r>
              <a:rPr lang="en-US" b="0" strike="noStrike" spc="-1" dirty="0" err="1">
                <a:latin typeface="Arial"/>
              </a:rPr>
              <a:t>обработки</a:t>
            </a:r>
            <a:r>
              <a:rPr lang="en-US" b="0" strike="noStrike" spc="-1" dirty="0">
                <a:latin typeface="Arial"/>
              </a:rPr>
              <a:t> </a:t>
            </a:r>
            <a:r>
              <a:rPr lang="en-US" b="0" strike="noStrike" spc="-1" dirty="0" err="1">
                <a:latin typeface="Arial"/>
              </a:rPr>
              <a:t>входных</a:t>
            </a:r>
            <a:r>
              <a:rPr lang="en-US" b="0" strike="noStrike" spc="-1" dirty="0">
                <a:latin typeface="Arial"/>
              </a:rPr>
              <a:t> </a:t>
            </a:r>
            <a:r>
              <a:rPr lang="en-US" b="0" strike="noStrike" spc="-1" dirty="0" err="1">
                <a:latin typeface="Arial"/>
              </a:rPr>
              <a:t>изображений</a:t>
            </a:r>
            <a:r>
              <a:rPr lang="en-US" b="0" strike="noStrike" spc="-1" dirty="0">
                <a:latin typeface="Arial"/>
              </a:rPr>
              <a:t> </a:t>
            </a:r>
            <a:r>
              <a:rPr lang="en-US" b="0" strike="noStrike" spc="-1" dirty="0" err="1">
                <a:latin typeface="Arial"/>
              </a:rPr>
              <a:t>перед</a:t>
            </a:r>
            <a:r>
              <a:rPr lang="en-US" b="0" strike="noStrike" spc="-1" dirty="0">
                <a:latin typeface="Arial"/>
              </a:rPr>
              <a:t> </a:t>
            </a:r>
            <a:r>
              <a:rPr lang="en-US" b="0" strike="noStrike" spc="-1" dirty="0" err="1">
                <a:latin typeface="Arial"/>
              </a:rPr>
              <a:t>их</a:t>
            </a:r>
            <a:r>
              <a:rPr lang="en-US" b="0" strike="noStrike" spc="-1" dirty="0">
                <a:latin typeface="Arial"/>
              </a:rPr>
              <a:t> </a:t>
            </a:r>
            <a:r>
              <a:rPr lang="en-US" b="0" strike="noStrike" spc="-1" dirty="0" err="1">
                <a:latin typeface="Arial"/>
              </a:rPr>
              <a:t>отправкой</a:t>
            </a:r>
            <a:r>
              <a:rPr lang="en-US" b="0" strike="noStrike" spc="-1" dirty="0">
                <a:latin typeface="Arial"/>
              </a:rPr>
              <a:t> в </a:t>
            </a:r>
            <a:r>
              <a:rPr lang="en-US" b="0" strike="noStrike" spc="-1" dirty="0" err="1">
                <a:latin typeface="Arial"/>
              </a:rPr>
              <a:t>классификатор</a:t>
            </a:r>
            <a:r>
              <a:rPr lang="en-US" b="0" strike="noStrike" spc="-1" dirty="0">
                <a:latin typeface="Arial"/>
              </a:rPr>
              <a:t> </a:t>
            </a:r>
            <a:r>
              <a:rPr lang="en-US" b="0" strike="noStrike" spc="-1" dirty="0" err="1">
                <a:latin typeface="Arial"/>
              </a:rPr>
              <a:t>приложений</a:t>
            </a:r>
            <a:r>
              <a:rPr lang="en-US" b="0" strike="noStrike" spc="-1">
                <a:latin typeface="Arial"/>
              </a:rPr>
              <a:t>. </a:t>
            </a:r>
          </a:p>
          <a:p>
            <a:pPr algn="just">
              <a:lnSpc>
                <a:spcPct val="100000"/>
              </a:lnSpc>
              <a:buNone/>
            </a:pPr>
            <a:endParaRPr lang="en-US" spc="-1">
              <a:latin typeface="Arial"/>
            </a:endParaRPr>
          </a:p>
          <a:p>
            <a:pPr algn="just">
              <a:lnSpc>
                <a:spcPct val="100000"/>
              </a:lnSpc>
              <a:buNone/>
            </a:pPr>
            <a:r>
              <a:rPr lang="ru-RU" spc="-1">
                <a:latin typeface="Arial"/>
              </a:rPr>
              <a:t>Источники</a:t>
            </a:r>
            <a:r>
              <a:rPr lang="en-US" spc="-1">
                <a:latin typeface="Arial"/>
              </a:rPr>
              <a:t>:</a:t>
            </a:r>
          </a:p>
          <a:p>
            <a:pPr algn="just">
              <a:lnSpc>
                <a:spcPct val="100000"/>
              </a:lnSpc>
              <a:buNone/>
            </a:pPr>
            <a:r>
              <a:rPr lang="en-US" spc="-1">
                <a:latin typeface="Arial"/>
              </a:rPr>
              <a:t>1) Gabriel Resende Machado, Eugênio Silva, Ronaldo Ribeiro Goldschmidt. Adversarial Machine Learning in Image Classification: A Survey Towards the Defender's Perspective. arXiv preprint arXiv:2009.03728 (2020)</a:t>
            </a:r>
          </a:p>
          <a:p>
            <a:pPr algn="just">
              <a:lnSpc>
                <a:spcPct val="100000"/>
              </a:lnSpc>
              <a:buNone/>
            </a:pPr>
            <a:r>
              <a:rPr lang="en-US" spc="-1">
                <a:latin typeface="Arial"/>
              </a:rPr>
              <a:t>2) Rey Reza Wiyatno, Anqi Xu, Ousmane Dia, and Archy de Berker. 2019. Adversarial Examples in Modern Machine Learning: A Review. arXiv preprint arXiv:1911.05268 (2019)</a:t>
            </a:r>
          </a:p>
          <a:p>
            <a:pPr algn="just">
              <a:lnSpc>
                <a:spcPct val="100000"/>
              </a:lnSpc>
              <a:buNone/>
            </a:pPr>
            <a:r>
              <a:rPr lang="en-US" spc="-1">
                <a:latin typeface="Arial"/>
              </a:rPr>
              <a:t>3) S Shen, G Jin, K Gao, and Y Zhang. 2017. APE-GAN: Adversarial Perturbation Elimination with GAN, arXiv preprint. arXiv preprint arXiv:1707.05474 (2017).</a:t>
            </a:r>
          </a:p>
          <a:p>
            <a:pPr algn="just">
              <a:lnSpc>
                <a:spcPct val="100000"/>
              </a:lnSpc>
              <a:buNone/>
            </a:pPr>
            <a:endParaRPr lang="en-US" sz="1400" spc="-1">
              <a:latin typeface="Arial"/>
            </a:endParaRPr>
          </a:p>
        </p:txBody>
      </p:sp>
      <p:sp>
        <p:nvSpPr>
          <p:cNvPr id="2" name="Прямая соединительная линия 16">
            <a:extLst>
              <a:ext uri="{FF2B5EF4-FFF2-40B4-BE49-F238E27FC236}">
                <a16:creationId xmlns:a16="http://schemas.microsoft.com/office/drawing/2014/main" id="{7688F92D-A9E9-24CB-E988-C83C721AE658}"/>
              </a:ext>
            </a:extLst>
          </p:cNvPr>
          <p:cNvSpPr/>
          <p:nvPr/>
        </p:nvSpPr>
        <p:spPr>
          <a:xfrm>
            <a:off x="228360" y="476130"/>
            <a:ext cx="11712628" cy="35490"/>
          </a:xfrm>
          <a:prstGeom prst="line">
            <a:avLst/>
          </a:prstGeom>
          <a:ln w="76200">
            <a:solidFill>
              <a:srgbClr val="5887C0"/>
            </a:solidFill>
            <a:round/>
          </a:ln>
        </p:spPr>
        <p:style>
          <a:lnRef idx="1">
            <a:schemeClr val="accent1"/>
          </a:lnRef>
          <a:fillRef idx="0">
            <a:schemeClr val="accent1"/>
          </a:fillRef>
          <a:effectRef idx="0">
            <a:schemeClr val="accent1"/>
          </a:effectRef>
          <a:fontRef idx="minor"/>
        </p:style>
        <p:txBody>
          <a:bodyPr/>
          <a:lstStyle/>
          <a:p>
            <a:endParaRPr lang="ru-RU"/>
          </a:p>
        </p:txBody>
      </p:sp>
      <p:sp>
        <p:nvSpPr>
          <p:cNvPr id="3" name="Номер слайда 2"/>
          <p:cNvSpPr>
            <a:spLocks noGrp="1"/>
          </p:cNvSpPr>
          <p:nvPr>
            <p:ph type="sldNum" idx="2"/>
          </p:nvPr>
        </p:nvSpPr>
        <p:spPr/>
        <p:txBody>
          <a:bodyPr/>
          <a:lstStyle/>
          <a:p>
            <a:fld id="{6CBC6A4C-7A0F-4613-B4FE-9A81DD0E7D72}" type="slidenum">
              <a:rPr lang="ru-RU" smtClean="0"/>
              <a:t>27</a:t>
            </a:fld>
            <a:endParaRPr lang="ru-RU"/>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 name="PlaceHolder 15"/>
          <p:cNvSpPr txBox="1"/>
          <p:nvPr/>
        </p:nvSpPr>
        <p:spPr>
          <a:xfrm>
            <a:off x="228360" y="1488"/>
            <a:ext cx="6927840" cy="427320"/>
          </a:xfrm>
          <a:prstGeom prst="rect">
            <a:avLst/>
          </a:prstGeom>
          <a:noFill/>
          <a:ln w="0">
            <a:noFill/>
          </a:ln>
        </p:spPr>
        <p:txBody>
          <a:bodyPr lIns="0" tIns="0" rIns="0" bIns="0" anchor="t">
            <a:noAutofit/>
          </a:bodyPr>
          <a:lstStyle/>
          <a:p>
            <a:pPr marL="12600">
              <a:lnSpc>
                <a:spcPct val="100000"/>
              </a:lnSpc>
              <a:spcBef>
                <a:spcPts val="794"/>
              </a:spcBef>
              <a:buNone/>
              <a:tabLst>
                <a:tab pos="301680" algn="l"/>
                <a:tab pos="302400" algn="l"/>
              </a:tabLst>
            </a:pPr>
            <a:r>
              <a:rPr lang="ru-RU" sz="2800" b="1" strike="noStrike" spc="-1" dirty="0">
                <a:solidFill>
                  <a:srgbClr val="2369B0"/>
                </a:solidFill>
                <a:latin typeface="Times New Roman"/>
                <a:ea typeface="DejaVu Sans"/>
              </a:rPr>
              <a:t>Методы предварительной обработки</a:t>
            </a:r>
            <a:endParaRPr lang="ru-RU" sz="2800" b="0" strike="noStrike" spc="-1" dirty="0">
              <a:solidFill>
                <a:srgbClr val="000000"/>
              </a:solidFill>
              <a:latin typeface="Arial"/>
            </a:endParaRPr>
          </a:p>
        </p:txBody>
      </p:sp>
      <mc:AlternateContent xmlns:mc="http://schemas.openxmlformats.org/markup-compatibility/2006">
        <mc:Choice xmlns:a14="http://schemas.microsoft.com/office/drawing/2010/main" Requires="a14">
          <p:sp>
            <p:nvSpPr>
              <p:cNvPr id="124" name="TextBox 123"/>
              <p:cNvSpPr txBox="1"/>
              <p:nvPr/>
            </p:nvSpPr>
            <p:spPr>
              <a:xfrm>
                <a:off x="114059" y="511620"/>
                <a:ext cx="11916015" cy="6050610"/>
              </a:xfrm>
              <a:prstGeom prst="rect">
                <a:avLst/>
              </a:prstGeom>
              <a:noFill/>
              <a:ln w="0">
                <a:noFill/>
              </a:ln>
            </p:spPr>
            <p:txBody>
              <a:bodyPr lIns="90000" tIns="45000" rIns="90000" bIns="45000" anchor="t">
                <a:noAutofit/>
              </a:bodyPr>
              <a:lstStyle/>
              <a:p>
                <a:pPr algn="just">
                  <a:lnSpc>
                    <a:spcPct val="100000"/>
                  </a:lnSpc>
                  <a:buNone/>
                </a:pPr>
                <a:r>
                  <a:rPr lang="en-US" sz="1600" b="0" strike="noStrike" spc="-1">
                    <a:latin typeface="Arial"/>
                  </a:rPr>
                  <a:t>Samangouei </a:t>
                </a:r>
                <a:r>
                  <a:rPr lang="en-US" sz="1600" spc="-1">
                    <a:latin typeface="Arial"/>
                  </a:rPr>
                  <a:t>el at., 2018 </a:t>
                </a:r>
                <a:r>
                  <a:rPr lang="en-US" sz="1600" b="0" strike="noStrike" spc="-1">
                    <a:latin typeface="Arial"/>
                  </a:rPr>
                  <a:t>также </a:t>
                </a:r>
                <a:r>
                  <a:rPr lang="en-US" sz="1600" b="0" strike="noStrike" spc="-1" dirty="0" err="1">
                    <a:latin typeface="Arial"/>
                  </a:rPr>
                  <a:t>разработали</a:t>
                </a:r>
                <a:r>
                  <a:rPr lang="en-US" sz="1600" b="0" strike="noStrike" spc="-1" dirty="0">
                    <a:latin typeface="Arial"/>
                  </a:rPr>
                  <a:t> </a:t>
                </a:r>
                <a:r>
                  <a:rPr lang="en-US" sz="1600" b="0" strike="noStrike" spc="-1" dirty="0" err="1">
                    <a:latin typeface="Arial"/>
                  </a:rPr>
                  <a:t>защиту</a:t>
                </a:r>
                <a:r>
                  <a:rPr lang="en-US" sz="1600" b="0" strike="noStrike" spc="-1" dirty="0">
                    <a:latin typeface="Arial"/>
                  </a:rPr>
                  <a:t>, </a:t>
                </a:r>
                <a:r>
                  <a:rPr lang="en-US" sz="1600" b="0" strike="noStrike" spc="-1" dirty="0" err="1">
                    <a:latin typeface="Arial"/>
                  </a:rPr>
                  <a:t>основанную</a:t>
                </a:r>
                <a:r>
                  <a:rPr lang="en-US" sz="1600" b="0" strike="noStrike" spc="-1" dirty="0">
                    <a:latin typeface="Arial"/>
                  </a:rPr>
                  <a:t> </a:t>
                </a:r>
                <a:r>
                  <a:rPr lang="en-US" sz="1600" b="0" strike="noStrike" spc="-1" dirty="0" err="1">
                    <a:latin typeface="Arial"/>
                  </a:rPr>
                  <a:t>на</a:t>
                </a:r>
                <a:r>
                  <a:rPr lang="en-US" sz="1600" b="0" strike="noStrike" spc="-1" dirty="0">
                    <a:latin typeface="Arial"/>
                  </a:rPr>
                  <a:t> </a:t>
                </a:r>
                <a:r>
                  <a:rPr lang="en-US" sz="1600" b="0" strike="noStrike" spc="-1" dirty="0" err="1">
                    <a:latin typeface="Arial"/>
                  </a:rPr>
                  <a:t>фреймворке</a:t>
                </a:r>
                <a:r>
                  <a:rPr lang="en-US" sz="1600" b="0" strike="noStrike" spc="-1" dirty="0">
                    <a:latin typeface="Arial"/>
                  </a:rPr>
                  <a:t> GAN, </a:t>
                </a:r>
                <a:r>
                  <a:rPr lang="en-US" sz="1600" b="0" strike="noStrike" spc="-1" dirty="0" err="1">
                    <a:latin typeface="Arial"/>
                  </a:rPr>
                  <a:t>который</a:t>
                </a:r>
                <a:r>
                  <a:rPr lang="en-US" sz="1600" b="0" strike="noStrike" spc="-1" dirty="0">
                    <a:latin typeface="Arial"/>
                  </a:rPr>
                  <a:t> </a:t>
                </a:r>
                <a:r>
                  <a:rPr lang="en-US" sz="1600" b="0" strike="noStrike" spc="-1" dirty="0" err="1">
                    <a:latin typeface="Arial"/>
                  </a:rPr>
                  <a:t>использует</a:t>
                </a:r>
                <a:r>
                  <a:rPr lang="en-US" sz="1600" b="0" strike="noStrike" spc="-1" dirty="0">
                    <a:latin typeface="Arial"/>
                  </a:rPr>
                  <a:t> </a:t>
                </a:r>
                <a:r>
                  <a:rPr lang="en-US" sz="1600" b="0" strike="noStrike" spc="-1" dirty="0" err="1">
                    <a:latin typeface="Arial"/>
                  </a:rPr>
                  <a:t>сеть</a:t>
                </a:r>
                <a:r>
                  <a:rPr lang="en-US" sz="1600" b="0" strike="noStrike" spc="-1" dirty="0">
                    <a:latin typeface="Arial"/>
                  </a:rPr>
                  <a:t> </a:t>
                </a:r>
                <a:r>
                  <a:rPr lang="en-US" sz="1600" b="0" strike="noStrike" spc="-1" dirty="0" err="1">
                    <a:latin typeface="Arial"/>
                  </a:rPr>
                  <a:t>генеративного</a:t>
                </a:r>
                <a:r>
                  <a:rPr lang="en-US" sz="1600" b="0" strike="noStrike" spc="-1" dirty="0">
                    <a:latin typeface="Arial"/>
                  </a:rPr>
                  <a:t> </a:t>
                </a:r>
                <a:r>
                  <a:rPr lang="en-US" sz="1600" b="0" strike="noStrike" spc="-1" dirty="0" err="1">
                    <a:latin typeface="Arial"/>
                  </a:rPr>
                  <a:t>преобразования</a:t>
                </a:r>
                <a:r>
                  <a:rPr lang="en-US" sz="1600" b="0" strike="noStrike" spc="-1" dirty="0">
                    <a:latin typeface="Arial"/>
                  </a:rPr>
                  <a:t> G, </a:t>
                </a:r>
                <a:r>
                  <a:rPr lang="en-US" sz="1600" b="0" strike="noStrike" spc="-1" dirty="0" err="1">
                    <a:latin typeface="Arial"/>
                  </a:rPr>
                  <a:t>которая</a:t>
                </a:r>
                <a:r>
                  <a:rPr lang="en-US" sz="1600" b="0" strike="noStrike" spc="-1" dirty="0">
                    <a:latin typeface="Arial"/>
                  </a:rPr>
                  <a:t> </a:t>
                </a:r>
                <a:r>
                  <a:rPr lang="en-US" sz="1600" b="0" strike="noStrike" spc="-1" dirty="0" err="1">
                    <a:latin typeface="Arial"/>
                  </a:rPr>
                  <a:t>проецирует</a:t>
                </a:r>
                <a:r>
                  <a:rPr lang="en-US" sz="1600" b="0" strike="noStrike" spc="-1" dirty="0">
                    <a:latin typeface="Arial"/>
                  </a:rPr>
                  <a:t> </a:t>
                </a:r>
                <a:r>
                  <a:rPr lang="en-US" sz="1600" b="0" strike="noStrike" spc="-1" dirty="0" err="1">
                    <a:latin typeface="Arial"/>
                  </a:rPr>
                  <a:t>входное</a:t>
                </a:r>
                <a:r>
                  <a:rPr lang="en-US" sz="1600" b="0" strike="noStrike" spc="-1" dirty="0">
                    <a:latin typeface="Arial"/>
                  </a:rPr>
                  <a:t> </a:t>
                </a:r>
                <a:r>
                  <a:rPr lang="en-US" sz="1600" b="0" strike="noStrike" spc="-1" dirty="0" err="1">
                    <a:latin typeface="Arial"/>
                  </a:rPr>
                  <a:t>изображение</a:t>
                </a:r>
                <a:r>
                  <a:rPr lang="en-US" sz="1600" b="0" strike="noStrike" spc="-1" dirty="0">
                    <a:latin typeface="Arial"/>
                  </a:rPr>
                  <a:t> x </a:t>
                </a:r>
                <a:r>
                  <a:rPr lang="en-US" sz="1600" b="0" strike="noStrike" spc="-1" dirty="0" err="1">
                    <a:latin typeface="Arial"/>
                  </a:rPr>
                  <a:t>на</a:t>
                </a:r>
                <a:r>
                  <a:rPr lang="en-US" sz="1600" b="0" strike="noStrike" spc="-1" dirty="0">
                    <a:latin typeface="Arial"/>
                  </a:rPr>
                  <a:t> </a:t>
                </a:r>
                <a:r>
                  <a:rPr lang="en-US" sz="1600" b="0" strike="noStrike" spc="-1" dirty="0" err="1">
                    <a:latin typeface="Arial"/>
                  </a:rPr>
                  <a:t>диапазон</a:t>
                </a:r>
                <a:r>
                  <a:rPr lang="en-US" sz="1600" b="0" strike="noStrike" spc="-1" dirty="0">
                    <a:latin typeface="Arial"/>
                  </a:rPr>
                  <a:t> </a:t>
                </a:r>
                <a:r>
                  <a:rPr lang="en-US" sz="1600" b="0" strike="noStrike" spc="-1" dirty="0" err="1">
                    <a:latin typeface="Arial"/>
                  </a:rPr>
                  <a:t>генератора</a:t>
                </a:r>
                <a:r>
                  <a:rPr lang="en-US" sz="1600" b="0" strike="noStrike" spc="-1" dirty="0">
                    <a:latin typeface="Arial"/>
                  </a:rPr>
                  <a:t>, </a:t>
                </a:r>
                <a:r>
                  <a:rPr lang="en-US" sz="1600" b="0" strike="noStrike" spc="-1" dirty="0" err="1">
                    <a:latin typeface="Arial"/>
                  </a:rPr>
                  <a:t>минимизируя</a:t>
                </a:r>
                <a:r>
                  <a:rPr lang="en-US" sz="1600" b="0" strike="noStrike" spc="-1" dirty="0">
                    <a:latin typeface="Arial"/>
                  </a:rPr>
                  <a:t> </a:t>
                </a:r>
                <a:r>
                  <a:rPr lang="en-US" sz="1600" b="0" strike="noStrike" spc="-1" dirty="0" err="1">
                    <a:latin typeface="Arial"/>
                  </a:rPr>
                  <a:t>ошибку</a:t>
                </a:r>
                <a:r>
                  <a:rPr lang="en-US" sz="1600" b="0" strike="noStrike" spc="-1" dirty="0">
                    <a:latin typeface="Arial"/>
                  </a:rPr>
                  <a:t> </a:t>
                </a:r>
                <a:r>
                  <a:rPr lang="en-US" sz="1600" b="0" strike="noStrike" spc="-1" err="1">
                    <a:latin typeface="Arial"/>
                  </a:rPr>
                  <a:t>восстановления</a:t>
                </a:r>
                <a:r>
                  <a:rPr lang="en-US" sz="1600" spc="-1">
                    <a:latin typeface="Arial"/>
                  </a:rPr>
                  <a:t> </a:t>
                </a:r>
                <a14:m>
                  <m:oMath xmlns:m="http://schemas.openxmlformats.org/officeDocument/2006/math">
                    <m:sSup>
                      <m:sSupPr>
                        <m:ctrlPr>
                          <a:rPr lang="en-US" sz="1600" b="0" i="1" strike="noStrike" spc="-1" smtClean="0">
                            <a:latin typeface="Cambria Math" panose="02040503050406030204" pitchFamily="18" charset="0"/>
                          </a:rPr>
                        </m:ctrlPr>
                      </m:sSupPr>
                      <m:e>
                        <m:r>
                          <a:rPr lang="en-US" sz="1600" b="0" i="1" strike="noStrike" spc="-1" smtClean="0">
                            <a:latin typeface="Cambria Math" panose="02040503050406030204" pitchFamily="18" charset="0"/>
                          </a:rPr>
                          <m:t>||</m:t>
                        </m:r>
                        <m:r>
                          <a:rPr lang="en-US" sz="1600" b="0" i="1" strike="noStrike" spc="-1" smtClean="0">
                            <a:latin typeface="Cambria Math" panose="02040503050406030204" pitchFamily="18" charset="0"/>
                          </a:rPr>
                          <m:t>𝐺</m:t>
                        </m:r>
                        <m:r>
                          <a:rPr lang="en-US" sz="1600" b="0" i="1" strike="noStrike" spc="-1" smtClean="0">
                            <a:latin typeface="Cambria Math" panose="02040503050406030204" pitchFamily="18" charset="0"/>
                          </a:rPr>
                          <m:t>(</m:t>
                        </m:r>
                        <m:r>
                          <a:rPr lang="en-US" sz="1600" b="0" i="1" strike="noStrike" spc="-1" smtClean="0">
                            <a:latin typeface="Cambria Math" panose="02040503050406030204" pitchFamily="18" charset="0"/>
                          </a:rPr>
                          <m:t>𝑧</m:t>
                        </m:r>
                        <m:r>
                          <a:rPr lang="en-US" sz="1600" b="0" i="1" strike="noStrike" spc="-1" smtClean="0">
                            <a:latin typeface="Cambria Math" panose="02040503050406030204" pitchFamily="18" charset="0"/>
                          </a:rPr>
                          <m:t>)−</m:t>
                        </m:r>
                        <m:r>
                          <a:rPr lang="en-US" sz="1600" b="0" i="1" strike="noStrike" spc="-1" smtClean="0">
                            <a:latin typeface="Cambria Math" panose="02040503050406030204" pitchFamily="18" charset="0"/>
                          </a:rPr>
                          <m:t>𝑥</m:t>
                        </m:r>
                        <m:r>
                          <a:rPr lang="en-US" sz="1600" b="0" i="1" strike="noStrike" spc="-1" smtClean="0">
                            <a:latin typeface="Cambria Math" panose="02040503050406030204" pitchFamily="18" charset="0"/>
                          </a:rPr>
                          <m:t>||</m:t>
                        </m:r>
                      </m:e>
                      <m:sup>
                        <m:r>
                          <a:rPr lang="en-US" sz="1600" b="0" i="1" strike="noStrike" spc="-1" smtClean="0">
                            <a:latin typeface="Cambria Math" panose="02040503050406030204" pitchFamily="18" charset="0"/>
                          </a:rPr>
                          <m:t>2</m:t>
                        </m:r>
                      </m:sup>
                    </m:sSup>
                  </m:oMath>
                </a14:m>
                <a:r>
                  <a:rPr lang="en-US" sz="1600" b="0" strike="noStrike" spc="-1">
                    <a:latin typeface="Arial"/>
                  </a:rPr>
                  <a:t>. </a:t>
                </a:r>
                <a:r>
                  <a:rPr lang="en-US" sz="1600" b="0" strike="noStrike" spc="-1" dirty="0" err="1">
                    <a:latin typeface="Arial"/>
                  </a:rPr>
                  <a:t>После</a:t>
                </a:r>
                <a:r>
                  <a:rPr lang="en-US" sz="1600" b="0" strike="noStrike" spc="-1" dirty="0">
                    <a:latin typeface="Arial"/>
                  </a:rPr>
                  <a:t> </a:t>
                </a:r>
                <a:r>
                  <a:rPr lang="en-US" sz="1600" b="0" strike="noStrike" spc="-1" dirty="0" err="1">
                    <a:latin typeface="Arial"/>
                  </a:rPr>
                  <a:t>преобразования</a:t>
                </a:r>
                <a:r>
                  <a:rPr lang="en-US" sz="1600" b="0" strike="noStrike" spc="-1" dirty="0">
                    <a:latin typeface="Arial"/>
                  </a:rPr>
                  <a:t> в </a:t>
                </a:r>
                <a:r>
                  <a:rPr lang="en-US" sz="1600" b="0" strike="noStrike" spc="-1" dirty="0" err="1">
                    <a:latin typeface="Arial"/>
                  </a:rPr>
                  <a:t>классификатор</a:t>
                </a:r>
                <a:r>
                  <a:rPr lang="en-US" sz="1600" b="0" strike="noStrike" spc="-1" dirty="0">
                    <a:latin typeface="Arial"/>
                  </a:rPr>
                  <a:t> </a:t>
                </a:r>
                <a:r>
                  <a:rPr lang="en-US" sz="1600" b="0" strike="noStrike" spc="-1" dirty="0" err="1">
                    <a:latin typeface="Arial"/>
                  </a:rPr>
                  <a:t>подается</a:t>
                </a:r>
                <a:r>
                  <a:rPr lang="en-US" sz="1600" b="0" strike="noStrike" spc="-1" dirty="0">
                    <a:latin typeface="Arial"/>
                  </a:rPr>
                  <a:t> </a:t>
                </a:r>
                <a:r>
                  <a:rPr lang="en-US" sz="1600" b="0" strike="noStrike" spc="-1" dirty="0" err="1">
                    <a:latin typeface="Arial"/>
                  </a:rPr>
                  <a:t>реконструкция</a:t>
                </a:r>
                <a:r>
                  <a:rPr lang="en-US" sz="1600" b="0" strike="noStrike" spc="-1" dirty="0">
                    <a:latin typeface="Arial"/>
                  </a:rPr>
                  <a:t> G(z). </a:t>
                </a:r>
                <a:r>
                  <a:rPr lang="en-US" sz="1600" b="0" strike="noStrike" spc="-1" dirty="0" err="1">
                    <a:latin typeface="Arial"/>
                  </a:rPr>
                  <a:t>Поскольку</a:t>
                </a:r>
                <a:r>
                  <a:rPr lang="en-US" sz="1600" b="0" strike="noStrike" spc="-1" dirty="0">
                    <a:latin typeface="Arial"/>
                  </a:rPr>
                  <a:t> </a:t>
                </a:r>
                <a:r>
                  <a:rPr lang="en-US" sz="1600" b="0" strike="noStrike" spc="-1" dirty="0" err="1">
                    <a:latin typeface="Arial"/>
                  </a:rPr>
                  <a:t>генератор</a:t>
                </a:r>
                <a:r>
                  <a:rPr lang="en-US" sz="1600" b="0" strike="noStrike" spc="-1" dirty="0">
                    <a:latin typeface="Arial"/>
                  </a:rPr>
                  <a:t> </a:t>
                </a:r>
                <a:r>
                  <a:rPr lang="en-US" sz="1600" b="0" strike="noStrike" spc="-1" dirty="0" err="1">
                    <a:latin typeface="Arial"/>
                  </a:rPr>
                  <a:t>был</a:t>
                </a:r>
                <a:r>
                  <a:rPr lang="en-US" sz="1600" b="0" strike="noStrike" spc="-1" dirty="0">
                    <a:latin typeface="Arial"/>
                  </a:rPr>
                  <a:t> </a:t>
                </a:r>
                <a:r>
                  <a:rPr lang="en-US" sz="1600" b="0" strike="noStrike" spc="-1" dirty="0" err="1">
                    <a:latin typeface="Arial"/>
                  </a:rPr>
                  <a:t>обучен</a:t>
                </a:r>
                <a:r>
                  <a:rPr lang="en-US" sz="1600" b="0" strike="noStrike" spc="-1" dirty="0">
                    <a:latin typeface="Arial"/>
                  </a:rPr>
                  <a:t> </a:t>
                </a:r>
                <a:r>
                  <a:rPr lang="en-US" sz="1600" b="0" strike="noStrike" spc="-1" dirty="0" err="1">
                    <a:latin typeface="Arial"/>
                  </a:rPr>
                  <a:t>моделировать</a:t>
                </a:r>
                <a:r>
                  <a:rPr lang="en-US" sz="1600" b="0" strike="noStrike" spc="-1" dirty="0">
                    <a:latin typeface="Arial"/>
                  </a:rPr>
                  <a:t> </a:t>
                </a:r>
                <a:r>
                  <a:rPr lang="en-US" sz="1600" b="0" strike="noStrike" spc="-1" dirty="0" err="1">
                    <a:latin typeface="Arial"/>
                  </a:rPr>
                  <a:t>невозмущенное</a:t>
                </a:r>
                <a:r>
                  <a:rPr lang="en-US" sz="1600" b="0" strike="noStrike" spc="-1" dirty="0">
                    <a:latin typeface="Arial"/>
                  </a:rPr>
                  <a:t> </a:t>
                </a:r>
                <a:r>
                  <a:rPr lang="en-US" sz="1600" b="0" strike="noStrike" spc="-1" dirty="0" err="1">
                    <a:latin typeface="Arial"/>
                  </a:rPr>
                  <a:t>распределение</a:t>
                </a:r>
                <a:r>
                  <a:rPr lang="en-US" sz="1600" b="0" strike="noStrike" spc="-1" dirty="0">
                    <a:latin typeface="Arial"/>
                  </a:rPr>
                  <a:t> </a:t>
                </a:r>
                <a:r>
                  <a:rPr lang="en-US" sz="1600" b="0" strike="noStrike" spc="-1" dirty="0" err="1">
                    <a:latin typeface="Arial"/>
                  </a:rPr>
                  <a:t>обучающих</a:t>
                </a:r>
                <a:r>
                  <a:rPr lang="en-US" sz="1600" b="0" strike="noStrike" spc="-1" dirty="0">
                    <a:latin typeface="Arial"/>
                  </a:rPr>
                  <a:t> </a:t>
                </a:r>
                <a:r>
                  <a:rPr lang="en-US" sz="1600" b="0" strike="noStrike" spc="-1" dirty="0" err="1">
                    <a:latin typeface="Arial"/>
                  </a:rPr>
                  <a:t>данных</a:t>
                </a:r>
                <a:r>
                  <a:rPr lang="en-US" sz="1600" b="0" strike="noStrike" spc="-1" dirty="0">
                    <a:latin typeface="Arial"/>
                  </a:rPr>
                  <a:t>, </a:t>
                </a:r>
                <a:r>
                  <a:rPr lang="ru-RU" sz="1600" b="0" strike="noStrike" spc="-1" dirty="0">
                    <a:latin typeface="Arial"/>
                  </a:rPr>
                  <a:t>этот дополнительный шаг приводит к существенному снижению любого потенциального враждебного шума</a:t>
                </a:r>
                <a:r>
                  <a:rPr lang="ru-RU" sz="1600" b="0" strike="noStrike" spc="-1">
                    <a:latin typeface="Arial"/>
                  </a:rPr>
                  <a:t>. </a:t>
                </a:r>
                <a:endParaRPr lang="en-US" sz="1600" b="0" strike="noStrike" spc="-1">
                  <a:latin typeface="Arial"/>
                </a:endParaRPr>
              </a:p>
              <a:p>
                <a:pPr algn="just">
                  <a:lnSpc>
                    <a:spcPct val="100000"/>
                  </a:lnSpc>
                  <a:buNone/>
                </a:pPr>
                <a:endParaRPr lang="en-US" sz="1600" spc="-1">
                  <a:latin typeface="Arial"/>
                </a:endParaRPr>
              </a:p>
              <a:p>
                <a:pPr algn="just">
                  <a:lnSpc>
                    <a:spcPct val="100000"/>
                  </a:lnSpc>
                  <a:buNone/>
                </a:pPr>
                <a:r>
                  <a:rPr lang="ru-RU" sz="1600" b="0" strike="noStrike" spc="-1">
                    <a:latin typeface="Arial"/>
                  </a:rPr>
                  <a:t>В </a:t>
                </a:r>
                <a:r>
                  <a:rPr lang="ru-RU" sz="1600" b="0" strike="noStrike" spc="-1" dirty="0">
                    <a:latin typeface="Arial"/>
                  </a:rPr>
                  <a:t>свою очередь, </a:t>
                </a:r>
                <a:r>
                  <a:rPr lang="ru-RU" sz="1600" b="0" strike="noStrike" spc="-1" dirty="0" err="1">
                    <a:latin typeface="Arial"/>
                  </a:rPr>
                  <a:t>Liu</a:t>
                </a:r>
                <a:r>
                  <a:rPr lang="ru-RU" sz="1600" b="0" strike="noStrike" spc="-1" dirty="0">
                    <a:latin typeface="Arial"/>
                  </a:rPr>
                  <a:t> </a:t>
                </a:r>
                <a:r>
                  <a:rPr lang="ru-RU" sz="1600" b="0" strike="noStrike" spc="-1" dirty="0" err="1">
                    <a:latin typeface="Arial"/>
                  </a:rPr>
                  <a:t>et</a:t>
                </a:r>
                <a:r>
                  <a:rPr lang="ru-RU" sz="1600" b="0" strike="noStrike" spc="-1" dirty="0">
                    <a:latin typeface="Arial"/>
                  </a:rPr>
                  <a:t> </a:t>
                </a:r>
                <a:r>
                  <a:rPr lang="ru-RU" sz="1600" b="0" strike="noStrike" spc="-1" err="1">
                    <a:latin typeface="Arial"/>
                  </a:rPr>
                  <a:t>al</a:t>
                </a:r>
                <a:r>
                  <a:rPr lang="ru-RU" sz="1600" b="0" strike="noStrike" spc="-1">
                    <a:latin typeface="Arial"/>
                  </a:rPr>
                  <a:t>.</a:t>
                </a:r>
                <a:r>
                  <a:rPr lang="en-US" sz="1600" b="0" strike="noStrike" spc="-1">
                    <a:latin typeface="Arial"/>
                  </a:rPr>
                  <a:t>, 201</a:t>
                </a:r>
                <a:r>
                  <a:rPr lang="en-US" sz="1600" spc="-1">
                    <a:latin typeface="Arial"/>
                  </a:rPr>
                  <a:t>7</a:t>
                </a:r>
                <a:r>
                  <a:rPr lang="ru-RU" sz="1600" b="0" strike="noStrike" spc="-1">
                    <a:latin typeface="Arial"/>
                  </a:rPr>
                  <a:t> </a:t>
                </a:r>
                <a:r>
                  <a:rPr lang="ru-RU" sz="1600" b="0" strike="noStrike" spc="-1" dirty="0">
                    <a:latin typeface="Arial"/>
                  </a:rPr>
                  <a:t>применили подход, основанный на внедрении слоев шума. Эти слои шума были вставлены среди </a:t>
                </a:r>
                <a:r>
                  <a:rPr lang="ru-RU" sz="1600" b="0" strike="noStrike" spc="-1">
                    <a:latin typeface="Arial"/>
                  </a:rPr>
                  <a:t>скрытых слоёв </a:t>
                </a:r>
                <a:r>
                  <a:rPr lang="ru-RU" sz="1600" b="0" strike="noStrike" spc="-1" dirty="0">
                    <a:latin typeface="Arial"/>
                  </a:rPr>
                  <a:t>CNN для того, чтобы применить гауссовский шум, случайным образом созданный для каждого вектора входного изображения. </a:t>
                </a:r>
                <a:r>
                  <a:rPr lang="ru-RU" sz="1600" spc="-1" dirty="0">
                    <a:latin typeface="Arial"/>
                  </a:rPr>
                  <a:t>П</a:t>
                </a:r>
                <a:r>
                  <a:rPr lang="ru-RU" sz="1600" b="0" strike="noStrike" spc="-1" dirty="0">
                    <a:latin typeface="Arial"/>
                  </a:rPr>
                  <a:t>роцедура позволяет избежать атак на основе </a:t>
                </a:r>
                <a:r>
                  <a:rPr lang="ru-RU" sz="1600" b="0" strike="noStrike" spc="-1" err="1">
                    <a:latin typeface="Arial"/>
                  </a:rPr>
                  <a:t>градиента</a:t>
                </a:r>
                <a:r>
                  <a:rPr lang="ru-RU" sz="1600" b="0" strike="noStrike" spc="-1">
                    <a:latin typeface="Arial"/>
                  </a:rPr>
                  <a:t>.</a:t>
                </a:r>
                <a:r>
                  <a:rPr lang="en-US" sz="1600" b="0" strike="noStrike" spc="-1">
                    <a:latin typeface="Arial"/>
                  </a:rPr>
                  <a:t> </a:t>
                </a:r>
              </a:p>
              <a:p>
                <a:pPr algn="just">
                  <a:lnSpc>
                    <a:spcPct val="100000"/>
                  </a:lnSpc>
                  <a:buNone/>
                </a:pPr>
                <a:endParaRPr lang="en-US" sz="1600" spc="-1">
                  <a:latin typeface="Arial"/>
                </a:endParaRPr>
              </a:p>
              <a:p>
                <a:pPr algn="just">
                  <a:lnSpc>
                    <a:spcPct val="100000"/>
                  </a:lnSpc>
                  <a:buNone/>
                </a:pPr>
                <a:r>
                  <a:rPr lang="en-US" sz="1600" b="0" strike="noStrike" spc="-1">
                    <a:latin typeface="Arial"/>
                  </a:rPr>
                  <a:t>G</a:t>
                </a:r>
                <a:r>
                  <a:rPr lang="en-US" sz="1600" spc="-1">
                    <a:latin typeface="Arial"/>
                  </a:rPr>
                  <a:t>u</a:t>
                </a:r>
                <a:r>
                  <a:rPr lang="ru-RU" sz="1600" b="0" strike="noStrike" spc="-1">
                    <a:latin typeface="Arial"/>
                  </a:rPr>
                  <a:t> и </a:t>
                </a:r>
                <a:r>
                  <a:rPr lang="en-US" sz="1600" spc="-1">
                    <a:latin typeface="Arial"/>
                  </a:rPr>
                  <a:t>Rigazio</a:t>
                </a:r>
                <a:r>
                  <a:rPr lang="ru-RU" sz="1600" spc="-1">
                    <a:latin typeface="Arial"/>
                  </a:rPr>
                  <a:t>, 2014</a:t>
                </a:r>
                <a:r>
                  <a:rPr lang="ru-RU" sz="1600" b="0" strike="noStrike" spc="-1">
                    <a:latin typeface="Arial"/>
                  </a:rPr>
                  <a:t> </a:t>
                </a:r>
                <a:r>
                  <a:rPr lang="ru-RU" sz="1600" b="0" strike="noStrike" spc="-1" dirty="0">
                    <a:latin typeface="Arial"/>
                  </a:rPr>
                  <a:t>разработали сети глубокого сжатия (DCNS), которые представляют собой методы </a:t>
                </a:r>
                <a:r>
                  <a:rPr lang="ru-RU" sz="1600" b="0" strike="noStrike" spc="-1" dirty="0" err="1">
                    <a:latin typeface="Arial"/>
                  </a:rPr>
                  <a:t>проактивной</a:t>
                </a:r>
                <a:r>
                  <a:rPr lang="ru-RU" sz="1600" b="0" strike="noStrike" spc="-1" dirty="0">
                    <a:latin typeface="Arial"/>
                  </a:rPr>
                  <a:t> защиты, использующие </a:t>
                </a:r>
                <a:r>
                  <a:rPr lang="ru-RU" sz="1600" b="0" strike="noStrike" spc="-1" dirty="0" err="1">
                    <a:latin typeface="Arial"/>
                  </a:rPr>
                  <a:t>автоэнкодеры</a:t>
                </a:r>
                <a:r>
                  <a:rPr lang="ru-RU" sz="1600" b="0" strike="noStrike" spc="-1" dirty="0">
                    <a:latin typeface="Arial"/>
                  </a:rPr>
                  <a:t> для снижения уровня шума и эволюционные алгоритмы в качестве альтернатив для устранения возмущений на изображениях </a:t>
                </a:r>
                <a:r>
                  <a:rPr lang="ru-RU" sz="1600" b="0" strike="noStrike" spc="-1">
                    <a:latin typeface="Arial"/>
                  </a:rPr>
                  <a:t>противника.</a:t>
                </a:r>
              </a:p>
              <a:p>
                <a:pPr algn="just">
                  <a:lnSpc>
                    <a:spcPct val="100000"/>
                  </a:lnSpc>
                  <a:buNone/>
                </a:pPr>
                <a:endParaRPr lang="ru-RU" sz="1600" spc="-1">
                  <a:latin typeface="Arial"/>
                </a:endParaRPr>
              </a:p>
              <a:p>
                <a:pPr algn="just">
                  <a:lnSpc>
                    <a:spcPct val="100000"/>
                  </a:lnSpc>
                  <a:buNone/>
                </a:pPr>
                <a:r>
                  <a:rPr lang="ru-RU" sz="1600" b="0" i="1" u="sng" strike="noStrike" spc="-1">
                    <a:latin typeface="Arial"/>
                  </a:rPr>
                  <a:t>Источники</a:t>
                </a:r>
                <a:r>
                  <a:rPr lang="en-US" sz="1600" b="0" i="1" u="sng" strike="noStrike" spc="-1">
                    <a:latin typeface="Arial"/>
                  </a:rPr>
                  <a:t>:</a:t>
                </a:r>
              </a:p>
              <a:p>
                <a:pPr algn="just">
                  <a:lnSpc>
                    <a:spcPct val="100000"/>
                  </a:lnSpc>
                  <a:buNone/>
                </a:pPr>
                <a:r>
                  <a:rPr lang="en-US" sz="1600" spc="-1">
                    <a:latin typeface="Arial"/>
                  </a:rPr>
                  <a:t>1) Gabriel Resende Machado, Eugênio Silva, Ronaldo Ribeiro Goldschmidt. Adversarial Machine Learning in Image Classification: A Survey Towards the Defender's Perspective. arXiv preprint arXiv:2009.03728 (2020)</a:t>
                </a:r>
              </a:p>
              <a:p>
                <a:pPr algn="just">
                  <a:lnSpc>
                    <a:spcPct val="100000"/>
                  </a:lnSpc>
                  <a:buNone/>
                </a:pPr>
                <a:r>
                  <a:rPr lang="en-US" sz="1600" spc="-1">
                    <a:latin typeface="Arial"/>
                  </a:rPr>
                  <a:t>2) Pouya Samangouei, Maya Kabkab, and Rama Chellappa. 2018. Defense-gan: Protecting classifiers against adversarial attacks using generative models. arXiv preprint arXiv:1805.06605 (2018)</a:t>
                </a:r>
              </a:p>
              <a:p>
                <a:pPr algn="just">
                  <a:lnSpc>
                    <a:spcPct val="100000"/>
                  </a:lnSpc>
                  <a:buNone/>
                </a:pPr>
                <a:r>
                  <a:rPr lang="en-US" sz="1600" spc="-1">
                    <a:latin typeface="Arial"/>
                  </a:rPr>
                  <a:t>3) Xuanqing Liu, Minhao Cheng, Huan Zhang, and Cho-Jui Hsieh. 2017. Towards Robust Neural Networks via Random Self-ensemble. arXiv preprint arXiv:1712.00673 (2017)</a:t>
                </a:r>
              </a:p>
              <a:p>
                <a:pPr algn="just">
                  <a:lnSpc>
                    <a:spcPct val="100000"/>
                  </a:lnSpc>
                  <a:buNone/>
                </a:pPr>
                <a:r>
                  <a:rPr lang="en-US" sz="1600" spc="-1">
                    <a:latin typeface="Arial"/>
                  </a:rPr>
                  <a:t>4) Shixiang Gu and Luca Rigazio. 2014. Towards Deep Neural Network Architectures Robust to Adversarial Examples. (dec 2014). arXiv:1412.5068 http://arxiv.org/abs/1412.5068</a:t>
                </a:r>
              </a:p>
              <a:p>
                <a:pPr algn="just">
                  <a:lnSpc>
                    <a:spcPct val="100000"/>
                  </a:lnSpc>
                  <a:buNone/>
                </a:pPr>
                <a:endParaRPr lang="en-US" sz="1400" b="0" strike="noStrike" spc="-1" dirty="0">
                  <a:latin typeface="Arial"/>
                </a:endParaRPr>
              </a:p>
            </p:txBody>
          </p:sp>
        </mc:Choice>
        <mc:Fallback>
          <p:sp>
            <p:nvSpPr>
              <p:cNvPr id="124" name="TextBox 123"/>
              <p:cNvSpPr txBox="1">
                <a:spLocks noRot="1" noChangeAspect="1" noMove="1" noResize="1" noEditPoints="1" noAdjustHandles="1" noChangeArrowheads="1" noChangeShapeType="1" noTextEdit="1"/>
              </p:cNvSpPr>
              <p:nvPr/>
            </p:nvSpPr>
            <p:spPr>
              <a:xfrm>
                <a:off x="114059" y="511620"/>
                <a:ext cx="11916015" cy="6050610"/>
              </a:xfrm>
              <a:prstGeom prst="rect">
                <a:avLst/>
              </a:prstGeom>
              <a:blipFill>
                <a:blip r:embed="rId2"/>
                <a:stretch>
                  <a:fillRect l="-307" t="-302" r="-307"/>
                </a:stretch>
              </a:blipFill>
              <a:ln w="0">
                <a:noFill/>
              </a:ln>
            </p:spPr>
            <p:txBody>
              <a:bodyPr/>
              <a:lstStyle/>
              <a:p>
                <a:r>
                  <a:rPr lang="ru-RU">
                    <a:noFill/>
                  </a:rPr>
                  <a:t> </a:t>
                </a:r>
              </a:p>
            </p:txBody>
          </p:sp>
        </mc:Fallback>
      </mc:AlternateContent>
      <p:sp>
        <p:nvSpPr>
          <p:cNvPr id="2" name="Прямая соединительная линия 16">
            <a:extLst>
              <a:ext uri="{FF2B5EF4-FFF2-40B4-BE49-F238E27FC236}">
                <a16:creationId xmlns:a16="http://schemas.microsoft.com/office/drawing/2014/main" id="{7688F92D-A9E9-24CB-E988-C83C721AE658}"/>
              </a:ext>
            </a:extLst>
          </p:cNvPr>
          <p:cNvSpPr/>
          <p:nvPr/>
        </p:nvSpPr>
        <p:spPr>
          <a:xfrm>
            <a:off x="228360" y="476130"/>
            <a:ext cx="11712628" cy="35490"/>
          </a:xfrm>
          <a:prstGeom prst="line">
            <a:avLst/>
          </a:prstGeom>
          <a:ln w="76200">
            <a:solidFill>
              <a:srgbClr val="5887C0"/>
            </a:solidFill>
            <a:round/>
          </a:ln>
        </p:spPr>
        <p:style>
          <a:lnRef idx="1">
            <a:schemeClr val="accent1"/>
          </a:lnRef>
          <a:fillRef idx="0">
            <a:schemeClr val="accent1"/>
          </a:fillRef>
          <a:effectRef idx="0">
            <a:schemeClr val="accent1"/>
          </a:effectRef>
          <a:fontRef idx="minor"/>
        </p:style>
        <p:txBody>
          <a:bodyPr/>
          <a:lstStyle/>
          <a:p>
            <a:endParaRPr lang="ru-RU"/>
          </a:p>
        </p:txBody>
      </p:sp>
      <p:sp>
        <p:nvSpPr>
          <p:cNvPr id="3" name="Номер слайда 2"/>
          <p:cNvSpPr>
            <a:spLocks noGrp="1"/>
          </p:cNvSpPr>
          <p:nvPr>
            <p:ph type="sldNum" idx="2"/>
          </p:nvPr>
        </p:nvSpPr>
        <p:spPr/>
        <p:txBody>
          <a:bodyPr/>
          <a:lstStyle/>
          <a:p>
            <a:fld id="{6CBC6A4C-7A0F-4613-B4FE-9A81DD0E7D72}" type="slidenum">
              <a:rPr lang="ru-RU" smtClean="0"/>
              <a:t>28</a:t>
            </a:fld>
            <a:endParaRPr lang="ru-RU"/>
          </a:p>
        </p:txBody>
      </p:sp>
    </p:spTree>
    <p:extLst>
      <p:ext uri="{BB962C8B-B14F-4D97-AF65-F5344CB8AC3E}">
        <p14:creationId xmlns:p14="http://schemas.microsoft.com/office/powerpoint/2010/main" val="2762346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 name="Прямая соединительная линия 16"/>
          <p:cNvSpPr/>
          <p:nvPr/>
        </p:nvSpPr>
        <p:spPr>
          <a:xfrm>
            <a:off x="304560" y="609480"/>
            <a:ext cx="11501958" cy="360"/>
          </a:xfrm>
          <a:prstGeom prst="line">
            <a:avLst/>
          </a:prstGeom>
          <a:ln w="76200">
            <a:solidFill>
              <a:srgbClr val="5887C0"/>
            </a:solidFill>
            <a:round/>
          </a:ln>
        </p:spPr>
        <p:style>
          <a:lnRef idx="1">
            <a:schemeClr val="accent1"/>
          </a:lnRef>
          <a:fillRef idx="0">
            <a:schemeClr val="accent1"/>
          </a:fillRef>
          <a:effectRef idx="0">
            <a:schemeClr val="accent1"/>
          </a:effectRef>
          <a:fontRef idx="minor"/>
        </p:style>
        <p:txBody>
          <a:bodyPr/>
          <a:lstStyle/>
          <a:p>
            <a:endParaRPr lang="ru-RU"/>
          </a:p>
        </p:txBody>
      </p:sp>
      <p:sp>
        <p:nvSpPr>
          <p:cNvPr id="123" name="PlaceHolder 15"/>
          <p:cNvSpPr txBox="1"/>
          <p:nvPr/>
        </p:nvSpPr>
        <p:spPr>
          <a:xfrm>
            <a:off x="305280" y="13680"/>
            <a:ext cx="6927840" cy="427320"/>
          </a:xfrm>
          <a:prstGeom prst="rect">
            <a:avLst/>
          </a:prstGeom>
          <a:noFill/>
          <a:ln w="0">
            <a:noFill/>
          </a:ln>
        </p:spPr>
        <p:txBody>
          <a:bodyPr lIns="0" tIns="0" rIns="0" bIns="0" anchor="t">
            <a:noAutofit/>
          </a:bodyPr>
          <a:lstStyle/>
          <a:p>
            <a:pPr marL="12600">
              <a:lnSpc>
                <a:spcPct val="100000"/>
              </a:lnSpc>
              <a:spcBef>
                <a:spcPts val="794"/>
              </a:spcBef>
              <a:buNone/>
              <a:tabLst>
                <a:tab pos="301680" algn="l"/>
                <a:tab pos="302400" algn="l"/>
              </a:tabLst>
            </a:pPr>
            <a:r>
              <a:rPr lang="ru-RU" sz="2800" b="1" strike="noStrike" spc="-1" dirty="0">
                <a:solidFill>
                  <a:srgbClr val="2369B0"/>
                </a:solidFill>
                <a:latin typeface="Times New Roman"/>
                <a:ea typeface="DejaVu Sans"/>
              </a:rPr>
              <a:t>Снижение размерности</a:t>
            </a:r>
            <a:endParaRPr lang="ru-RU" sz="2800" b="0" strike="noStrike" spc="-1" dirty="0">
              <a:solidFill>
                <a:srgbClr val="000000"/>
              </a:solidFill>
              <a:latin typeface="Arial"/>
            </a:endParaRPr>
          </a:p>
        </p:txBody>
      </p:sp>
      <p:pic>
        <p:nvPicPr>
          <p:cNvPr id="3" name="Рисунок 2" descr="Изображение выглядит как снимок экрана, зеленый, Прямоугольник, искусство&#10;&#10;Автоматически созданное описание">
            <a:extLst>
              <a:ext uri="{FF2B5EF4-FFF2-40B4-BE49-F238E27FC236}">
                <a16:creationId xmlns:a16="http://schemas.microsoft.com/office/drawing/2014/main" id="{C33E9897-3145-8FBA-7D7C-BA2E9D8DFD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560" y="886290"/>
            <a:ext cx="4351499" cy="2492222"/>
          </a:xfrm>
          <a:prstGeom prst="rect">
            <a:avLst/>
          </a:prstGeom>
        </p:spPr>
      </p:pic>
      <p:sp>
        <p:nvSpPr>
          <p:cNvPr id="5" name="TextBox 4">
            <a:extLst>
              <a:ext uri="{FF2B5EF4-FFF2-40B4-BE49-F238E27FC236}">
                <a16:creationId xmlns:a16="http://schemas.microsoft.com/office/drawing/2014/main" id="{17867576-90D5-EBF9-92A0-58DB2C765802}"/>
              </a:ext>
            </a:extLst>
          </p:cNvPr>
          <p:cNvSpPr txBox="1"/>
          <p:nvPr/>
        </p:nvSpPr>
        <p:spPr>
          <a:xfrm>
            <a:off x="4762860" y="964054"/>
            <a:ext cx="7124220" cy="2739211"/>
          </a:xfrm>
          <a:prstGeom prst="rect">
            <a:avLst/>
          </a:prstGeom>
          <a:noFill/>
        </p:spPr>
        <p:txBody>
          <a:bodyPr wrap="square">
            <a:spAutoFit/>
          </a:bodyPr>
          <a:lstStyle/>
          <a:p>
            <a:pPr algn="just"/>
            <a:r>
              <a:rPr lang="ru-RU" sz="1400" b="0" i="0" dirty="0">
                <a:solidFill>
                  <a:srgbClr val="0F0F0F"/>
                </a:solidFill>
                <a:effectLst/>
              </a:rPr>
              <a:t>Кроме того, существуют контрмеры, которые предварительно обрабатывают входные изображения с использованием техник </a:t>
            </a:r>
            <a:r>
              <a:rPr lang="ru-RU" sz="1400" b="0" i="0">
                <a:solidFill>
                  <a:srgbClr val="0F0F0F"/>
                </a:solidFill>
                <a:effectLst/>
              </a:rPr>
              <a:t>снижения размерности. </a:t>
            </a:r>
            <a:r>
              <a:rPr lang="ru-RU" sz="1400" b="0" i="0" dirty="0">
                <a:solidFill>
                  <a:srgbClr val="0F0F0F"/>
                </a:solidFill>
                <a:effectLst/>
              </a:rPr>
              <a:t>Эти работы основаны на гипотезе, что уменьшение размерности ввода снижает вероятность того, что злоумышленник создаст возмущение, способное повлиять на производительность классификатора, учитывая, что алгоритм атаки будет иметь меньше информации относительно </a:t>
            </a:r>
            <a:r>
              <a:rPr lang="ru-RU" sz="1400" b="0" i="0">
                <a:solidFill>
                  <a:srgbClr val="0F0F0F"/>
                </a:solidFill>
                <a:effectLst/>
              </a:rPr>
              <a:t>гиперпространства изображения. </a:t>
            </a:r>
          </a:p>
          <a:p>
            <a:pPr algn="just"/>
            <a:endParaRPr lang="ru-RU" sz="1400">
              <a:solidFill>
                <a:srgbClr val="0F0F0F"/>
              </a:solidFill>
            </a:endParaRPr>
          </a:p>
          <a:p>
            <a:pPr algn="just"/>
            <a:r>
              <a:rPr lang="ru-RU" sz="1400" b="0" i="0">
                <a:solidFill>
                  <a:srgbClr val="0F0F0F"/>
                </a:solidFill>
                <a:effectLst/>
              </a:rPr>
              <a:t>Исходя из этой гипотезы, </a:t>
            </a:r>
            <a:r>
              <a:rPr lang="en-US" sz="1400" b="0" i="0">
                <a:solidFill>
                  <a:srgbClr val="0F0F0F"/>
                </a:solidFill>
                <a:effectLst/>
              </a:rPr>
              <a:t>Hendrycks</a:t>
            </a:r>
            <a:r>
              <a:rPr lang="ru-RU" sz="1400" b="0" i="0">
                <a:solidFill>
                  <a:srgbClr val="0F0F0F"/>
                </a:solidFill>
                <a:effectLst/>
              </a:rPr>
              <a:t> и </a:t>
            </a:r>
            <a:r>
              <a:rPr lang="en-US" sz="1400" b="0" i="0">
                <a:solidFill>
                  <a:srgbClr val="0F0F0F"/>
                </a:solidFill>
                <a:effectLst/>
              </a:rPr>
              <a:t>Gimpe</a:t>
            </a:r>
            <a:r>
              <a:rPr lang="en-US" sz="1400">
                <a:solidFill>
                  <a:srgbClr val="0F0F0F"/>
                </a:solidFill>
              </a:rPr>
              <a:t>l, 2017</a:t>
            </a:r>
            <a:r>
              <a:rPr lang="ru-RU" sz="1400" b="0" i="0">
                <a:solidFill>
                  <a:srgbClr val="0F0F0F"/>
                </a:solidFill>
                <a:effectLst/>
              </a:rPr>
              <a:t> разработали реактивную защиту на основе метода главных компонент (PCA).  Авторы предположили, что адверсарные изображения присваивают большие веса более крупным главным компонентам и меньшие веса начальным главным компонентам. </a:t>
            </a:r>
            <a:endParaRPr lang="en-US" sz="1400" b="0" i="0">
              <a:solidFill>
                <a:srgbClr val="0F0F0F"/>
              </a:solidFill>
              <a:effectLst/>
            </a:endParaRPr>
          </a:p>
          <a:p>
            <a:pPr algn="just"/>
            <a:endParaRPr lang="ru-RU" dirty="0"/>
          </a:p>
        </p:txBody>
      </p:sp>
      <p:sp>
        <p:nvSpPr>
          <p:cNvPr id="7" name="TextBox 6">
            <a:extLst>
              <a:ext uri="{FF2B5EF4-FFF2-40B4-BE49-F238E27FC236}">
                <a16:creationId xmlns:a16="http://schemas.microsoft.com/office/drawing/2014/main" id="{115A98ED-BFE3-DEB0-92A9-D53ACE306E5D}"/>
              </a:ext>
            </a:extLst>
          </p:cNvPr>
          <p:cNvSpPr txBox="1"/>
          <p:nvPr/>
        </p:nvSpPr>
        <p:spPr>
          <a:xfrm>
            <a:off x="304920" y="3561693"/>
            <a:ext cx="11582160" cy="2462213"/>
          </a:xfrm>
          <a:prstGeom prst="rect">
            <a:avLst/>
          </a:prstGeom>
          <a:noFill/>
        </p:spPr>
        <p:txBody>
          <a:bodyPr wrap="square">
            <a:spAutoFit/>
          </a:bodyPr>
          <a:lstStyle/>
          <a:p>
            <a:pPr algn="just"/>
            <a:r>
              <a:rPr lang="ru-RU" sz="1400" b="0" i="0">
                <a:solidFill>
                  <a:srgbClr val="0F0F0F"/>
                </a:solidFill>
                <a:effectLst/>
              </a:rPr>
              <a:t>Ли и Ли</a:t>
            </a:r>
            <a:r>
              <a:rPr lang="ru-RU" sz="1400">
                <a:solidFill>
                  <a:srgbClr val="0F0F0F"/>
                </a:solidFill>
              </a:rPr>
              <a:t>, 2016</a:t>
            </a:r>
            <a:r>
              <a:rPr lang="ru-RU" sz="1400" b="0" i="0">
                <a:solidFill>
                  <a:srgbClr val="0F0F0F"/>
                </a:solidFill>
                <a:effectLst/>
              </a:rPr>
              <a:t> </a:t>
            </a:r>
            <a:r>
              <a:rPr lang="ru-RU" sz="1400" b="0" i="0" dirty="0">
                <a:solidFill>
                  <a:srgbClr val="0F0F0F"/>
                </a:solidFill>
                <a:effectLst/>
              </a:rPr>
              <a:t>применили PCA к значениям, </a:t>
            </a:r>
            <a:r>
              <a:rPr lang="ru-RU" sz="1400" b="0" i="0">
                <a:solidFill>
                  <a:srgbClr val="0F0F0F"/>
                </a:solidFill>
                <a:effectLst/>
              </a:rPr>
              <a:t>полученным свёрточными </a:t>
            </a:r>
            <a:r>
              <a:rPr lang="ru-RU" sz="1400" b="0" i="0" dirty="0">
                <a:solidFill>
                  <a:srgbClr val="0F0F0F"/>
                </a:solidFill>
                <a:effectLst/>
              </a:rPr>
              <a:t>слоями глубокой нейронной сети, а затем использовали каскадный классификатор для обнаружения </a:t>
            </a:r>
            <a:r>
              <a:rPr lang="ru-RU" sz="1400" b="0" i="0" dirty="0" err="1">
                <a:solidFill>
                  <a:srgbClr val="0F0F0F"/>
                </a:solidFill>
                <a:effectLst/>
              </a:rPr>
              <a:t>адверсарных</a:t>
            </a:r>
            <a:r>
              <a:rPr lang="ru-RU" sz="1400" b="0" i="0" dirty="0">
                <a:solidFill>
                  <a:srgbClr val="0F0F0F"/>
                </a:solidFill>
                <a:effectLst/>
              </a:rPr>
              <a:t> изображений. Каскадный классификатор C классифицирует изображение x как законное только в том случае, если все его </a:t>
            </a:r>
            <a:r>
              <a:rPr lang="ru-RU" sz="1400" b="0" i="0" dirty="0" err="1">
                <a:solidFill>
                  <a:srgbClr val="0F0F0F"/>
                </a:solidFill>
                <a:effectLst/>
              </a:rPr>
              <a:t>подклассификаторы</a:t>
            </a:r>
            <a:r>
              <a:rPr lang="ru-RU" sz="1400" b="0" i="0" dirty="0">
                <a:solidFill>
                  <a:srgbClr val="0F0F0F"/>
                </a:solidFill>
                <a:effectLst/>
              </a:rPr>
              <a:t> </a:t>
            </a:r>
            <a:r>
              <a:rPr lang="ru-RU" sz="1400" b="0" i="0" dirty="0" err="1">
                <a:solidFill>
                  <a:srgbClr val="0F0F0F"/>
                </a:solidFill>
                <a:effectLst/>
              </a:rPr>
              <a:t>Ci</a:t>
            </a:r>
            <a:r>
              <a:rPr lang="ru-RU" sz="1400" b="0" i="0" dirty="0">
                <a:solidFill>
                  <a:srgbClr val="0F0F0F"/>
                </a:solidFill>
                <a:effectLst/>
              </a:rPr>
              <a:t> классифицируют x как законное, но отклоняет x, если какой-то классификатор </a:t>
            </a:r>
            <a:r>
              <a:rPr lang="ru-RU" sz="1400" b="0" i="0" dirty="0" err="1">
                <a:solidFill>
                  <a:srgbClr val="0F0F0F"/>
                </a:solidFill>
                <a:effectLst/>
              </a:rPr>
              <a:t>Ci</a:t>
            </a:r>
            <a:r>
              <a:rPr lang="ru-RU" sz="1400" b="0" i="0" dirty="0">
                <a:solidFill>
                  <a:srgbClr val="0F0F0F"/>
                </a:solidFill>
                <a:effectLst/>
              </a:rPr>
              <a:t> отклоняет x</a:t>
            </a:r>
            <a:r>
              <a:rPr lang="ru-RU" sz="1400" b="0" i="0">
                <a:solidFill>
                  <a:srgbClr val="0F0F0F"/>
                </a:solidFill>
                <a:effectLst/>
              </a:rPr>
              <a:t>. </a:t>
            </a:r>
          </a:p>
          <a:p>
            <a:pPr algn="just"/>
            <a:endParaRPr lang="ru-RU" sz="1400">
              <a:solidFill>
                <a:srgbClr val="0F0F0F"/>
              </a:solidFill>
            </a:endParaRPr>
          </a:p>
          <a:p>
            <a:pPr algn="just"/>
            <a:r>
              <a:rPr lang="ru-RU" sz="1400" i="1" u="sng">
                <a:solidFill>
                  <a:srgbClr val="0F0F0F"/>
                </a:solidFill>
              </a:rPr>
              <a:t>Источники</a:t>
            </a:r>
            <a:r>
              <a:rPr lang="en-US" sz="1400" i="1" u="sng">
                <a:solidFill>
                  <a:srgbClr val="0F0F0F"/>
                </a:solidFill>
              </a:rPr>
              <a:t>:</a:t>
            </a:r>
          </a:p>
          <a:p>
            <a:pPr algn="just"/>
            <a:r>
              <a:rPr lang="en-US" sz="1400">
                <a:solidFill>
                  <a:srgbClr val="0F0F0F"/>
                </a:solidFill>
              </a:rPr>
              <a:t>1) Gabriel Resende Machado, Eugênio Silva, Ronaldo Ribeiro Goldschmidt. Adversarial Machine Learning in Image Classification: A Survey Towards the Defender's Perspective. arXiv preprint arXiv:2009.03728 (2020)</a:t>
            </a:r>
          </a:p>
          <a:p>
            <a:pPr algn="just"/>
            <a:r>
              <a:rPr lang="en-US" sz="1400"/>
              <a:t>2) Xin Li and Fuxin Li. 2016. Adversarial examples detection in deep networks with convolutional filter statistics. arXiv preprint arXiv:1612.07767 (2016)</a:t>
            </a:r>
          </a:p>
          <a:p>
            <a:pPr algn="just"/>
            <a:r>
              <a:rPr lang="en-US" sz="1400"/>
              <a:t>3) Dan Hendrycks and Kevin Gimpel. 2017. Early Methods for Detecting Adversarial Images. Workshop track – ICLR 2017 (2017)</a:t>
            </a:r>
            <a:endParaRPr lang="ru-RU" sz="1400" dirty="0"/>
          </a:p>
        </p:txBody>
      </p:sp>
      <p:sp>
        <p:nvSpPr>
          <p:cNvPr id="2" name="Номер слайда 1"/>
          <p:cNvSpPr>
            <a:spLocks noGrp="1"/>
          </p:cNvSpPr>
          <p:nvPr>
            <p:ph type="sldNum" idx="2"/>
          </p:nvPr>
        </p:nvSpPr>
        <p:spPr/>
        <p:txBody>
          <a:bodyPr/>
          <a:lstStyle/>
          <a:p>
            <a:fld id="{6CBC6A4C-7A0F-4613-B4FE-9A81DD0E7D72}" type="slidenum">
              <a:rPr lang="ru-RU" smtClean="0"/>
              <a:t>29</a:t>
            </a:fld>
            <a:endParaRPr lang="ru-RU"/>
          </a:p>
        </p:txBody>
      </p:sp>
    </p:spTree>
    <p:extLst>
      <p:ext uri="{BB962C8B-B14F-4D97-AF65-F5344CB8AC3E}">
        <p14:creationId xmlns:p14="http://schemas.microsoft.com/office/powerpoint/2010/main" val="2862430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Овал 14"/>
          <p:cNvSpPr/>
          <p:nvPr/>
        </p:nvSpPr>
        <p:spPr>
          <a:xfrm>
            <a:off x="6873204" y="1076581"/>
            <a:ext cx="4369777" cy="7209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Овал 2"/>
          <p:cNvSpPr/>
          <p:nvPr/>
        </p:nvSpPr>
        <p:spPr>
          <a:xfrm>
            <a:off x="808892" y="1055077"/>
            <a:ext cx="4369777" cy="7209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5" name="PlaceHolder 1"/>
          <p:cNvSpPr>
            <a:spLocks noGrp="1"/>
          </p:cNvSpPr>
          <p:nvPr>
            <p:ph type="title" idx="4294967295"/>
          </p:nvPr>
        </p:nvSpPr>
        <p:spPr>
          <a:xfrm>
            <a:off x="304920" y="13320"/>
            <a:ext cx="5409720" cy="427320"/>
          </a:xfrm>
          <a:prstGeom prst="rect">
            <a:avLst/>
          </a:prstGeom>
          <a:noFill/>
          <a:ln w="0">
            <a:noFill/>
          </a:ln>
        </p:spPr>
        <p:txBody>
          <a:bodyPr lIns="0" tIns="0" rIns="0" bIns="0" anchor="t">
            <a:noAutofit/>
          </a:bodyPr>
          <a:lstStyle/>
          <a:p>
            <a:pPr marL="12600">
              <a:lnSpc>
                <a:spcPct val="100000"/>
              </a:lnSpc>
              <a:spcBef>
                <a:spcPts val="794"/>
              </a:spcBef>
              <a:buNone/>
              <a:tabLst>
                <a:tab pos="301680" algn="l"/>
                <a:tab pos="302400" algn="l"/>
              </a:tabLst>
            </a:pPr>
            <a:r>
              <a:rPr lang="ru-RU" sz="2800" b="1" strike="noStrike" spc="-1" dirty="0">
                <a:solidFill>
                  <a:srgbClr val="2369B0"/>
                </a:solidFill>
                <a:latin typeface="Times New Roman"/>
                <a:ea typeface="DejaVu Sans"/>
              </a:rPr>
              <a:t>Таксономия методов защиты ИИ</a:t>
            </a:r>
            <a:endParaRPr lang="ru-RU" sz="2800" b="0" strike="noStrike" spc="-1" dirty="0">
              <a:solidFill>
                <a:srgbClr val="000000"/>
              </a:solidFill>
              <a:latin typeface="Arial"/>
            </a:endParaRPr>
          </a:p>
        </p:txBody>
      </p:sp>
      <p:sp>
        <p:nvSpPr>
          <p:cNvPr id="56" name="Прямая соединительная линия 9"/>
          <p:cNvSpPr/>
          <p:nvPr/>
        </p:nvSpPr>
        <p:spPr>
          <a:xfrm>
            <a:off x="304560" y="609479"/>
            <a:ext cx="11577882" cy="3605"/>
          </a:xfrm>
          <a:prstGeom prst="line">
            <a:avLst/>
          </a:prstGeom>
          <a:ln w="76200">
            <a:solidFill>
              <a:srgbClr val="5887C0"/>
            </a:solidFill>
            <a:round/>
          </a:ln>
        </p:spPr>
        <p:style>
          <a:lnRef idx="1">
            <a:schemeClr val="accent1"/>
          </a:lnRef>
          <a:fillRef idx="0">
            <a:schemeClr val="accent1"/>
          </a:fillRef>
          <a:effectRef idx="0">
            <a:schemeClr val="accent1"/>
          </a:effectRef>
          <a:fontRef idx="minor"/>
        </p:style>
        <p:txBody>
          <a:bodyPr/>
          <a:lstStyle/>
          <a:p>
            <a:endParaRPr lang="ru-RU"/>
          </a:p>
        </p:txBody>
      </p:sp>
      <p:sp>
        <p:nvSpPr>
          <p:cNvPr id="2" name="Номер слайда 1"/>
          <p:cNvSpPr>
            <a:spLocks noGrp="1"/>
          </p:cNvSpPr>
          <p:nvPr>
            <p:ph type="sldNum" idx="2"/>
          </p:nvPr>
        </p:nvSpPr>
        <p:spPr/>
        <p:txBody>
          <a:bodyPr/>
          <a:lstStyle/>
          <a:p>
            <a:fld id="{6CBC6A4C-7A0F-4613-B4FE-9A81DD0E7D72}" type="slidenum">
              <a:rPr lang="ru-RU" smtClean="0"/>
              <a:t>3</a:t>
            </a:fld>
            <a:endParaRPr lang="ru-RU"/>
          </a:p>
        </p:txBody>
      </p:sp>
      <p:sp>
        <p:nvSpPr>
          <p:cNvPr id="5" name="Прямоугольник 4"/>
          <p:cNvSpPr/>
          <p:nvPr/>
        </p:nvSpPr>
        <p:spPr>
          <a:xfrm>
            <a:off x="1019448" y="1227522"/>
            <a:ext cx="3980659" cy="369332"/>
          </a:xfrm>
          <a:prstGeom prst="rect">
            <a:avLst/>
          </a:prstGeom>
        </p:spPr>
        <p:txBody>
          <a:bodyPr wrap="square">
            <a:spAutoFit/>
          </a:bodyPr>
          <a:lstStyle/>
          <a:p>
            <a:pPr algn="ctr"/>
            <a:r>
              <a:rPr lang="ru-RU" b="1" dirty="0"/>
              <a:t>В зависимости от целей защиты</a:t>
            </a:r>
          </a:p>
        </p:txBody>
      </p:sp>
      <p:sp>
        <p:nvSpPr>
          <p:cNvPr id="10" name="Прямоугольник 9"/>
          <p:cNvSpPr/>
          <p:nvPr/>
        </p:nvSpPr>
        <p:spPr>
          <a:xfrm>
            <a:off x="6233747" y="2584995"/>
            <a:ext cx="5648695" cy="2954655"/>
          </a:xfrm>
          <a:prstGeom prst="rect">
            <a:avLst/>
          </a:prstGeom>
        </p:spPr>
        <p:txBody>
          <a:bodyPr wrap="square">
            <a:spAutoFit/>
          </a:bodyPr>
          <a:lstStyle/>
          <a:p>
            <a:pPr algn="just"/>
            <a:r>
              <a:rPr lang="ru-RU" sz="1400" spc="-1" dirty="0">
                <a:solidFill>
                  <a:srgbClr val="000000"/>
                </a:solidFill>
              </a:rPr>
              <a:t>Защиты могут использовать различные подходы при обнаружении атакующих изображений. Каждый подход группирует набор похожих процедур, которые могут варьироваться от решений на основе простого перебора до техник предварительной обработки. В соответствии с используемыми подходами защита классифицируется на:</a:t>
            </a:r>
          </a:p>
          <a:p>
            <a:pPr marL="285750" indent="-285750" algn="just">
              <a:buFont typeface="Wingdings" panose="05000000000000000000" pitchFamily="2" charset="2"/>
              <a:buChar char="v"/>
            </a:pPr>
            <a:r>
              <a:rPr lang="ru-RU" sz="1400" spc="-1" dirty="0">
                <a:solidFill>
                  <a:srgbClr val="000000"/>
                </a:solidFill>
              </a:rPr>
              <a:t>маскирование градиента</a:t>
            </a:r>
          </a:p>
          <a:p>
            <a:pPr marL="285750" indent="-285750" algn="just">
              <a:buFont typeface="Wingdings" panose="05000000000000000000" pitchFamily="2" charset="2"/>
              <a:buChar char="v"/>
            </a:pPr>
            <a:r>
              <a:rPr lang="ru-RU" sz="1400" spc="-1" dirty="0">
                <a:solidFill>
                  <a:srgbClr val="000000"/>
                </a:solidFill>
              </a:rPr>
              <a:t>вспомогательные модели обнаружения</a:t>
            </a:r>
          </a:p>
          <a:p>
            <a:pPr marL="285750" indent="-285750" algn="just">
              <a:buFont typeface="Wingdings" panose="05000000000000000000" pitchFamily="2" charset="2"/>
              <a:buChar char="v"/>
            </a:pPr>
            <a:r>
              <a:rPr lang="ru-RU" sz="1400" spc="-1" dirty="0">
                <a:solidFill>
                  <a:srgbClr val="000000"/>
                </a:solidFill>
              </a:rPr>
              <a:t>статистические методы</a:t>
            </a:r>
          </a:p>
          <a:p>
            <a:pPr marL="285750" indent="-285750" algn="just">
              <a:buFont typeface="Wingdings" panose="05000000000000000000" pitchFamily="2" charset="2"/>
              <a:buChar char="v"/>
            </a:pPr>
            <a:r>
              <a:rPr lang="ru-RU" sz="1400" spc="-1" dirty="0">
                <a:solidFill>
                  <a:srgbClr val="000000"/>
                </a:solidFill>
              </a:rPr>
              <a:t>техники предобработки</a:t>
            </a:r>
          </a:p>
          <a:p>
            <a:pPr marL="285750" indent="-285750" algn="just">
              <a:buFont typeface="Wingdings" panose="05000000000000000000" pitchFamily="2" charset="2"/>
              <a:buChar char="v"/>
            </a:pPr>
            <a:r>
              <a:rPr lang="ru-RU" sz="1400" spc="-1" dirty="0">
                <a:solidFill>
                  <a:srgbClr val="000000"/>
                </a:solidFill>
              </a:rPr>
              <a:t>статистические методы</a:t>
            </a:r>
          </a:p>
          <a:p>
            <a:pPr marL="285750" indent="-285750" algn="just">
              <a:buFont typeface="Wingdings" panose="05000000000000000000" pitchFamily="2" charset="2"/>
              <a:buChar char="v"/>
            </a:pPr>
            <a:r>
              <a:rPr lang="ru-RU" sz="1400" spc="-1" dirty="0">
                <a:solidFill>
                  <a:srgbClr val="000000"/>
                </a:solidFill>
              </a:rPr>
              <a:t>измерение схожести</a:t>
            </a:r>
            <a:endParaRPr lang="en-US" sz="1400" spc="-1" dirty="0"/>
          </a:p>
          <a:p>
            <a:pPr algn="ctr"/>
            <a:endParaRPr lang="ru-RU" dirty="0"/>
          </a:p>
        </p:txBody>
      </p:sp>
      <p:sp>
        <p:nvSpPr>
          <p:cNvPr id="6" name="Прямоугольник 5"/>
          <p:cNvSpPr/>
          <p:nvPr/>
        </p:nvSpPr>
        <p:spPr>
          <a:xfrm>
            <a:off x="131762" y="2584996"/>
            <a:ext cx="2878016" cy="2462213"/>
          </a:xfrm>
          <a:prstGeom prst="rect">
            <a:avLst/>
          </a:prstGeom>
        </p:spPr>
        <p:txBody>
          <a:bodyPr wrap="square">
            <a:spAutoFit/>
          </a:bodyPr>
          <a:lstStyle/>
          <a:p>
            <a:pPr algn="just"/>
            <a:r>
              <a:rPr lang="ru-RU" sz="1400" b="1" dirty="0" err="1"/>
              <a:t>Проактивная</a:t>
            </a:r>
            <a:r>
              <a:rPr lang="ru-RU" sz="1400" b="1" dirty="0"/>
              <a:t> защита </a:t>
            </a:r>
            <a:r>
              <a:rPr lang="ru-RU" sz="1400" dirty="0"/>
              <a:t>нацелена на увеличение устойчивости моделей классификации к атакующим изображениям. Модель считается устойчивой, когда она способна правильно классифицировать атакующее изображение, как если бы оно входило в обучающий набор данных, то есть являлось разрешенным</a:t>
            </a:r>
          </a:p>
        </p:txBody>
      </p:sp>
      <p:sp>
        <p:nvSpPr>
          <p:cNvPr id="7" name="Прямоугольник 6"/>
          <p:cNvSpPr/>
          <p:nvPr/>
        </p:nvSpPr>
        <p:spPr>
          <a:xfrm>
            <a:off x="3144655" y="2584995"/>
            <a:ext cx="2954215" cy="2462213"/>
          </a:xfrm>
          <a:prstGeom prst="rect">
            <a:avLst/>
          </a:prstGeom>
        </p:spPr>
        <p:txBody>
          <a:bodyPr wrap="square">
            <a:spAutoFit/>
          </a:bodyPr>
          <a:lstStyle/>
          <a:p>
            <a:pPr algn="just"/>
            <a:r>
              <a:rPr lang="ru-RU" sz="1400" b="1" dirty="0"/>
              <a:t>Реактивная защита </a:t>
            </a:r>
            <a:r>
              <a:rPr lang="ru-RU" sz="1400" dirty="0"/>
              <a:t>направлена на обнаружение атакующих изображений, действуя как фильтр, который идентифицирует вредоносные изображения до того, как они попадут к классификатору. Обнаруженные изображения обычно либо отклоняются, либо направляются на процедуру восстановления</a:t>
            </a:r>
          </a:p>
        </p:txBody>
      </p:sp>
      <p:sp>
        <p:nvSpPr>
          <p:cNvPr id="13" name="Прямоугольник 12"/>
          <p:cNvSpPr/>
          <p:nvPr/>
        </p:nvSpPr>
        <p:spPr>
          <a:xfrm>
            <a:off x="6935794" y="1227522"/>
            <a:ext cx="4244598" cy="369332"/>
          </a:xfrm>
          <a:prstGeom prst="rect">
            <a:avLst/>
          </a:prstGeom>
        </p:spPr>
        <p:txBody>
          <a:bodyPr wrap="square">
            <a:spAutoFit/>
          </a:bodyPr>
          <a:lstStyle/>
          <a:p>
            <a:pPr algn="ctr"/>
            <a:r>
              <a:rPr lang="ru-RU" b="1" dirty="0"/>
              <a:t>В зависимости от подхода защиты</a:t>
            </a:r>
          </a:p>
        </p:txBody>
      </p:sp>
      <p:sp>
        <p:nvSpPr>
          <p:cNvPr id="8" name="Прямоугольник 7"/>
          <p:cNvSpPr/>
          <p:nvPr/>
        </p:nvSpPr>
        <p:spPr>
          <a:xfrm>
            <a:off x="131761" y="5539650"/>
            <a:ext cx="11750681" cy="523220"/>
          </a:xfrm>
          <a:prstGeom prst="rect">
            <a:avLst/>
          </a:prstGeom>
        </p:spPr>
        <p:txBody>
          <a:bodyPr wrap="square">
            <a:spAutoFit/>
          </a:bodyPr>
          <a:lstStyle/>
          <a:p>
            <a:pPr algn="just"/>
            <a:r>
              <a:rPr lang="ru-RU" sz="1400" i="1" u="sng" dirty="0"/>
              <a:t>Источник</a:t>
            </a:r>
            <a:r>
              <a:rPr lang="en-US" sz="1400" i="1" u="sng" dirty="0"/>
              <a:t>:</a:t>
            </a:r>
            <a:r>
              <a:rPr lang="ru-RU" sz="1400" dirty="0"/>
              <a:t> </a:t>
            </a:r>
            <a:r>
              <a:rPr lang="pt-BR" sz="1400" dirty="0"/>
              <a:t>Gabriel Resende Machado, Eugênio Silva, Ronaldo Ribeiro Goldschmidt</a:t>
            </a:r>
            <a:r>
              <a:rPr lang="ru-RU" sz="1400" dirty="0"/>
              <a:t>. </a:t>
            </a:r>
            <a:r>
              <a:rPr lang="en-US" sz="1400" dirty="0"/>
              <a:t>Adversarial Machine Learning in Image Classification: A Survey Towards the Defender's Perspective</a:t>
            </a:r>
            <a:r>
              <a:rPr lang="ru-RU" sz="1400" dirty="0"/>
              <a:t>. </a:t>
            </a:r>
            <a:r>
              <a:rPr lang="en-US" sz="1400" dirty="0" err="1"/>
              <a:t>arXiv</a:t>
            </a:r>
            <a:r>
              <a:rPr lang="en-US" sz="1400" dirty="0"/>
              <a:t> preprint </a:t>
            </a:r>
            <a:r>
              <a:rPr lang="en-US" sz="1400" dirty="0" err="1"/>
              <a:t>arXiv</a:t>
            </a:r>
            <a:r>
              <a:rPr lang="en-US" sz="1400" dirty="0"/>
              <a:t>:</a:t>
            </a:r>
            <a:r>
              <a:rPr lang="ru-RU" sz="1400" dirty="0"/>
              <a:t>2009</a:t>
            </a:r>
            <a:r>
              <a:rPr lang="en-US" sz="1400" dirty="0"/>
              <a:t>.</a:t>
            </a:r>
            <a:r>
              <a:rPr lang="ru-RU" sz="1400" dirty="0"/>
              <a:t>03728</a:t>
            </a:r>
            <a:r>
              <a:rPr lang="en-US" sz="1400" dirty="0"/>
              <a:t> (20</a:t>
            </a:r>
            <a:r>
              <a:rPr lang="ru-RU" sz="1400" dirty="0"/>
              <a:t>20</a:t>
            </a:r>
            <a:r>
              <a:rPr lang="en-US" sz="1400" dirty="0"/>
              <a:t>)</a:t>
            </a:r>
            <a:endParaRPr lang="ru-RU" dirty="0"/>
          </a:p>
        </p:txBody>
      </p:sp>
      <p:sp>
        <p:nvSpPr>
          <p:cNvPr id="11" name="Стрелка вниз 10"/>
          <p:cNvSpPr/>
          <p:nvPr/>
        </p:nvSpPr>
        <p:spPr>
          <a:xfrm>
            <a:off x="8800479" y="1931136"/>
            <a:ext cx="515229" cy="5356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Стрелка вниз 16"/>
          <p:cNvSpPr/>
          <p:nvPr/>
        </p:nvSpPr>
        <p:spPr>
          <a:xfrm>
            <a:off x="1313155" y="1931136"/>
            <a:ext cx="515229" cy="5356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Стрелка вниз 17"/>
          <p:cNvSpPr/>
          <p:nvPr/>
        </p:nvSpPr>
        <p:spPr>
          <a:xfrm>
            <a:off x="4364147" y="1931136"/>
            <a:ext cx="515229" cy="5356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605231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 name="Прямая соединительная линия 16"/>
          <p:cNvSpPr/>
          <p:nvPr/>
        </p:nvSpPr>
        <p:spPr>
          <a:xfrm>
            <a:off x="313845" y="536399"/>
            <a:ext cx="11662019" cy="9765"/>
          </a:xfrm>
          <a:prstGeom prst="line">
            <a:avLst/>
          </a:prstGeom>
          <a:ln w="76200">
            <a:solidFill>
              <a:srgbClr val="5887C0"/>
            </a:solidFill>
            <a:round/>
          </a:ln>
        </p:spPr>
        <p:style>
          <a:lnRef idx="1">
            <a:schemeClr val="accent1"/>
          </a:lnRef>
          <a:fillRef idx="0">
            <a:schemeClr val="accent1"/>
          </a:fillRef>
          <a:effectRef idx="0">
            <a:schemeClr val="accent1"/>
          </a:effectRef>
          <a:fontRef idx="minor"/>
        </p:style>
        <p:txBody>
          <a:bodyPr/>
          <a:lstStyle/>
          <a:p>
            <a:endParaRPr lang="ru-RU"/>
          </a:p>
        </p:txBody>
      </p:sp>
      <p:sp>
        <p:nvSpPr>
          <p:cNvPr id="123" name="PlaceHolder 15"/>
          <p:cNvSpPr txBox="1"/>
          <p:nvPr/>
        </p:nvSpPr>
        <p:spPr>
          <a:xfrm>
            <a:off x="313845" y="13680"/>
            <a:ext cx="6927840" cy="427320"/>
          </a:xfrm>
          <a:prstGeom prst="rect">
            <a:avLst/>
          </a:prstGeom>
          <a:noFill/>
          <a:ln w="0">
            <a:noFill/>
          </a:ln>
        </p:spPr>
        <p:txBody>
          <a:bodyPr lIns="0" tIns="0" rIns="0" bIns="0" anchor="t">
            <a:noAutofit/>
          </a:bodyPr>
          <a:lstStyle/>
          <a:p>
            <a:pPr marL="12600">
              <a:lnSpc>
                <a:spcPct val="100000"/>
              </a:lnSpc>
              <a:spcBef>
                <a:spcPts val="794"/>
              </a:spcBef>
              <a:buNone/>
              <a:tabLst>
                <a:tab pos="301680" algn="l"/>
                <a:tab pos="302400" algn="l"/>
              </a:tabLst>
            </a:pPr>
            <a:r>
              <a:rPr lang="en-US" sz="2800" b="1" spc="-1">
                <a:solidFill>
                  <a:srgbClr val="2369B0"/>
                </a:solidFill>
                <a:latin typeface="Times New Roman"/>
              </a:rPr>
              <a:t>Feature Squeezing</a:t>
            </a:r>
            <a:endParaRPr lang="ru-RU" sz="2800" b="0" strike="noStrike" spc="-1" dirty="0">
              <a:solidFill>
                <a:srgbClr val="000000"/>
              </a:solidFill>
              <a:latin typeface="Arial"/>
            </a:endParaRPr>
          </a:p>
        </p:txBody>
      </p:sp>
      <p:sp>
        <p:nvSpPr>
          <p:cNvPr id="4" name="TextBox 3">
            <a:extLst>
              <a:ext uri="{FF2B5EF4-FFF2-40B4-BE49-F238E27FC236}">
                <a16:creationId xmlns:a16="http://schemas.microsoft.com/office/drawing/2014/main" id="{D98DA32C-8EB0-9319-5D9C-63B3A2BDF053}"/>
              </a:ext>
            </a:extLst>
          </p:cNvPr>
          <p:cNvSpPr txBox="1"/>
          <p:nvPr/>
        </p:nvSpPr>
        <p:spPr>
          <a:xfrm>
            <a:off x="313844" y="673103"/>
            <a:ext cx="5538315" cy="2308324"/>
          </a:xfrm>
          <a:prstGeom prst="rect">
            <a:avLst/>
          </a:prstGeom>
          <a:noFill/>
        </p:spPr>
        <p:txBody>
          <a:bodyPr wrap="square">
            <a:spAutoFit/>
          </a:bodyPr>
          <a:lstStyle/>
          <a:p>
            <a:pPr algn="just"/>
            <a:r>
              <a:rPr lang="ru-RU" sz="1600" b="0" i="0" err="1">
                <a:solidFill>
                  <a:srgbClr val="0F0F0F"/>
                </a:solidFill>
                <a:effectLst/>
              </a:rPr>
              <a:t>Xu</a:t>
            </a:r>
            <a:r>
              <a:rPr lang="ru-RU" sz="1600" b="0" i="0">
                <a:solidFill>
                  <a:srgbClr val="0F0F0F"/>
                </a:solidFill>
                <a:effectLst/>
              </a:rPr>
              <a:t> </a:t>
            </a:r>
            <a:r>
              <a:rPr lang="en-US" sz="1600">
                <a:solidFill>
                  <a:srgbClr val="0F0F0F"/>
                </a:solidFill>
              </a:rPr>
              <a:t>et al., 2018</a:t>
            </a:r>
            <a:r>
              <a:rPr lang="ru-RU" sz="1600" b="0" i="0">
                <a:solidFill>
                  <a:srgbClr val="0F0F0F"/>
                </a:solidFill>
                <a:effectLst/>
              </a:rPr>
              <a:t> </a:t>
            </a:r>
            <a:r>
              <a:rPr lang="ru-RU" sz="1600" b="0" i="0" dirty="0">
                <a:solidFill>
                  <a:srgbClr val="0F0F0F"/>
                </a:solidFill>
                <a:effectLst/>
              </a:rPr>
              <a:t>представили метод </a:t>
            </a:r>
            <a:r>
              <a:rPr lang="ru-RU" sz="1600" b="0" i="0" dirty="0" err="1">
                <a:solidFill>
                  <a:srgbClr val="0F0F0F"/>
                </a:solidFill>
                <a:effectLst/>
              </a:rPr>
              <a:t>Feature</a:t>
            </a:r>
            <a:r>
              <a:rPr lang="ru-RU" sz="1600" b="0" i="0" dirty="0">
                <a:solidFill>
                  <a:srgbClr val="0F0F0F"/>
                </a:solidFill>
                <a:effectLst/>
              </a:rPr>
              <a:t> </a:t>
            </a:r>
            <a:r>
              <a:rPr lang="ru-RU" sz="1600" b="0" i="0" dirty="0" err="1">
                <a:solidFill>
                  <a:srgbClr val="0F0F0F"/>
                </a:solidFill>
                <a:effectLst/>
              </a:rPr>
              <a:t>Squeezing</a:t>
            </a:r>
            <a:r>
              <a:rPr lang="ru-RU" sz="1600" b="0" i="0" dirty="0">
                <a:solidFill>
                  <a:srgbClr val="0F0F0F"/>
                </a:solidFill>
                <a:effectLst/>
              </a:rPr>
              <a:t>, который представляет собой реактивную защиту, использующую две техники для уменьшения размерности входного </a:t>
            </a:r>
            <a:r>
              <a:rPr lang="ru-RU" sz="1600" b="0" i="0">
                <a:solidFill>
                  <a:srgbClr val="0F0F0F"/>
                </a:solidFill>
                <a:effectLst/>
              </a:rPr>
              <a:t>изображения:</a:t>
            </a:r>
            <a:endParaRPr lang="en-US" sz="1600" b="0" i="0">
              <a:solidFill>
                <a:srgbClr val="0F0F0F"/>
              </a:solidFill>
              <a:effectLst/>
            </a:endParaRPr>
          </a:p>
          <a:p>
            <a:pPr marL="285750" indent="-285750" algn="just">
              <a:buFont typeface="Wingdings" panose="05000000000000000000" pitchFamily="2" charset="2"/>
              <a:buChar char="v"/>
            </a:pPr>
            <a:r>
              <a:rPr lang="ru-RU" sz="1600" b="0" i="0">
                <a:solidFill>
                  <a:srgbClr val="0F0F0F"/>
                </a:solidFill>
                <a:effectLst/>
              </a:rPr>
              <a:t>уменьшение </a:t>
            </a:r>
            <a:r>
              <a:rPr lang="ru-RU" sz="1600" b="0" i="0" err="1">
                <a:solidFill>
                  <a:srgbClr val="0F0F0F"/>
                </a:solidFill>
                <a:effectLst/>
              </a:rPr>
              <a:t>битности</a:t>
            </a:r>
            <a:r>
              <a:rPr lang="ru-RU" sz="1600" b="0" i="0">
                <a:solidFill>
                  <a:srgbClr val="0F0F0F"/>
                </a:solidFill>
                <a:effectLst/>
              </a:rPr>
              <a:t> цвета</a:t>
            </a:r>
            <a:r>
              <a:rPr lang="en-US" sz="1600" b="0" i="0">
                <a:solidFill>
                  <a:srgbClr val="0F0F0F"/>
                </a:solidFill>
                <a:effectLst/>
              </a:rPr>
              <a:t>;</a:t>
            </a:r>
          </a:p>
          <a:p>
            <a:pPr marL="285750" indent="-285750" algn="just">
              <a:buFont typeface="Wingdings" panose="05000000000000000000" pitchFamily="2" charset="2"/>
              <a:buChar char="v"/>
            </a:pPr>
            <a:r>
              <a:rPr lang="ru-RU" sz="1600" b="0" i="0">
                <a:solidFill>
                  <a:srgbClr val="0F0F0F"/>
                </a:solidFill>
                <a:effectLst/>
              </a:rPr>
              <a:t>пространственное сглаживание.</a:t>
            </a:r>
            <a:endParaRPr lang="en-US" sz="1600" b="0" i="0">
              <a:solidFill>
                <a:srgbClr val="0F0F0F"/>
              </a:solidFill>
              <a:effectLst/>
            </a:endParaRPr>
          </a:p>
          <a:p>
            <a:pPr algn="just"/>
            <a:r>
              <a:rPr lang="ru-RU" sz="1600" b="0" i="0">
                <a:solidFill>
                  <a:srgbClr val="0F0F0F"/>
                </a:solidFill>
                <a:effectLst/>
              </a:rPr>
              <a:t>Эти </a:t>
            </a:r>
            <a:r>
              <a:rPr lang="ru-RU" sz="1600" b="0" i="0" dirty="0">
                <a:solidFill>
                  <a:srgbClr val="0F0F0F"/>
                </a:solidFill>
                <a:effectLst/>
              </a:rPr>
              <a:t>техники были выбраны, поскольку они дополняют друг друга, обрабатывая два различных типа возмущений</a:t>
            </a:r>
            <a:r>
              <a:rPr lang="ru-RU" sz="1600" b="0" i="0">
                <a:solidFill>
                  <a:srgbClr val="0F0F0F"/>
                </a:solidFill>
                <a:effectLst/>
              </a:rPr>
              <a:t>. </a:t>
            </a:r>
            <a:endParaRPr lang="ru-RU" sz="1600" dirty="0"/>
          </a:p>
        </p:txBody>
      </p:sp>
      <p:pic>
        <p:nvPicPr>
          <p:cNvPr id="3" name="Рисунок 2">
            <a:extLst>
              <a:ext uri="{FF2B5EF4-FFF2-40B4-BE49-F238E27FC236}">
                <a16:creationId xmlns:a16="http://schemas.microsoft.com/office/drawing/2014/main" id="{4F4F5E77-BE59-3ED4-C082-2968A65C6069}"/>
              </a:ext>
            </a:extLst>
          </p:cNvPr>
          <p:cNvPicPr>
            <a:picLocks noChangeAspect="1"/>
          </p:cNvPicPr>
          <p:nvPr/>
        </p:nvPicPr>
        <p:blipFill>
          <a:blip r:embed="rId2"/>
          <a:stretch>
            <a:fillRect/>
          </a:stretch>
        </p:blipFill>
        <p:spPr>
          <a:xfrm>
            <a:off x="5885270" y="744002"/>
            <a:ext cx="6155193" cy="2074360"/>
          </a:xfrm>
          <a:prstGeom prst="rect">
            <a:avLst/>
          </a:prstGeom>
        </p:spPr>
      </p:pic>
      <p:sp>
        <p:nvSpPr>
          <p:cNvPr id="2" name="Номер слайда 1"/>
          <p:cNvSpPr>
            <a:spLocks noGrp="1"/>
          </p:cNvSpPr>
          <p:nvPr>
            <p:ph type="sldNum" idx="2"/>
          </p:nvPr>
        </p:nvSpPr>
        <p:spPr/>
        <p:txBody>
          <a:bodyPr/>
          <a:lstStyle/>
          <a:p>
            <a:fld id="{6CBC6A4C-7A0F-4613-B4FE-9A81DD0E7D72}" type="slidenum">
              <a:rPr lang="ru-RU" smtClean="0"/>
              <a:t>30</a:t>
            </a:fld>
            <a:endParaRPr lang="ru-RU"/>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3D94FDC-7498-48CC-98D5-532C4A750C18}"/>
                  </a:ext>
                </a:extLst>
              </p:cNvPr>
              <p:cNvSpPr txBox="1"/>
              <p:nvPr/>
            </p:nvSpPr>
            <p:spPr>
              <a:xfrm>
                <a:off x="313844" y="2889261"/>
                <a:ext cx="11759730" cy="3785652"/>
              </a:xfrm>
              <a:prstGeom prst="rect">
                <a:avLst/>
              </a:prstGeom>
              <a:noFill/>
            </p:spPr>
            <p:txBody>
              <a:bodyPr wrap="square">
                <a:spAutoFit/>
              </a:bodyPr>
              <a:lstStyle/>
              <a:p>
                <a:pPr algn="just"/>
                <a:r>
                  <a:rPr lang="ru-RU" sz="1600"/>
                  <a:t>Уменьшение битности направлено на устранение малых возмущений путём охвата различных пикселей, тогда как пространственное сглаживание направлено на устранение больших возмущений путём охвата некоторых пикселей. В ходе процесса обнаружения Feature Squeezing генерирует две уменьшенные версии входного изображения x:</a:t>
                </a:r>
                <a:endParaRPr lang="en-US" sz="1600"/>
              </a:p>
              <a:p>
                <a:pPr marL="285750" indent="-285750" algn="just">
                  <a:buFont typeface="Wingdings" panose="05000000000000000000" pitchFamily="2" charset="2"/>
                  <a:buChar char="v"/>
                </a:pPr>
                <a14:m>
                  <m:oMath xmlns:m="http://schemas.openxmlformats.org/officeDocument/2006/math">
                    <m:acc>
                      <m:accPr>
                        <m:chr m:val="̂"/>
                        <m:ctrlPr>
                          <a:rPr lang="ru-RU" sz="1600" i="1" smtClean="0">
                            <a:latin typeface="Cambria Math" panose="02040503050406030204" pitchFamily="18" charset="0"/>
                          </a:rPr>
                        </m:ctrlPr>
                      </m:accPr>
                      <m:e>
                        <m:r>
                          <a:rPr lang="en-US" sz="1600" b="0" i="1" smtClean="0">
                            <a:latin typeface="Cambria Math" panose="02040503050406030204" pitchFamily="18" charset="0"/>
                          </a:rPr>
                          <m:t>𝑥</m:t>
                        </m:r>
                      </m:e>
                    </m:acc>
                    <m:r>
                      <a:rPr lang="en-US" sz="1600" b="0" i="1" smtClean="0">
                        <a:latin typeface="Cambria Math" panose="02040503050406030204" pitchFamily="18" charset="0"/>
                      </a:rPr>
                      <m:t>1</m:t>
                    </m:r>
                  </m:oMath>
                </a14:m>
                <a:r>
                  <a:rPr lang="ru-RU" sz="1600"/>
                  <a:t>, которая представляет собой изображение x с уменьшенной битностью цвета</a:t>
                </a:r>
                <a:r>
                  <a:rPr lang="en-US" sz="1600"/>
                  <a:t>;</a:t>
                </a:r>
                <a:endParaRPr lang="en-US" sz="1600" i="1">
                  <a:latin typeface="Cambria Math" panose="02040503050406030204" pitchFamily="18" charset="0"/>
                </a:endParaRPr>
              </a:p>
              <a:p>
                <a:pPr marL="285750" indent="-285750" algn="just">
                  <a:buFont typeface="Wingdings" panose="05000000000000000000" pitchFamily="2" charset="2"/>
                  <a:buChar char="v"/>
                </a:pPr>
                <a14:m>
                  <m:oMath xmlns:m="http://schemas.openxmlformats.org/officeDocument/2006/math">
                    <m:acc>
                      <m:accPr>
                        <m:chr m:val="̂"/>
                        <m:ctrlPr>
                          <a:rPr lang="ru-RU" sz="1600" i="1">
                            <a:latin typeface="Cambria Math" panose="02040503050406030204" pitchFamily="18" charset="0"/>
                          </a:rPr>
                        </m:ctrlPr>
                      </m:accPr>
                      <m:e>
                        <m:r>
                          <a:rPr lang="en-US" sz="1600" i="1">
                            <a:latin typeface="Cambria Math" panose="02040503050406030204" pitchFamily="18" charset="0"/>
                          </a:rPr>
                          <m:t>𝑥</m:t>
                        </m:r>
                      </m:e>
                    </m:acc>
                    <m:r>
                      <a:rPr lang="en-US" sz="1600" b="0" i="1" smtClean="0">
                        <a:latin typeface="Cambria Math" panose="02040503050406030204" pitchFamily="18" charset="0"/>
                      </a:rPr>
                      <m:t>2</m:t>
                    </m:r>
                  </m:oMath>
                </a14:m>
                <a:r>
                  <a:rPr lang="ru-RU" sz="1600"/>
                  <a:t>, которая представляет собой x с уменьшенным пространственным сглаживанием. </a:t>
                </a:r>
                <a:endParaRPr lang="en-US" sz="1600"/>
              </a:p>
              <a:p>
                <a:pPr algn="just"/>
                <a:r>
                  <a:rPr lang="ru-RU" sz="1600"/>
                  <a:t>Позднее Feature Squeezing отправляет изображения x, </a:t>
                </a:r>
                <a14:m>
                  <m:oMath xmlns:m="http://schemas.openxmlformats.org/officeDocument/2006/math">
                    <m:acc>
                      <m:accPr>
                        <m:chr m:val="̂"/>
                        <m:ctrlPr>
                          <a:rPr lang="ru-RU" sz="1600" i="1">
                            <a:latin typeface="Cambria Math" panose="02040503050406030204" pitchFamily="18" charset="0"/>
                          </a:rPr>
                        </m:ctrlPr>
                      </m:accPr>
                      <m:e>
                        <m:r>
                          <a:rPr lang="en-US" sz="1600" i="1">
                            <a:latin typeface="Cambria Math" panose="02040503050406030204" pitchFamily="18" charset="0"/>
                          </a:rPr>
                          <m:t>𝑥</m:t>
                        </m:r>
                      </m:e>
                    </m:acc>
                    <m:r>
                      <a:rPr lang="en-US" sz="1600" i="1">
                        <a:latin typeface="Cambria Math" panose="02040503050406030204" pitchFamily="18" charset="0"/>
                      </a:rPr>
                      <m:t>1</m:t>
                    </m:r>
                  </m:oMath>
                </a14:m>
                <a:r>
                  <a:rPr lang="ru-RU" sz="1600"/>
                  <a:t> и </a:t>
                </a:r>
                <a14:m>
                  <m:oMath xmlns:m="http://schemas.openxmlformats.org/officeDocument/2006/math">
                    <m:acc>
                      <m:accPr>
                        <m:chr m:val="̂"/>
                        <m:ctrlPr>
                          <a:rPr lang="ru-RU" sz="1600" i="1">
                            <a:latin typeface="Cambria Math" panose="02040503050406030204" pitchFamily="18" charset="0"/>
                          </a:rPr>
                        </m:ctrlPr>
                      </m:accPr>
                      <m:e>
                        <m:r>
                          <a:rPr lang="en-US" sz="1600" i="1">
                            <a:latin typeface="Cambria Math" panose="02040503050406030204" pitchFamily="18" charset="0"/>
                          </a:rPr>
                          <m:t>𝑥</m:t>
                        </m:r>
                      </m:e>
                    </m:acc>
                    <m:r>
                      <a:rPr lang="en-US" sz="1600" b="0" i="1" smtClean="0">
                        <a:latin typeface="Cambria Math" panose="02040503050406030204" pitchFamily="18" charset="0"/>
                      </a:rPr>
                      <m:t>2</m:t>
                    </m:r>
                  </m:oMath>
                </a14:m>
                <a:r>
                  <a:rPr lang="ru-RU" sz="1600"/>
                  <a:t> для классификации с использованием глубокой нейронной сети f и сравнивает результаты softmax f(x), f(</a:t>
                </a:r>
                <a14:m>
                  <m:oMath xmlns:m="http://schemas.openxmlformats.org/officeDocument/2006/math">
                    <m:acc>
                      <m:accPr>
                        <m:chr m:val="̂"/>
                        <m:ctrlPr>
                          <a:rPr lang="ru-RU" sz="1600" i="1">
                            <a:latin typeface="Cambria Math" panose="02040503050406030204" pitchFamily="18" charset="0"/>
                          </a:rPr>
                        </m:ctrlPr>
                      </m:accPr>
                      <m:e>
                        <m:r>
                          <a:rPr lang="en-US" sz="1600" i="1">
                            <a:latin typeface="Cambria Math" panose="02040503050406030204" pitchFamily="18" charset="0"/>
                          </a:rPr>
                          <m:t>𝑥</m:t>
                        </m:r>
                      </m:e>
                    </m:acc>
                    <m:r>
                      <a:rPr lang="en-US" sz="1600" i="1">
                        <a:latin typeface="Cambria Math" panose="02040503050406030204" pitchFamily="18" charset="0"/>
                      </a:rPr>
                      <m:t>1</m:t>
                    </m:r>
                  </m:oMath>
                </a14:m>
                <a:r>
                  <a:rPr lang="ru-RU" sz="1600"/>
                  <a:t>) и f(</a:t>
                </a:r>
                <a14:m>
                  <m:oMath xmlns:m="http://schemas.openxmlformats.org/officeDocument/2006/math">
                    <m:acc>
                      <m:accPr>
                        <m:chr m:val="̂"/>
                        <m:ctrlPr>
                          <a:rPr lang="ru-RU" sz="1600" i="1">
                            <a:latin typeface="Cambria Math" panose="02040503050406030204" pitchFamily="18" charset="0"/>
                          </a:rPr>
                        </m:ctrlPr>
                      </m:accPr>
                      <m:e>
                        <m:r>
                          <a:rPr lang="en-US" sz="1600" i="1">
                            <a:latin typeface="Cambria Math" panose="02040503050406030204" pitchFamily="18" charset="0"/>
                          </a:rPr>
                          <m:t>𝑥</m:t>
                        </m:r>
                      </m:e>
                    </m:acc>
                    <m:r>
                      <a:rPr lang="en-US" sz="1600" b="0" i="1" smtClean="0">
                        <a:latin typeface="Cambria Math" panose="02040503050406030204" pitchFamily="18" charset="0"/>
                      </a:rPr>
                      <m:t>2</m:t>
                    </m:r>
                  </m:oMath>
                </a14:m>
                <a:r>
                  <a:rPr lang="ru-RU" sz="1600"/>
                  <a:t>) с использованием метрики L1. Если метрика L1 превышает предварительно заданный порог τ, то Feature Squeezing классифицирует x как адверсарный пример и отбрасывает его.</a:t>
                </a:r>
                <a:endParaRPr lang="en-US" sz="1600"/>
              </a:p>
              <a:p>
                <a:pPr algn="just"/>
                <a:endParaRPr lang="ru-RU" sz="1600"/>
              </a:p>
              <a:p>
                <a:pPr algn="just"/>
                <a:r>
                  <a:rPr lang="ru-RU" sz="1600" i="1" u="sng"/>
                  <a:t>Источники</a:t>
                </a:r>
                <a:r>
                  <a:rPr lang="en-US" sz="1600" i="1" u="sng"/>
                  <a:t>:</a:t>
                </a:r>
              </a:p>
              <a:p>
                <a:pPr algn="just"/>
                <a:r>
                  <a:rPr lang="en-US" sz="1600"/>
                  <a:t>1) Gabriel Resende Machado, Eugênio Silva, Ronaldo Ribeiro Goldschmidt. Adversarial Machine Learning in Image Classification: A Survey Towards the Defender's Perspective. arXiv preprint arXiv:2009.03728 (2020)</a:t>
                </a:r>
              </a:p>
              <a:p>
                <a:pPr algn="just"/>
                <a:r>
                  <a:rPr lang="en-US" sz="1600"/>
                  <a:t>2) Weilin Xu, David Evans, and Yanjun Qi. 2018. Feature Squeezing: Detecting adversarial examples in deep neural networks. Network and Distributed Systems Security Symposium (NDSS) 2018 (2018). https://doi.org/10.14722/ndss.2018.23198</a:t>
                </a:r>
                <a:endParaRPr lang="ru-RU" sz="1600"/>
              </a:p>
            </p:txBody>
          </p:sp>
        </mc:Choice>
        <mc:Fallback xmlns="">
          <p:sp>
            <p:nvSpPr>
              <p:cNvPr id="9" name="TextBox 8">
                <a:extLst>
                  <a:ext uri="{FF2B5EF4-FFF2-40B4-BE49-F238E27FC236}">
                    <a16:creationId xmlns:a16="http://schemas.microsoft.com/office/drawing/2014/main" id="{33D94FDC-7498-48CC-98D5-532C4A750C18}"/>
                  </a:ext>
                </a:extLst>
              </p:cNvPr>
              <p:cNvSpPr txBox="1">
                <a:spLocks noRot="1" noChangeAspect="1" noMove="1" noResize="1" noEditPoints="1" noAdjustHandles="1" noChangeArrowheads="1" noChangeShapeType="1" noTextEdit="1"/>
              </p:cNvSpPr>
              <p:nvPr/>
            </p:nvSpPr>
            <p:spPr>
              <a:xfrm>
                <a:off x="313844" y="2889261"/>
                <a:ext cx="11759730" cy="3785652"/>
              </a:xfrm>
              <a:prstGeom prst="rect">
                <a:avLst/>
              </a:prstGeom>
              <a:blipFill>
                <a:blip r:embed="rId3"/>
                <a:stretch>
                  <a:fillRect l="-259" t="-483" r="-259" b="-1127"/>
                </a:stretch>
              </a:blipFill>
            </p:spPr>
            <p:txBody>
              <a:bodyPr/>
              <a:lstStyle/>
              <a:p>
                <a:r>
                  <a:rPr lang="ru-RU">
                    <a:noFill/>
                  </a:rPr>
                  <a:t> </a:t>
                </a:r>
              </a:p>
            </p:txBody>
          </p:sp>
        </mc:Fallback>
      </mc:AlternateContent>
    </p:spTree>
    <p:extLst>
      <p:ext uri="{BB962C8B-B14F-4D97-AF65-F5344CB8AC3E}">
        <p14:creationId xmlns:p14="http://schemas.microsoft.com/office/powerpoint/2010/main" val="6327602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 name="Прямая соединительная линия 16"/>
          <p:cNvSpPr/>
          <p:nvPr/>
        </p:nvSpPr>
        <p:spPr>
          <a:xfrm flipV="1">
            <a:off x="313844" y="495311"/>
            <a:ext cx="11658699" cy="9405"/>
          </a:xfrm>
          <a:prstGeom prst="line">
            <a:avLst/>
          </a:prstGeom>
          <a:ln w="76200">
            <a:solidFill>
              <a:srgbClr val="5887C0"/>
            </a:solidFill>
            <a:round/>
          </a:ln>
        </p:spPr>
        <p:style>
          <a:lnRef idx="1">
            <a:schemeClr val="accent1"/>
          </a:lnRef>
          <a:fillRef idx="0">
            <a:schemeClr val="accent1"/>
          </a:fillRef>
          <a:effectRef idx="0">
            <a:schemeClr val="accent1"/>
          </a:effectRef>
          <a:fontRef idx="minor"/>
        </p:style>
        <p:txBody>
          <a:bodyPr/>
          <a:lstStyle/>
          <a:p>
            <a:endParaRPr lang="ru-RU"/>
          </a:p>
        </p:txBody>
      </p:sp>
      <p:sp>
        <p:nvSpPr>
          <p:cNvPr id="123" name="PlaceHolder 15"/>
          <p:cNvSpPr txBox="1"/>
          <p:nvPr/>
        </p:nvSpPr>
        <p:spPr>
          <a:xfrm>
            <a:off x="313845" y="13680"/>
            <a:ext cx="6927840" cy="427320"/>
          </a:xfrm>
          <a:prstGeom prst="rect">
            <a:avLst/>
          </a:prstGeom>
          <a:noFill/>
          <a:ln w="0">
            <a:noFill/>
          </a:ln>
        </p:spPr>
        <p:txBody>
          <a:bodyPr lIns="0" tIns="0" rIns="0" bIns="0" anchor="t">
            <a:noAutofit/>
          </a:bodyPr>
          <a:lstStyle/>
          <a:p>
            <a:pPr marL="12600">
              <a:lnSpc>
                <a:spcPct val="100000"/>
              </a:lnSpc>
              <a:spcBef>
                <a:spcPts val="794"/>
              </a:spcBef>
              <a:buNone/>
              <a:tabLst>
                <a:tab pos="301680" algn="l"/>
                <a:tab pos="302400" algn="l"/>
              </a:tabLst>
            </a:pPr>
            <a:r>
              <a:rPr lang="ru-RU" sz="2800" b="1" spc="-1" dirty="0">
                <a:solidFill>
                  <a:srgbClr val="2369B0"/>
                </a:solidFill>
                <a:latin typeface="Times New Roman"/>
              </a:rPr>
              <a:t>Сжатие признаков</a:t>
            </a:r>
            <a:endParaRPr lang="ru-RU" sz="2800" b="0" strike="noStrike" spc="-1" dirty="0">
              <a:solidFill>
                <a:srgbClr val="000000"/>
              </a:solidFill>
              <a:latin typeface="Arial"/>
            </a:endParaRPr>
          </a:p>
        </p:txBody>
      </p:sp>
      <p:pic>
        <p:nvPicPr>
          <p:cNvPr id="5" name="Рисунок 4">
            <a:extLst>
              <a:ext uri="{FF2B5EF4-FFF2-40B4-BE49-F238E27FC236}">
                <a16:creationId xmlns:a16="http://schemas.microsoft.com/office/drawing/2014/main" id="{EC2E6D97-C402-61A4-D08C-D326B69BA70B}"/>
              </a:ext>
            </a:extLst>
          </p:cNvPr>
          <p:cNvPicPr>
            <a:picLocks noChangeAspect="1"/>
          </p:cNvPicPr>
          <p:nvPr/>
        </p:nvPicPr>
        <p:blipFill>
          <a:blip r:embed="rId2"/>
          <a:stretch>
            <a:fillRect/>
          </a:stretch>
        </p:blipFill>
        <p:spPr>
          <a:xfrm>
            <a:off x="685740" y="1276422"/>
            <a:ext cx="10820520" cy="4923079"/>
          </a:xfrm>
          <a:prstGeom prst="rect">
            <a:avLst/>
          </a:prstGeom>
        </p:spPr>
      </p:pic>
      <p:sp>
        <p:nvSpPr>
          <p:cNvPr id="7" name="TextBox 6">
            <a:extLst>
              <a:ext uri="{FF2B5EF4-FFF2-40B4-BE49-F238E27FC236}">
                <a16:creationId xmlns:a16="http://schemas.microsoft.com/office/drawing/2014/main" id="{F4F12F9C-A2C4-4D8C-316F-073F90CBE3A0}"/>
              </a:ext>
            </a:extLst>
          </p:cNvPr>
          <p:cNvSpPr txBox="1"/>
          <p:nvPr/>
        </p:nvSpPr>
        <p:spPr>
          <a:xfrm>
            <a:off x="313845" y="559027"/>
            <a:ext cx="11658698" cy="830997"/>
          </a:xfrm>
          <a:prstGeom prst="rect">
            <a:avLst/>
          </a:prstGeom>
          <a:noFill/>
        </p:spPr>
        <p:txBody>
          <a:bodyPr wrap="square">
            <a:spAutoFit/>
          </a:bodyPr>
          <a:lstStyle/>
          <a:p>
            <a:pPr algn="just"/>
            <a:r>
              <a:rPr lang="ru-RU" sz="1600"/>
              <a:t>На рисунке преведены примеры </a:t>
            </a:r>
            <a:r>
              <a:rPr lang="ru-RU" sz="1600" dirty="0"/>
              <a:t>изображений с уменьшенной битовой глубиной. </a:t>
            </a:r>
            <a:r>
              <a:rPr lang="ru-RU" sz="1600"/>
              <a:t>В первом</a:t>
            </a:r>
            <a:r>
              <a:rPr lang="en-US" sz="1600"/>
              <a:t> </a:t>
            </a:r>
            <a:r>
              <a:rPr lang="ru-RU" sz="1600"/>
              <a:t>столбце </a:t>
            </a:r>
            <a:r>
              <a:rPr lang="ru-RU" sz="1600" dirty="0"/>
              <a:t>показаны изображения из MNIST, CIFAR-10 и </a:t>
            </a:r>
            <a:r>
              <a:rPr lang="ru-RU" sz="1600" dirty="0" err="1"/>
              <a:t>ImageNet</a:t>
            </a:r>
            <a:r>
              <a:rPr lang="ru-RU" sz="1600" dirty="0"/>
              <a:t> соответственно. В других столбцах показаны </a:t>
            </a:r>
            <a:r>
              <a:rPr lang="ru-RU" sz="1600"/>
              <a:t>сжатые версии</a:t>
            </a:r>
            <a:r>
              <a:rPr lang="en-US" sz="1600"/>
              <a:t> c</a:t>
            </a:r>
            <a:r>
              <a:rPr lang="ru-RU" sz="1600"/>
              <a:t> </a:t>
            </a:r>
            <a:r>
              <a:rPr lang="ru-RU" sz="1600" dirty="0"/>
              <a:t>разной глубиной цветопередачи, варьирующейся от 8 (оригинал) до 1.</a:t>
            </a:r>
          </a:p>
        </p:txBody>
      </p:sp>
      <p:sp>
        <p:nvSpPr>
          <p:cNvPr id="2" name="Номер слайда 1"/>
          <p:cNvSpPr>
            <a:spLocks noGrp="1"/>
          </p:cNvSpPr>
          <p:nvPr>
            <p:ph type="sldNum" idx="2"/>
          </p:nvPr>
        </p:nvSpPr>
        <p:spPr/>
        <p:txBody>
          <a:bodyPr/>
          <a:lstStyle/>
          <a:p>
            <a:fld id="{6CBC6A4C-7A0F-4613-B4FE-9A81DD0E7D72}" type="slidenum">
              <a:rPr lang="ru-RU" smtClean="0"/>
              <a:t>31</a:t>
            </a:fld>
            <a:endParaRPr lang="ru-RU"/>
          </a:p>
        </p:txBody>
      </p:sp>
      <p:sp>
        <p:nvSpPr>
          <p:cNvPr id="9" name="TextBox 8">
            <a:extLst>
              <a:ext uri="{FF2B5EF4-FFF2-40B4-BE49-F238E27FC236}">
                <a16:creationId xmlns:a16="http://schemas.microsoft.com/office/drawing/2014/main" id="{1E361F15-02CD-4866-A5F6-6CC4D365222A}"/>
              </a:ext>
            </a:extLst>
          </p:cNvPr>
          <p:cNvSpPr txBox="1"/>
          <p:nvPr/>
        </p:nvSpPr>
        <p:spPr>
          <a:xfrm>
            <a:off x="613320" y="6020883"/>
            <a:ext cx="11658698" cy="830997"/>
          </a:xfrm>
          <a:prstGeom prst="rect">
            <a:avLst/>
          </a:prstGeom>
          <a:noFill/>
        </p:spPr>
        <p:txBody>
          <a:bodyPr wrap="square">
            <a:spAutoFit/>
          </a:bodyPr>
          <a:lstStyle/>
          <a:p>
            <a:r>
              <a:rPr lang="ru-RU" sz="1600" i="1" u="sng"/>
              <a:t>Источник:</a:t>
            </a:r>
            <a:r>
              <a:rPr lang="ru-RU" sz="1600"/>
              <a:t> </a:t>
            </a:r>
            <a:r>
              <a:rPr lang="en-US" sz="1600"/>
              <a:t>Weilin Xu, David Evans, Yanjun Qi</a:t>
            </a:r>
            <a:r>
              <a:rPr lang="ru-RU" sz="1600"/>
              <a:t>.</a:t>
            </a:r>
            <a:r>
              <a:rPr lang="en-US" sz="1600"/>
              <a:t> Detecting</a:t>
            </a:r>
            <a:r>
              <a:rPr lang="ru-RU" sz="1600"/>
              <a:t> </a:t>
            </a:r>
            <a:r>
              <a:rPr lang="en-US" sz="1600"/>
              <a:t>Adversarial Examples in Deep Neural Networks</a:t>
            </a:r>
            <a:r>
              <a:rPr lang="ru-RU" sz="1600"/>
              <a:t>. </a:t>
            </a:r>
            <a:r>
              <a:rPr lang="en-US" sz="1600"/>
              <a:t>arXiv preprint</a:t>
            </a:r>
            <a:r>
              <a:rPr lang="ru-RU" sz="1600"/>
              <a:t> </a:t>
            </a:r>
            <a:r>
              <a:rPr lang="en-US" sz="1600"/>
              <a:t>arXiv:</a:t>
            </a:r>
            <a:r>
              <a:rPr lang="ru-RU" sz="1600"/>
              <a:t>1704.01155</a:t>
            </a:r>
            <a:r>
              <a:rPr lang="en-US" sz="1600"/>
              <a:t> (20</a:t>
            </a:r>
            <a:r>
              <a:rPr lang="ru-RU" sz="1600"/>
              <a:t>17</a:t>
            </a:r>
            <a:r>
              <a:rPr lang="en-US" sz="1600"/>
              <a:t>)</a:t>
            </a:r>
          </a:p>
          <a:p>
            <a:r>
              <a:rPr lang="ru-RU" sz="1600"/>
              <a:t>   </a:t>
            </a:r>
          </a:p>
        </p:txBody>
      </p:sp>
    </p:spTree>
    <p:extLst>
      <p:ext uri="{BB962C8B-B14F-4D97-AF65-F5344CB8AC3E}">
        <p14:creationId xmlns:p14="http://schemas.microsoft.com/office/powerpoint/2010/main" val="2100004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 name="Прямая соединительная линия 16"/>
          <p:cNvSpPr/>
          <p:nvPr/>
        </p:nvSpPr>
        <p:spPr>
          <a:xfrm flipV="1">
            <a:off x="313845" y="441000"/>
            <a:ext cx="11631412" cy="9405"/>
          </a:xfrm>
          <a:prstGeom prst="line">
            <a:avLst/>
          </a:prstGeom>
          <a:ln w="76200">
            <a:solidFill>
              <a:srgbClr val="5887C0"/>
            </a:solidFill>
            <a:round/>
          </a:ln>
        </p:spPr>
        <p:style>
          <a:lnRef idx="1">
            <a:schemeClr val="accent1"/>
          </a:lnRef>
          <a:fillRef idx="0">
            <a:schemeClr val="accent1"/>
          </a:fillRef>
          <a:effectRef idx="0">
            <a:schemeClr val="accent1"/>
          </a:effectRef>
          <a:fontRef idx="minor"/>
        </p:style>
        <p:txBody>
          <a:bodyPr/>
          <a:lstStyle/>
          <a:p>
            <a:endParaRPr lang="ru-RU"/>
          </a:p>
        </p:txBody>
      </p:sp>
      <p:sp>
        <p:nvSpPr>
          <p:cNvPr id="123" name="PlaceHolder 15"/>
          <p:cNvSpPr txBox="1"/>
          <p:nvPr/>
        </p:nvSpPr>
        <p:spPr>
          <a:xfrm>
            <a:off x="313845" y="13680"/>
            <a:ext cx="6927840" cy="427320"/>
          </a:xfrm>
          <a:prstGeom prst="rect">
            <a:avLst/>
          </a:prstGeom>
          <a:noFill/>
          <a:ln w="0">
            <a:noFill/>
          </a:ln>
        </p:spPr>
        <p:txBody>
          <a:bodyPr lIns="0" tIns="0" rIns="0" bIns="0" anchor="t">
            <a:noAutofit/>
          </a:bodyPr>
          <a:lstStyle/>
          <a:p>
            <a:pPr marL="12600">
              <a:lnSpc>
                <a:spcPct val="100000"/>
              </a:lnSpc>
              <a:spcBef>
                <a:spcPts val="794"/>
              </a:spcBef>
              <a:buNone/>
              <a:tabLst>
                <a:tab pos="301680" algn="l"/>
                <a:tab pos="302400" algn="l"/>
              </a:tabLst>
            </a:pPr>
            <a:r>
              <a:rPr lang="ru-RU" sz="2800" b="1" spc="-1" dirty="0">
                <a:solidFill>
                  <a:srgbClr val="2369B0"/>
                </a:solidFill>
                <a:latin typeface="Times New Roman"/>
              </a:rPr>
              <a:t>Сжатие признаков</a:t>
            </a:r>
            <a:endParaRPr lang="ru-RU" sz="2800" b="0" strike="noStrike" spc="-1" dirty="0">
              <a:solidFill>
                <a:srgbClr val="000000"/>
              </a:solidFill>
              <a:latin typeface="Arial"/>
            </a:endParaRPr>
          </a:p>
        </p:txBody>
      </p:sp>
      <p:pic>
        <p:nvPicPr>
          <p:cNvPr id="3" name="Рисунок 2">
            <a:extLst>
              <a:ext uri="{FF2B5EF4-FFF2-40B4-BE49-F238E27FC236}">
                <a16:creationId xmlns:a16="http://schemas.microsoft.com/office/drawing/2014/main" id="{6606F5FA-44AE-9829-0DE6-77D777C7C921}"/>
              </a:ext>
            </a:extLst>
          </p:cNvPr>
          <p:cNvPicPr>
            <a:picLocks noChangeAspect="1"/>
          </p:cNvPicPr>
          <p:nvPr/>
        </p:nvPicPr>
        <p:blipFill>
          <a:blip r:embed="rId2"/>
          <a:stretch>
            <a:fillRect/>
          </a:stretch>
        </p:blipFill>
        <p:spPr>
          <a:xfrm>
            <a:off x="685740" y="1351249"/>
            <a:ext cx="10820520" cy="4626873"/>
          </a:xfrm>
          <a:prstGeom prst="rect">
            <a:avLst/>
          </a:prstGeom>
        </p:spPr>
      </p:pic>
      <p:sp>
        <p:nvSpPr>
          <p:cNvPr id="6" name="TextBox 5">
            <a:extLst>
              <a:ext uri="{FF2B5EF4-FFF2-40B4-BE49-F238E27FC236}">
                <a16:creationId xmlns:a16="http://schemas.microsoft.com/office/drawing/2014/main" id="{E99AC243-C829-2820-C07A-8B321CD46C12}"/>
              </a:ext>
            </a:extLst>
          </p:cNvPr>
          <p:cNvSpPr txBox="1"/>
          <p:nvPr/>
        </p:nvSpPr>
        <p:spPr>
          <a:xfrm>
            <a:off x="280294" y="541318"/>
            <a:ext cx="11631412" cy="830997"/>
          </a:xfrm>
          <a:prstGeom prst="rect">
            <a:avLst/>
          </a:prstGeom>
          <a:noFill/>
        </p:spPr>
        <p:txBody>
          <a:bodyPr wrap="square">
            <a:spAutoFit/>
          </a:bodyPr>
          <a:lstStyle/>
          <a:p>
            <a:pPr algn="just"/>
            <a:r>
              <a:rPr lang="ru-RU" sz="1600"/>
              <a:t>На рисунке преведены примеры </a:t>
            </a:r>
            <a:r>
              <a:rPr lang="ru-RU" sz="1600" dirty="0"/>
              <a:t>враждебных атак и методов сжатия функций, извлеченных из набора данных MNIST. В первом столбце показано исходное изображение и его сжатые версии, в то время как в других столбцах представлены альтернативные варианты.</a:t>
            </a:r>
          </a:p>
        </p:txBody>
      </p:sp>
      <p:sp>
        <p:nvSpPr>
          <p:cNvPr id="2" name="Номер слайда 1"/>
          <p:cNvSpPr>
            <a:spLocks noGrp="1"/>
          </p:cNvSpPr>
          <p:nvPr>
            <p:ph type="sldNum" idx="2"/>
          </p:nvPr>
        </p:nvSpPr>
        <p:spPr/>
        <p:txBody>
          <a:bodyPr/>
          <a:lstStyle/>
          <a:p>
            <a:fld id="{6CBC6A4C-7A0F-4613-B4FE-9A81DD0E7D72}" type="slidenum">
              <a:rPr lang="ru-RU" smtClean="0"/>
              <a:t>32</a:t>
            </a:fld>
            <a:endParaRPr lang="ru-RU"/>
          </a:p>
        </p:txBody>
      </p:sp>
      <p:sp>
        <p:nvSpPr>
          <p:cNvPr id="8" name="TextBox 7">
            <a:extLst>
              <a:ext uri="{FF2B5EF4-FFF2-40B4-BE49-F238E27FC236}">
                <a16:creationId xmlns:a16="http://schemas.microsoft.com/office/drawing/2014/main" id="{C3526F07-E294-4E70-9FD9-AF9B87950C9A}"/>
              </a:ext>
            </a:extLst>
          </p:cNvPr>
          <p:cNvSpPr txBox="1"/>
          <p:nvPr/>
        </p:nvSpPr>
        <p:spPr>
          <a:xfrm>
            <a:off x="533302" y="5978122"/>
            <a:ext cx="11658698" cy="830997"/>
          </a:xfrm>
          <a:prstGeom prst="rect">
            <a:avLst/>
          </a:prstGeom>
          <a:noFill/>
        </p:spPr>
        <p:txBody>
          <a:bodyPr wrap="square">
            <a:spAutoFit/>
          </a:bodyPr>
          <a:lstStyle/>
          <a:p>
            <a:r>
              <a:rPr lang="ru-RU" sz="1600" i="1" u="sng"/>
              <a:t>Источник:</a:t>
            </a:r>
            <a:r>
              <a:rPr lang="ru-RU" sz="1600"/>
              <a:t> </a:t>
            </a:r>
            <a:r>
              <a:rPr lang="en-US" sz="1600"/>
              <a:t>Weilin Xu, David Evans, Yanjun Qi</a:t>
            </a:r>
            <a:r>
              <a:rPr lang="ru-RU" sz="1600"/>
              <a:t>.</a:t>
            </a:r>
            <a:r>
              <a:rPr lang="en-US" sz="1600"/>
              <a:t> Detecting</a:t>
            </a:r>
            <a:r>
              <a:rPr lang="ru-RU" sz="1600"/>
              <a:t> </a:t>
            </a:r>
            <a:r>
              <a:rPr lang="en-US" sz="1600"/>
              <a:t>Adversarial Examples in Deep Neural Networks</a:t>
            </a:r>
            <a:r>
              <a:rPr lang="ru-RU" sz="1600"/>
              <a:t>. </a:t>
            </a:r>
            <a:r>
              <a:rPr lang="en-US" sz="1600"/>
              <a:t>arXiv preprint</a:t>
            </a:r>
            <a:r>
              <a:rPr lang="ru-RU" sz="1600"/>
              <a:t> </a:t>
            </a:r>
            <a:r>
              <a:rPr lang="en-US" sz="1600"/>
              <a:t>arXiv:</a:t>
            </a:r>
            <a:r>
              <a:rPr lang="ru-RU" sz="1600"/>
              <a:t>1704.01155</a:t>
            </a:r>
            <a:r>
              <a:rPr lang="en-US" sz="1600"/>
              <a:t> (20</a:t>
            </a:r>
            <a:r>
              <a:rPr lang="ru-RU" sz="1600"/>
              <a:t>17</a:t>
            </a:r>
            <a:r>
              <a:rPr lang="en-US" sz="1600"/>
              <a:t>)</a:t>
            </a:r>
          </a:p>
          <a:p>
            <a:r>
              <a:rPr lang="ru-RU" sz="1600"/>
              <a:t>   </a:t>
            </a:r>
          </a:p>
        </p:txBody>
      </p:sp>
    </p:spTree>
    <p:extLst>
      <p:ext uri="{BB962C8B-B14F-4D97-AF65-F5344CB8AC3E}">
        <p14:creationId xmlns:p14="http://schemas.microsoft.com/office/powerpoint/2010/main" val="30141297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 name="Прямая соединительная линия 16"/>
          <p:cNvSpPr/>
          <p:nvPr/>
        </p:nvSpPr>
        <p:spPr>
          <a:xfrm>
            <a:off x="313845" y="450405"/>
            <a:ext cx="11631412" cy="3752"/>
          </a:xfrm>
          <a:prstGeom prst="line">
            <a:avLst/>
          </a:prstGeom>
          <a:ln w="76200">
            <a:solidFill>
              <a:srgbClr val="5887C0"/>
            </a:solidFill>
            <a:round/>
          </a:ln>
        </p:spPr>
        <p:style>
          <a:lnRef idx="1">
            <a:schemeClr val="accent1"/>
          </a:lnRef>
          <a:fillRef idx="0">
            <a:schemeClr val="accent1"/>
          </a:fillRef>
          <a:effectRef idx="0">
            <a:schemeClr val="accent1"/>
          </a:effectRef>
          <a:fontRef idx="minor"/>
        </p:style>
        <p:txBody>
          <a:bodyPr/>
          <a:lstStyle/>
          <a:p>
            <a:endParaRPr lang="ru-RU"/>
          </a:p>
        </p:txBody>
      </p:sp>
      <p:sp>
        <p:nvSpPr>
          <p:cNvPr id="123" name="PlaceHolder 15"/>
          <p:cNvSpPr txBox="1"/>
          <p:nvPr/>
        </p:nvSpPr>
        <p:spPr>
          <a:xfrm>
            <a:off x="313845" y="13680"/>
            <a:ext cx="6927840" cy="427320"/>
          </a:xfrm>
          <a:prstGeom prst="rect">
            <a:avLst/>
          </a:prstGeom>
          <a:noFill/>
          <a:ln w="0">
            <a:noFill/>
          </a:ln>
        </p:spPr>
        <p:txBody>
          <a:bodyPr lIns="0" tIns="0" rIns="0" bIns="0" anchor="t">
            <a:noAutofit/>
          </a:bodyPr>
          <a:lstStyle/>
          <a:p>
            <a:pPr marL="12600">
              <a:lnSpc>
                <a:spcPct val="100000"/>
              </a:lnSpc>
              <a:spcBef>
                <a:spcPts val="794"/>
              </a:spcBef>
              <a:buNone/>
              <a:tabLst>
                <a:tab pos="301680" algn="l"/>
                <a:tab pos="302400" algn="l"/>
              </a:tabLst>
            </a:pPr>
            <a:r>
              <a:rPr lang="ru-RU" sz="2800" b="1" spc="-1" dirty="0">
                <a:solidFill>
                  <a:srgbClr val="2369B0"/>
                </a:solidFill>
                <a:latin typeface="Times New Roman"/>
              </a:rPr>
              <a:t>Сжатие признаков</a:t>
            </a:r>
            <a:endParaRPr lang="ru-RU" sz="2800" b="0" strike="noStrike" spc="-1" dirty="0">
              <a:solidFill>
                <a:srgbClr val="000000"/>
              </a:solidFill>
              <a:latin typeface="Arial"/>
            </a:endParaRPr>
          </a:p>
        </p:txBody>
      </p:sp>
      <p:sp>
        <p:nvSpPr>
          <p:cNvPr id="6" name="TextBox 5">
            <a:extLst>
              <a:ext uri="{FF2B5EF4-FFF2-40B4-BE49-F238E27FC236}">
                <a16:creationId xmlns:a16="http://schemas.microsoft.com/office/drawing/2014/main" id="{E99AC243-C829-2820-C07A-8B321CD46C12}"/>
              </a:ext>
            </a:extLst>
          </p:cNvPr>
          <p:cNvSpPr txBox="1"/>
          <p:nvPr/>
        </p:nvSpPr>
        <p:spPr>
          <a:xfrm>
            <a:off x="194949" y="562734"/>
            <a:ext cx="11631412" cy="830997"/>
          </a:xfrm>
          <a:prstGeom prst="rect">
            <a:avLst/>
          </a:prstGeom>
          <a:noFill/>
        </p:spPr>
        <p:txBody>
          <a:bodyPr wrap="square">
            <a:spAutoFit/>
          </a:bodyPr>
          <a:lstStyle/>
          <a:p>
            <a:pPr algn="just"/>
            <a:r>
              <a:rPr lang="ru-RU" sz="1600"/>
              <a:t>На рисунке приведены примеры </a:t>
            </a:r>
            <a:r>
              <a:rPr lang="ru-RU" sz="1600" dirty="0"/>
              <a:t>враждебных атак и методов сжатия признаков, извлеченных из наборов данных CIFAR-10 и </a:t>
            </a:r>
            <a:r>
              <a:rPr lang="ru-RU" sz="1600" dirty="0" err="1"/>
              <a:t>ImageNet</a:t>
            </a:r>
            <a:r>
              <a:rPr lang="ru-RU" sz="1600" dirty="0"/>
              <a:t>. В первой строке представлено исходное изображение и его сжатые версии, в то время как в других строках представлены альтернативные варианты.</a:t>
            </a:r>
          </a:p>
        </p:txBody>
      </p:sp>
      <p:pic>
        <p:nvPicPr>
          <p:cNvPr id="4" name="Рисунок 3">
            <a:extLst>
              <a:ext uri="{FF2B5EF4-FFF2-40B4-BE49-F238E27FC236}">
                <a16:creationId xmlns:a16="http://schemas.microsoft.com/office/drawing/2014/main" id="{3BF06306-0C5B-68FA-80F3-64CA1F9A8256}"/>
              </a:ext>
            </a:extLst>
          </p:cNvPr>
          <p:cNvPicPr>
            <a:picLocks noChangeAspect="1"/>
          </p:cNvPicPr>
          <p:nvPr/>
        </p:nvPicPr>
        <p:blipFill>
          <a:blip r:embed="rId2"/>
          <a:stretch>
            <a:fillRect/>
          </a:stretch>
        </p:blipFill>
        <p:spPr>
          <a:xfrm>
            <a:off x="1672130" y="1374492"/>
            <a:ext cx="9115963" cy="4844483"/>
          </a:xfrm>
          <a:prstGeom prst="rect">
            <a:avLst/>
          </a:prstGeom>
        </p:spPr>
      </p:pic>
      <p:sp>
        <p:nvSpPr>
          <p:cNvPr id="2" name="Номер слайда 1"/>
          <p:cNvSpPr>
            <a:spLocks noGrp="1"/>
          </p:cNvSpPr>
          <p:nvPr>
            <p:ph type="sldNum" idx="2"/>
          </p:nvPr>
        </p:nvSpPr>
        <p:spPr/>
        <p:txBody>
          <a:bodyPr/>
          <a:lstStyle/>
          <a:p>
            <a:fld id="{6CBC6A4C-7A0F-4613-B4FE-9A81DD0E7D72}" type="slidenum">
              <a:rPr lang="ru-RU" smtClean="0"/>
              <a:t>33</a:t>
            </a:fld>
            <a:endParaRPr lang="ru-RU"/>
          </a:p>
        </p:txBody>
      </p:sp>
      <p:sp>
        <p:nvSpPr>
          <p:cNvPr id="8" name="TextBox 7">
            <a:extLst>
              <a:ext uri="{FF2B5EF4-FFF2-40B4-BE49-F238E27FC236}">
                <a16:creationId xmlns:a16="http://schemas.microsoft.com/office/drawing/2014/main" id="{FA322E3B-F217-4387-A8BD-5AAFD7DAC22C}"/>
              </a:ext>
            </a:extLst>
          </p:cNvPr>
          <p:cNvSpPr txBox="1"/>
          <p:nvPr/>
        </p:nvSpPr>
        <p:spPr>
          <a:xfrm>
            <a:off x="919726" y="6218975"/>
            <a:ext cx="10658954" cy="830997"/>
          </a:xfrm>
          <a:prstGeom prst="rect">
            <a:avLst/>
          </a:prstGeom>
          <a:noFill/>
        </p:spPr>
        <p:txBody>
          <a:bodyPr wrap="square">
            <a:spAutoFit/>
          </a:bodyPr>
          <a:lstStyle/>
          <a:p>
            <a:r>
              <a:rPr lang="ru-RU" sz="1600" i="1" u="sng"/>
              <a:t>Источник:</a:t>
            </a:r>
            <a:r>
              <a:rPr lang="ru-RU" sz="1600"/>
              <a:t> </a:t>
            </a:r>
            <a:r>
              <a:rPr lang="en-US" sz="1600"/>
              <a:t>Weilin Xu, David Evans, Yanjun Qi</a:t>
            </a:r>
            <a:r>
              <a:rPr lang="ru-RU" sz="1600"/>
              <a:t>.</a:t>
            </a:r>
            <a:r>
              <a:rPr lang="en-US" sz="1600"/>
              <a:t> Detecting</a:t>
            </a:r>
            <a:r>
              <a:rPr lang="ru-RU" sz="1600"/>
              <a:t> </a:t>
            </a:r>
            <a:r>
              <a:rPr lang="en-US" sz="1600"/>
              <a:t>Adversarial Examples in Deep Neural Networks</a:t>
            </a:r>
            <a:r>
              <a:rPr lang="ru-RU" sz="1600"/>
              <a:t>. </a:t>
            </a:r>
            <a:r>
              <a:rPr lang="en-US" sz="1600"/>
              <a:t>arXiv preprint</a:t>
            </a:r>
            <a:r>
              <a:rPr lang="ru-RU" sz="1600"/>
              <a:t> </a:t>
            </a:r>
            <a:r>
              <a:rPr lang="en-US" sz="1600"/>
              <a:t>arXiv:</a:t>
            </a:r>
            <a:r>
              <a:rPr lang="ru-RU" sz="1600"/>
              <a:t>1704.01155</a:t>
            </a:r>
            <a:r>
              <a:rPr lang="en-US" sz="1600"/>
              <a:t> (20</a:t>
            </a:r>
            <a:r>
              <a:rPr lang="ru-RU" sz="1600"/>
              <a:t>17</a:t>
            </a:r>
            <a:r>
              <a:rPr lang="en-US" sz="1600"/>
              <a:t>)</a:t>
            </a:r>
          </a:p>
          <a:p>
            <a:r>
              <a:rPr lang="ru-RU" sz="1600"/>
              <a:t>   </a:t>
            </a:r>
          </a:p>
        </p:txBody>
      </p:sp>
    </p:spTree>
    <p:extLst>
      <p:ext uri="{BB962C8B-B14F-4D97-AF65-F5344CB8AC3E}">
        <p14:creationId xmlns:p14="http://schemas.microsoft.com/office/powerpoint/2010/main" val="2617423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 name="Прямая соединительная линия 16"/>
          <p:cNvSpPr/>
          <p:nvPr/>
        </p:nvSpPr>
        <p:spPr>
          <a:xfrm flipV="1">
            <a:off x="313845" y="518472"/>
            <a:ext cx="11626737" cy="9405"/>
          </a:xfrm>
          <a:prstGeom prst="line">
            <a:avLst/>
          </a:prstGeom>
          <a:ln w="76200">
            <a:solidFill>
              <a:srgbClr val="5887C0"/>
            </a:solidFill>
            <a:round/>
          </a:ln>
        </p:spPr>
        <p:style>
          <a:lnRef idx="1">
            <a:schemeClr val="accent1"/>
          </a:lnRef>
          <a:fillRef idx="0">
            <a:schemeClr val="accent1"/>
          </a:fillRef>
          <a:effectRef idx="0">
            <a:schemeClr val="accent1"/>
          </a:effectRef>
          <a:fontRef idx="minor"/>
        </p:style>
        <p:txBody>
          <a:bodyPr/>
          <a:lstStyle/>
          <a:p>
            <a:endParaRPr lang="ru-RU"/>
          </a:p>
        </p:txBody>
      </p:sp>
      <p:sp>
        <p:nvSpPr>
          <p:cNvPr id="123" name="PlaceHolder 15"/>
          <p:cNvSpPr txBox="1"/>
          <p:nvPr/>
        </p:nvSpPr>
        <p:spPr>
          <a:xfrm>
            <a:off x="313845" y="13680"/>
            <a:ext cx="6927840" cy="427320"/>
          </a:xfrm>
          <a:prstGeom prst="rect">
            <a:avLst/>
          </a:prstGeom>
          <a:noFill/>
          <a:ln w="0">
            <a:noFill/>
          </a:ln>
        </p:spPr>
        <p:txBody>
          <a:bodyPr lIns="0" tIns="0" rIns="0" bIns="0" anchor="t">
            <a:noAutofit/>
          </a:bodyPr>
          <a:lstStyle/>
          <a:p>
            <a:pPr marL="12600">
              <a:lnSpc>
                <a:spcPct val="100000"/>
              </a:lnSpc>
              <a:spcBef>
                <a:spcPts val="794"/>
              </a:spcBef>
              <a:buNone/>
              <a:tabLst>
                <a:tab pos="301680" algn="l"/>
                <a:tab pos="302400" algn="l"/>
              </a:tabLst>
            </a:pPr>
            <a:r>
              <a:rPr lang="ru-RU" sz="2800" b="1" spc="-1" dirty="0">
                <a:solidFill>
                  <a:srgbClr val="2369B0"/>
                </a:solidFill>
                <a:latin typeface="Times New Roman"/>
              </a:rPr>
              <a:t>Ансамбли классификаторов</a:t>
            </a:r>
            <a:endParaRPr lang="ru-RU" sz="2800" b="0" strike="noStrike" spc="-1" dirty="0">
              <a:solidFill>
                <a:srgbClr val="000000"/>
              </a:solidFill>
              <a:latin typeface="Arial"/>
            </a:endParaRPr>
          </a:p>
        </p:txBody>
      </p:sp>
      <p:sp>
        <p:nvSpPr>
          <p:cNvPr id="5" name="Rectangle 2">
            <a:extLst>
              <a:ext uri="{FF2B5EF4-FFF2-40B4-BE49-F238E27FC236}">
                <a16:creationId xmlns:a16="http://schemas.microsoft.com/office/drawing/2014/main" id="{8CAEC23F-DC72-C9AB-DB2B-17F0E30E27DE}"/>
              </a:ext>
            </a:extLst>
          </p:cNvPr>
          <p:cNvSpPr>
            <a:spLocks noChangeArrowheads="1"/>
          </p:cNvSpPr>
          <p:nvPr/>
        </p:nvSpPr>
        <p:spPr bwMode="auto">
          <a:xfrm flipH="1">
            <a:off x="255564" y="479783"/>
            <a:ext cx="11743295" cy="6093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ru-RU" altLang="ru-RU" sz="1500" b="1">
                <a:solidFill>
                  <a:srgbClr val="000000"/>
                </a:solidFill>
                <a:latin typeface="+mn-lt"/>
              </a:rPr>
              <a:t>Ансамбли классификаторов </a:t>
            </a:r>
            <a:r>
              <a:rPr lang="ru-RU" altLang="ru-RU" sz="1500">
                <a:solidFill>
                  <a:srgbClr val="000000"/>
                </a:solidFill>
                <a:latin typeface="+mn-lt"/>
              </a:rPr>
              <a:t>– это к</a:t>
            </a:r>
            <a:r>
              <a:rPr kumimoji="0" lang="ru-RU" altLang="ru-RU" sz="1500" b="0" i="0" u="none" strike="noStrike" cap="none" normalizeH="0" baseline="0">
                <a:ln>
                  <a:noFill/>
                </a:ln>
                <a:solidFill>
                  <a:srgbClr val="000000"/>
                </a:solidFill>
                <a:effectLst/>
                <a:latin typeface="+mn-lt"/>
              </a:rPr>
              <a:t>онтрмеры</a:t>
            </a:r>
            <a:r>
              <a:rPr kumimoji="0" lang="ru-RU" altLang="ru-RU" sz="1500" b="0" i="0" u="none" strike="noStrike" cap="none" normalizeH="0" baseline="0" dirty="0">
                <a:ln>
                  <a:noFill/>
                </a:ln>
                <a:solidFill>
                  <a:srgbClr val="000000"/>
                </a:solidFill>
                <a:effectLst/>
                <a:latin typeface="+mn-lt"/>
              </a:rPr>
              <a:t>, состоящие из двух или более моделей классификации, которые могут быть выбраны во время выполнения. Этот подход основан на предположении, что каждая модель взаимно компенсирует слабости другой модели, которые могут возникнуть при классификации заданного </a:t>
            </a:r>
            <a:r>
              <a:rPr kumimoji="0" lang="ru-RU" altLang="ru-RU" sz="1500" b="0" i="0" u="none" strike="noStrike" cap="none" normalizeH="0" baseline="0">
                <a:ln>
                  <a:noFill/>
                </a:ln>
                <a:solidFill>
                  <a:srgbClr val="000000"/>
                </a:solidFill>
                <a:effectLst/>
                <a:latin typeface="+mn-lt"/>
              </a:rPr>
              <a:t>входного изображения. </a:t>
            </a:r>
            <a:endParaRPr kumimoji="0" lang="en-US" altLang="ru-RU" sz="1500" b="0" i="0" u="none" strike="noStrike" cap="none" normalizeH="0" baseline="0">
              <a:ln>
                <a:noFill/>
              </a:ln>
              <a:solidFill>
                <a:srgbClr val="000000"/>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ru-RU" altLang="ru-RU" sz="1500" b="0" i="0" u="none" strike="noStrike" cap="none" normalizeH="0" baseline="0">
              <a:ln>
                <a:noFill/>
              </a:ln>
              <a:solidFill>
                <a:srgbClr val="000000"/>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sz="1500" b="0" i="0" u="none" strike="noStrike" cap="none" normalizeH="0" baseline="0">
                <a:ln>
                  <a:noFill/>
                </a:ln>
                <a:solidFill>
                  <a:srgbClr val="000000"/>
                </a:solidFill>
                <a:effectLst/>
                <a:latin typeface="+mn-lt"/>
              </a:rPr>
              <a:t>В работе </a:t>
            </a:r>
            <a:r>
              <a:rPr lang="en-US" altLang="ru-RU" sz="1500">
                <a:solidFill>
                  <a:srgbClr val="000000"/>
                </a:solidFill>
                <a:latin typeface="+mn-lt"/>
              </a:rPr>
              <a:t>Sengupta el at., 2017 </a:t>
            </a:r>
            <a:r>
              <a:rPr kumimoji="0" lang="ru-RU" altLang="ru-RU" sz="1500" b="0" i="0" u="none" strike="noStrike" cap="none" normalizeH="0" baseline="0">
                <a:ln>
                  <a:noFill/>
                </a:ln>
                <a:solidFill>
                  <a:srgbClr val="000000"/>
                </a:solidFill>
                <a:effectLst/>
                <a:latin typeface="+mn-lt"/>
              </a:rPr>
              <a:t>использовали </a:t>
            </a:r>
            <a:r>
              <a:rPr kumimoji="0" lang="ru-RU" altLang="ru-RU" sz="1500" b="0" i="0" u="none" strike="noStrike" cap="none" normalizeH="0" baseline="0" dirty="0">
                <a:ln>
                  <a:noFill/>
                </a:ln>
                <a:solidFill>
                  <a:srgbClr val="000000"/>
                </a:solidFill>
                <a:effectLst/>
                <a:latin typeface="+mn-lt"/>
              </a:rPr>
              <a:t>байесовский алгоритм для выбора оптимальной модели из ансамбля на основе минимизации вероятности уклонения и, в то же время, максимизации правильных предсказаний на законных изображениях</a:t>
            </a:r>
            <a:r>
              <a:rPr kumimoji="0" lang="ru-RU" altLang="ru-RU" sz="1500" b="0" i="0" u="none" strike="noStrike" cap="none" normalizeH="0" baseline="0">
                <a:ln>
                  <a:noFill/>
                </a:ln>
                <a:solidFill>
                  <a:srgbClr val="000000"/>
                </a:solidFill>
                <a:effectLst/>
                <a:latin typeface="+mn-lt"/>
              </a:rPr>
              <a:t>. </a:t>
            </a:r>
            <a:endParaRPr kumimoji="0" lang="en-US" altLang="ru-RU" sz="1500" b="0" i="0" u="none" strike="noStrike" cap="none" normalizeH="0" baseline="0">
              <a:ln>
                <a:noFill/>
              </a:ln>
              <a:solidFill>
                <a:srgbClr val="000000"/>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ru-RU" altLang="ru-RU" sz="1500" b="0" i="0" u="none" strike="noStrike" cap="none" normalizeH="0" baseline="0">
              <a:ln>
                <a:noFill/>
              </a:ln>
              <a:solidFill>
                <a:srgbClr val="000000"/>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sz="1500" b="0" i="0" u="none" strike="noStrike" cap="none" normalizeH="0" baseline="0">
                <a:ln>
                  <a:noFill/>
                </a:ln>
                <a:solidFill>
                  <a:srgbClr val="000000"/>
                </a:solidFill>
                <a:effectLst/>
                <a:latin typeface="+mn-lt"/>
              </a:rPr>
              <a:t>В работе </a:t>
            </a:r>
            <a:r>
              <a:rPr kumimoji="0" lang="en-US" altLang="ru-RU" sz="1500" b="0" i="0" u="none" strike="noStrike" cap="none" normalizeH="0" baseline="0">
                <a:ln>
                  <a:noFill/>
                </a:ln>
                <a:solidFill>
                  <a:srgbClr val="000000"/>
                </a:solidFill>
                <a:effectLst/>
                <a:latin typeface="+mn-lt"/>
              </a:rPr>
              <a:t>Abbasi </a:t>
            </a:r>
            <a:r>
              <a:rPr kumimoji="0" lang="ru-RU" altLang="ru-RU" sz="1500" b="0" i="0" u="none" strike="noStrike" cap="none" normalizeH="0" baseline="0">
                <a:ln>
                  <a:noFill/>
                </a:ln>
                <a:solidFill>
                  <a:srgbClr val="000000"/>
                </a:solidFill>
                <a:effectLst/>
                <a:latin typeface="+mn-lt"/>
              </a:rPr>
              <a:t>и </a:t>
            </a:r>
            <a:r>
              <a:rPr kumimoji="0" lang="en-US" altLang="ru-RU" sz="1500" b="0" i="0" u="none" strike="noStrike" cap="none" normalizeH="0" baseline="0">
                <a:ln>
                  <a:noFill/>
                </a:ln>
                <a:solidFill>
                  <a:srgbClr val="000000"/>
                </a:solidFill>
                <a:effectLst/>
                <a:latin typeface="+mn-lt"/>
              </a:rPr>
              <a:t>Gagné</a:t>
            </a:r>
            <a:r>
              <a:rPr kumimoji="0" lang="ru-RU" altLang="ru-RU" sz="1500" b="0" i="0" u="none" strike="noStrike" cap="none" normalizeH="0" baseline="0">
                <a:ln>
                  <a:noFill/>
                </a:ln>
                <a:solidFill>
                  <a:srgbClr val="000000"/>
                </a:solidFill>
                <a:effectLst/>
                <a:latin typeface="+mn-lt"/>
              </a:rPr>
              <a:t>, 2017 формировали </a:t>
            </a:r>
            <a:r>
              <a:rPr kumimoji="0" lang="ru-RU" altLang="ru-RU" sz="1500" b="0" i="0" u="none" strike="noStrike" cap="none" normalizeH="0" baseline="0" dirty="0">
                <a:ln>
                  <a:noFill/>
                </a:ln>
                <a:solidFill>
                  <a:srgbClr val="000000"/>
                </a:solidFill>
                <a:effectLst/>
                <a:latin typeface="+mn-lt"/>
              </a:rPr>
              <a:t>ансамбли специализированных моделей, которые обнаруживают и классифицируют входное изображение по принципу большинства голосов</a:t>
            </a:r>
            <a:r>
              <a:rPr kumimoji="0" lang="ru-RU" altLang="ru-RU" sz="1500" b="0" i="0" u="none" strike="noStrike" cap="none" normalizeH="0" baseline="0">
                <a:ln>
                  <a:noFill/>
                </a:ln>
                <a:solidFill>
                  <a:srgbClr val="000000"/>
                </a:solidFill>
                <a:effectLst/>
                <a:latin typeface="+mn-lt"/>
              </a:rPr>
              <a:t>. </a:t>
            </a:r>
            <a:endParaRPr kumimoji="0" lang="en-US" altLang="ru-RU" sz="1500" b="0" i="0" u="none" strike="noStrike" cap="none" normalizeH="0" baseline="0">
              <a:ln>
                <a:noFill/>
              </a:ln>
              <a:solidFill>
                <a:srgbClr val="000000"/>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ru-RU" altLang="ru-RU" sz="1500" b="0" i="0" u="none" strike="noStrike" cap="none" normalizeH="0" baseline="0">
              <a:ln>
                <a:noFill/>
              </a:ln>
              <a:solidFill>
                <a:srgbClr val="000000"/>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sz="1500" b="0" i="0" u="none" strike="noStrike" cap="none" normalizeH="0" baseline="0">
                <a:ln>
                  <a:noFill/>
                </a:ln>
                <a:solidFill>
                  <a:srgbClr val="000000"/>
                </a:solidFill>
                <a:effectLst/>
                <a:latin typeface="+mn-lt"/>
              </a:rPr>
              <a:t>В работе </a:t>
            </a:r>
            <a:r>
              <a:rPr lang="en-US" altLang="ru-RU" sz="1500">
                <a:solidFill>
                  <a:srgbClr val="000000"/>
                </a:solidFill>
                <a:latin typeface="+mn-lt"/>
              </a:rPr>
              <a:t>Strauss el at., 2017 </a:t>
            </a:r>
            <a:r>
              <a:rPr kumimoji="0" lang="ru-RU" altLang="ru-RU" sz="1500" b="0" i="0" u="none" strike="noStrike" cap="none" normalizeH="0" baseline="0">
                <a:ln>
                  <a:noFill/>
                </a:ln>
                <a:solidFill>
                  <a:srgbClr val="000000"/>
                </a:solidFill>
                <a:effectLst/>
                <a:latin typeface="+mn-lt"/>
              </a:rPr>
              <a:t>провели </a:t>
            </a:r>
            <a:r>
              <a:rPr kumimoji="0" lang="ru-RU" altLang="ru-RU" sz="1500" b="0" i="0" u="none" strike="noStrike" cap="none" normalizeH="0" baseline="0" dirty="0">
                <a:ln>
                  <a:noFill/>
                </a:ln>
                <a:solidFill>
                  <a:srgbClr val="000000"/>
                </a:solidFill>
                <a:effectLst/>
                <a:latin typeface="+mn-lt"/>
              </a:rPr>
              <a:t>эмпирические оценки на основе четырех различных типов ансамблей и </a:t>
            </a:r>
            <a:r>
              <a:rPr kumimoji="0" lang="ru-RU" altLang="ru-RU" sz="1500" b="0" i="0" u="none" strike="noStrike" cap="none" normalizeH="0" baseline="0">
                <a:ln>
                  <a:noFill/>
                </a:ln>
                <a:solidFill>
                  <a:srgbClr val="000000"/>
                </a:solidFill>
                <a:effectLst/>
                <a:latin typeface="+mn-lt"/>
              </a:rPr>
              <a:t>обучений.</a:t>
            </a:r>
            <a:endParaRPr kumimoji="0" lang="en-US" altLang="ru-RU" sz="1500" b="0" i="0" u="none" strike="noStrike" cap="none" normalizeH="0" baseline="0">
              <a:ln>
                <a:noFill/>
              </a:ln>
              <a:solidFill>
                <a:srgbClr val="000000"/>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sz="1500" b="0" i="0" u="none" strike="noStrike" cap="none" normalizeH="0" baseline="0">
                <a:ln>
                  <a:noFill/>
                </a:ln>
                <a:solidFill>
                  <a:srgbClr val="000000"/>
                </a:solidFill>
                <a:effectLst/>
                <a:latin typeface="+mn-lt"/>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sz="1500" b="0" i="0" u="none" strike="noStrike" cap="none" normalizeH="0" baseline="0">
                <a:ln>
                  <a:noFill/>
                </a:ln>
                <a:solidFill>
                  <a:srgbClr val="000000"/>
                </a:solidFill>
                <a:effectLst/>
                <a:latin typeface="+mn-lt"/>
              </a:rPr>
              <a:t>В работе </a:t>
            </a:r>
            <a:r>
              <a:rPr lang="en-US" altLang="ru-RU" sz="1500">
                <a:solidFill>
                  <a:srgbClr val="000000"/>
                </a:solidFill>
                <a:latin typeface="+mn-lt"/>
              </a:rPr>
              <a:t>Machado el at., 2017 </a:t>
            </a:r>
            <a:r>
              <a:rPr kumimoji="0" lang="ru-RU" altLang="ru-RU" sz="1500" b="0" i="0" u="none" strike="noStrike" cap="none" normalizeH="0" baseline="0">
                <a:ln>
                  <a:noFill/>
                </a:ln>
                <a:solidFill>
                  <a:srgbClr val="000000"/>
                </a:solidFill>
                <a:effectLst/>
                <a:latin typeface="+mn-lt"/>
              </a:rPr>
              <a:t>использовали </a:t>
            </a:r>
            <a:r>
              <a:rPr kumimoji="0" lang="ru-RU" altLang="ru-RU" sz="1500" b="0" i="0" u="none" strike="noStrike" cap="none" normalizeH="0" baseline="0" dirty="0">
                <a:ln>
                  <a:noFill/>
                </a:ln>
                <a:solidFill>
                  <a:srgbClr val="000000"/>
                </a:solidFill>
                <a:effectLst/>
                <a:latin typeface="+mn-lt"/>
              </a:rPr>
              <a:t>вариацию </a:t>
            </a:r>
            <a:r>
              <a:rPr kumimoji="0" lang="ru-RU" altLang="ru-RU" sz="1500" b="0" i="0" u="none" strike="noStrike" cap="none" normalizeH="0" baseline="0" dirty="0" err="1">
                <a:ln>
                  <a:noFill/>
                </a:ln>
                <a:solidFill>
                  <a:srgbClr val="000000"/>
                </a:solidFill>
                <a:effectLst/>
                <a:latin typeface="+mn-lt"/>
              </a:rPr>
              <a:t>адверсарного</a:t>
            </a:r>
            <a:r>
              <a:rPr kumimoji="0" lang="ru-RU" altLang="ru-RU" sz="1500" b="0" i="0" u="none" strike="noStrike" cap="none" normalizeH="0" baseline="0" dirty="0">
                <a:ln>
                  <a:noFill/>
                </a:ln>
                <a:solidFill>
                  <a:srgbClr val="000000"/>
                </a:solidFill>
                <a:effectLst/>
                <a:latin typeface="+mn-lt"/>
              </a:rPr>
              <a:t> обучения для обучения основного классификатора на основе атакующих изображений, созданных ансамблем глубоких нейронных </a:t>
            </a:r>
            <a:r>
              <a:rPr kumimoji="0" lang="ru-RU" altLang="ru-RU" sz="1500" b="0" i="0" u="none" strike="noStrike" cap="none" normalizeH="0" baseline="0">
                <a:ln>
                  <a:noFill/>
                </a:ln>
                <a:solidFill>
                  <a:srgbClr val="000000"/>
                </a:solidFill>
                <a:effectLst/>
                <a:latin typeface="+mn-lt"/>
              </a:rPr>
              <a:t>сетей.</a:t>
            </a:r>
          </a:p>
          <a:p>
            <a:pPr marL="0" marR="0" lvl="0" indent="0" algn="just" defTabSz="914400" rtl="0" eaLnBrk="0" fontAlgn="base" latinLnBrk="0" hangingPunct="0">
              <a:lnSpc>
                <a:spcPct val="100000"/>
              </a:lnSpc>
              <a:spcBef>
                <a:spcPct val="0"/>
              </a:spcBef>
              <a:spcAft>
                <a:spcPct val="0"/>
              </a:spcAft>
              <a:buClrTx/>
              <a:buSzTx/>
              <a:buFontTx/>
              <a:buNone/>
              <a:tabLst/>
            </a:pPr>
            <a:endParaRPr lang="ru-RU" altLang="ru-RU" sz="1500">
              <a:solidFill>
                <a:srgbClr val="00000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sz="1500" b="0" i="1" u="sng" strike="noStrike" cap="none" normalizeH="0" baseline="0">
                <a:ln>
                  <a:noFill/>
                </a:ln>
                <a:solidFill>
                  <a:srgbClr val="000000"/>
                </a:solidFill>
                <a:effectLst/>
                <a:latin typeface="+mn-lt"/>
              </a:rPr>
              <a:t>Источники</a:t>
            </a:r>
            <a:r>
              <a:rPr kumimoji="0" lang="en-US" altLang="ru-RU" sz="1500" b="0" i="1" u="sng" strike="noStrike" cap="none" normalizeH="0" baseline="0">
                <a:ln>
                  <a:noFill/>
                </a:ln>
                <a:solidFill>
                  <a:srgbClr val="000000"/>
                </a:solidFill>
                <a:effectLst/>
                <a:latin typeface="+mn-lt"/>
              </a:rPr>
              <a:t>:</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ru-RU" sz="1500">
                <a:solidFill>
                  <a:srgbClr val="000000"/>
                </a:solidFill>
                <a:latin typeface="+mn-lt"/>
              </a:rPr>
              <a:t>1) Sailik Sengupta, Tathagata Chakraborti, and Subbarao Kambhampati. 2017. MTDeep: Securing Deep Neural Nets against Adversarial Attacks with Moving Target Defense. arXiv preprint arXiv:1705.07213 (2017)</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ru-RU" sz="1500" b="0" i="0" u="none" strike="noStrike" cap="none" normalizeH="0" baseline="0">
                <a:ln>
                  <a:noFill/>
                </a:ln>
                <a:solidFill>
                  <a:srgbClr val="000000"/>
                </a:solidFill>
                <a:effectLst/>
                <a:latin typeface="+mn-lt"/>
              </a:rPr>
              <a:t>2) Mahdieh Abbasi and Christian Gagné. 2017. Robustness to adversarial examples through an ensemble of specialists. arXiv preprint arXiv:1702.06856 (2017)</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ru-RU" sz="1500">
                <a:solidFill>
                  <a:srgbClr val="000000"/>
                </a:solidFill>
                <a:latin typeface="+mn-lt"/>
              </a:rPr>
              <a:t>3) Thilo Strauss, Markus Hanselmann, Andrej Junginger, and Holger Ulmer. 2017. Ensemble methods as a defense to adversarial perturbations against deep neural networks. arXiv preprint arXiv:1709.03423 (2017)</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ru-RU" sz="1500" b="0" i="0" u="none" strike="noStrike" cap="none" normalizeH="0" baseline="0">
                <a:ln>
                  <a:noFill/>
                </a:ln>
                <a:solidFill>
                  <a:srgbClr val="000000"/>
                </a:solidFill>
                <a:effectLst/>
                <a:latin typeface="+mn-lt"/>
              </a:rPr>
              <a:t>4) Florian Tramèr, Alexey Kurakin, Nicolas Papernot, Dan Boneh, and Patrick McDaniel. 2017. Ensemble Adversarial Training: Attacks and Defenses. (2017), 1–15. arXiv:1705.07204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ru-RU" sz="1500">
                <a:solidFill>
                  <a:srgbClr val="000000"/>
                </a:solidFill>
                <a:latin typeface="+mn-lt"/>
              </a:rPr>
              <a:t>5) Gabriel Resende Machado, Eugênio Silva, Ronaldo Ribeiro Goldschmidt. Adversarial Machine Learning in Image Classification: A Survey Towards the Defender's Perspective. arXiv preprint arXiv:2009.03728 (2020)</a:t>
            </a:r>
          </a:p>
        </p:txBody>
      </p:sp>
      <p:sp>
        <p:nvSpPr>
          <p:cNvPr id="2" name="Номер слайда 1"/>
          <p:cNvSpPr>
            <a:spLocks noGrp="1"/>
          </p:cNvSpPr>
          <p:nvPr>
            <p:ph type="sldNum" idx="2"/>
          </p:nvPr>
        </p:nvSpPr>
        <p:spPr/>
        <p:txBody>
          <a:bodyPr/>
          <a:lstStyle/>
          <a:p>
            <a:fld id="{6CBC6A4C-7A0F-4613-B4FE-9A81DD0E7D72}" type="slidenum">
              <a:rPr lang="ru-RU" smtClean="0"/>
              <a:t>34</a:t>
            </a:fld>
            <a:endParaRPr lang="ru-RU"/>
          </a:p>
        </p:txBody>
      </p:sp>
    </p:spTree>
    <p:extLst>
      <p:ext uri="{BB962C8B-B14F-4D97-AF65-F5344CB8AC3E}">
        <p14:creationId xmlns:p14="http://schemas.microsoft.com/office/powerpoint/2010/main" val="29241018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 name="Прямая соединительная линия 16"/>
          <p:cNvSpPr/>
          <p:nvPr/>
        </p:nvSpPr>
        <p:spPr>
          <a:xfrm flipV="1">
            <a:off x="374806" y="501505"/>
            <a:ext cx="11564309" cy="9405"/>
          </a:xfrm>
          <a:prstGeom prst="line">
            <a:avLst/>
          </a:prstGeom>
          <a:ln w="76200">
            <a:solidFill>
              <a:srgbClr val="5887C0"/>
            </a:solidFill>
            <a:round/>
          </a:ln>
        </p:spPr>
        <p:style>
          <a:lnRef idx="1">
            <a:schemeClr val="accent1"/>
          </a:lnRef>
          <a:fillRef idx="0">
            <a:schemeClr val="accent1"/>
          </a:fillRef>
          <a:effectRef idx="0">
            <a:schemeClr val="accent1"/>
          </a:effectRef>
          <a:fontRef idx="minor"/>
        </p:style>
        <p:txBody>
          <a:bodyPr/>
          <a:lstStyle/>
          <a:p>
            <a:endParaRPr lang="ru-RU"/>
          </a:p>
        </p:txBody>
      </p:sp>
      <p:sp>
        <p:nvSpPr>
          <p:cNvPr id="123" name="PlaceHolder 15"/>
          <p:cNvSpPr txBox="1"/>
          <p:nvPr/>
        </p:nvSpPr>
        <p:spPr>
          <a:xfrm>
            <a:off x="374806" y="-24813"/>
            <a:ext cx="11366090" cy="427320"/>
          </a:xfrm>
          <a:prstGeom prst="rect">
            <a:avLst/>
          </a:prstGeom>
          <a:noFill/>
          <a:ln w="0">
            <a:noFill/>
          </a:ln>
        </p:spPr>
        <p:txBody>
          <a:bodyPr lIns="0" tIns="0" rIns="0" bIns="0" anchor="t">
            <a:noAutofit/>
          </a:bodyPr>
          <a:lstStyle/>
          <a:p>
            <a:pPr marL="12600">
              <a:lnSpc>
                <a:spcPct val="100000"/>
              </a:lnSpc>
              <a:spcBef>
                <a:spcPts val="794"/>
              </a:spcBef>
              <a:buNone/>
              <a:tabLst>
                <a:tab pos="301680" algn="l"/>
                <a:tab pos="302400" algn="l"/>
              </a:tabLst>
            </a:pPr>
            <a:r>
              <a:rPr lang="en-US" sz="2800" b="1" spc="-1">
                <a:solidFill>
                  <a:srgbClr val="2369B0"/>
                </a:solidFill>
                <a:latin typeface="Times New Roman"/>
              </a:rPr>
              <a:t>Deep k-Nearest Neighbors</a:t>
            </a:r>
            <a:endParaRPr lang="ru-RU" sz="2800" b="0" strike="noStrike" spc="-1" dirty="0">
              <a:solidFill>
                <a:srgbClr val="000000"/>
              </a:solidFill>
              <a:latin typeface="Arial"/>
            </a:endParaRPr>
          </a:p>
        </p:txBody>
      </p:sp>
      <p:sp>
        <p:nvSpPr>
          <p:cNvPr id="3" name="TextBox 2">
            <a:extLst>
              <a:ext uri="{FF2B5EF4-FFF2-40B4-BE49-F238E27FC236}">
                <a16:creationId xmlns:a16="http://schemas.microsoft.com/office/drawing/2014/main" id="{D4A86812-254C-ECD1-6987-0303F5FB640C}"/>
              </a:ext>
            </a:extLst>
          </p:cNvPr>
          <p:cNvSpPr txBox="1"/>
          <p:nvPr/>
        </p:nvSpPr>
        <p:spPr>
          <a:xfrm>
            <a:off x="313844" y="639013"/>
            <a:ext cx="4768595" cy="6078587"/>
          </a:xfrm>
          <a:prstGeom prst="rect">
            <a:avLst/>
          </a:prstGeom>
          <a:noFill/>
        </p:spPr>
        <p:txBody>
          <a:bodyPr wrap="square">
            <a:spAutoFit/>
          </a:bodyPr>
          <a:lstStyle/>
          <a:p>
            <a:pPr algn="just" eaLnBrk="0" fontAlgn="base" hangingPunct="0">
              <a:spcBef>
                <a:spcPct val="0"/>
              </a:spcBef>
              <a:spcAft>
                <a:spcPct val="0"/>
              </a:spcAft>
            </a:pPr>
            <a:r>
              <a:rPr kumimoji="0" lang="ru-RU" altLang="ru-RU" sz="1500" b="0" i="0" u="none" strike="noStrike" cap="none" normalizeH="0" baseline="0" dirty="0">
                <a:ln>
                  <a:noFill/>
                </a:ln>
                <a:solidFill>
                  <a:srgbClr val="000000"/>
                </a:solidFill>
                <a:effectLst/>
                <a:latin typeface="+mn-lt"/>
              </a:rPr>
              <a:t>Существуют и другие работы</a:t>
            </a:r>
            <a:r>
              <a:rPr lang="ru-RU" altLang="ru-RU" sz="1500" dirty="0">
                <a:solidFill>
                  <a:srgbClr val="000000"/>
                </a:solidFill>
              </a:rPr>
              <a:t> в </a:t>
            </a:r>
            <a:r>
              <a:rPr kumimoji="0" lang="ru-RU" altLang="ru-RU" sz="1500" b="0" i="0" u="none" strike="noStrike" cap="none" normalizeH="0" baseline="0" dirty="0">
                <a:ln>
                  <a:noFill/>
                </a:ln>
                <a:solidFill>
                  <a:srgbClr val="000000"/>
                </a:solidFill>
                <a:effectLst/>
                <a:latin typeface="+mn-lt"/>
              </a:rPr>
              <a:t>которы</a:t>
            </a:r>
            <a:r>
              <a:rPr lang="ru-RU" altLang="ru-RU" sz="1500" dirty="0">
                <a:solidFill>
                  <a:srgbClr val="000000"/>
                </a:solidFill>
              </a:rPr>
              <a:t>х</a:t>
            </a:r>
            <a:r>
              <a:rPr kumimoji="0" lang="ru-RU" altLang="ru-RU" sz="1500" b="0" i="0" u="none" strike="noStrike" cap="none" normalizeH="0" baseline="0" dirty="0">
                <a:ln>
                  <a:noFill/>
                </a:ln>
                <a:solidFill>
                  <a:srgbClr val="000000"/>
                </a:solidFill>
                <a:effectLst/>
                <a:latin typeface="+mn-lt"/>
              </a:rPr>
              <a:t> предложили защиты, основанные на измерениях близости между законными и </a:t>
            </a:r>
            <a:r>
              <a:rPr kumimoji="0" lang="ru-RU" altLang="ru-RU" sz="1500" b="0" i="0" u="none" strike="noStrike" cap="none" normalizeH="0" baseline="0" dirty="0" err="1">
                <a:ln>
                  <a:noFill/>
                </a:ln>
                <a:solidFill>
                  <a:srgbClr val="000000"/>
                </a:solidFill>
                <a:effectLst/>
                <a:latin typeface="+mn-lt"/>
              </a:rPr>
              <a:t>адверсарными</a:t>
            </a:r>
            <a:r>
              <a:rPr kumimoji="0" lang="ru-RU" altLang="ru-RU" sz="1500" b="0" i="0" u="none" strike="noStrike" cap="none" normalizeH="0" baseline="0" dirty="0">
                <a:ln>
                  <a:noFill/>
                </a:ln>
                <a:solidFill>
                  <a:srgbClr val="000000"/>
                </a:solidFill>
                <a:effectLst/>
                <a:latin typeface="+mn-lt"/>
              </a:rPr>
              <a:t> изображениями к границе принятия решения. </a:t>
            </a:r>
            <a:r>
              <a:rPr kumimoji="0" lang="ru-RU" altLang="ru-RU" sz="1500" b="0" i="0" u="none" strike="noStrike" cap="none" normalizeH="0" baseline="0" dirty="0" err="1">
                <a:ln>
                  <a:noFill/>
                </a:ln>
                <a:solidFill>
                  <a:srgbClr val="000000"/>
                </a:solidFill>
                <a:effectLst/>
                <a:latin typeface="+mn-lt"/>
              </a:rPr>
              <a:t>Papernot</a:t>
            </a:r>
            <a:r>
              <a:rPr kumimoji="0" lang="ru-RU" altLang="ru-RU" sz="1500" b="0" i="0" u="none" strike="noStrike" cap="none" normalizeH="0" baseline="0" dirty="0">
                <a:ln>
                  <a:noFill/>
                </a:ln>
                <a:solidFill>
                  <a:srgbClr val="000000"/>
                </a:solidFill>
                <a:effectLst/>
                <a:latin typeface="+mn-lt"/>
              </a:rPr>
              <a:t> </a:t>
            </a:r>
            <a:r>
              <a:rPr kumimoji="0" lang="ru-RU" altLang="ru-RU" sz="1500" b="0" i="0" u="none" strike="noStrike" cap="none" normalizeH="0" baseline="0">
                <a:ln>
                  <a:noFill/>
                </a:ln>
                <a:solidFill>
                  <a:srgbClr val="000000"/>
                </a:solidFill>
                <a:effectLst/>
                <a:latin typeface="+mn-lt"/>
              </a:rPr>
              <a:t>и McDaniel</a:t>
            </a:r>
            <a:r>
              <a:rPr kumimoji="0" lang="en-US" altLang="ru-RU" sz="1500" b="0" i="0" u="none" strike="noStrike" cap="none" normalizeH="0" baseline="0">
                <a:ln>
                  <a:noFill/>
                </a:ln>
                <a:solidFill>
                  <a:srgbClr val="000000"/>
                </a:solidFill>
                <a:effectLst/>
                <a:latin typeface="+mn-lt"/>
              </a:rPr>
              <a:t>, 2018 </a:t>
            </a:r>
            <a:r>
              <a:rPr kumimoji="0" lang="ru-RU" altLang="ru-RU" sz="1500" b="0" i="0" u="none" strike="noStrike" cap="none" normalizeH="0" baseline="0">
                <a:ln>
                  <a:noFill/>
                </a:ln>
                <a:solidFill>
                  <a:srgbClr val="000000"/>
                </a:solidFill>
                <a:effectLst/>
                <a:latin typeface="+mn-lt"/>
              </a:rPr>
              <a:t>разработали </a:t>
            </a:r>
            <a:r>
              <a:rPr kumimoji="0" lang="ru-RU" altLang="ru-RU" sz="1500" b="0" i="0" u="none" strike="noStrike" cap="none" normalizeH="0" baseline="0" dirty="0" err="1">
                <a:ln>
                  <a:noFill/>
                </a:ln>
                <a:solidFill>
                  <a:srgbClr val="000000"/>
                </a:solidFill>
                <a:effectLst/>
                <a:latin typeface="+mn-lt"/>
              </a:rPr>
              <a:t>проактивный</a:t>
            </a:r>
            <a:r>
              <a:rPr kumimoji="0" lang="ru-RU" altLang="ru-RU" sz="1500" b="0" i="0" u="none" strike="noStrike" cap="none" normalizeH="0" baseline="0" dirty="0">
                <a:ln>
                  <a:noFill/>
                </a:ln>
                <a:solidFill>
                  <a:srgbClr val="000000"/>
                </a:solidFill>
                <a:effectLst/>
                <a:latin typeface="+mn-lt"/>
              </a:rPr>
              <a:t> метод защиты под названием Deep k-</a:t>
            </a:r>
            <a:r>
              <a:rPr kumimoji="0" lang="ru-RU" altLang="ru-RU" sz="1500" b="0" i="0" u="none" strike="noStrike" cap="none" normalizeH="0" baseline="0" dirty="0" err="1">
                <a:ln>
                  <a:noFill/>
                </a:ln>
                <a:solidFill>
                  <a:srgbClr val="000000"/>
                </a:solidFill>
                <a:effectLst/>
                <a:latin typeface="+mn-lt"/>
              </a:rPr>
              <a:t>Nearest</a:t>
            </a:r>
            <a:r>
              <a:rPr kumimoji="0" lang="ru-RU" altLang="ru-RU" sz="1500" b="0" i="0" u="none" strike="noStrike" cap="none" normalizeH="0" baseline="0" dirty="0">
                <a:ln>
                  <a:noFill/>
                </a:ln>
                <a:solidFill>
                  <a:srgbClr val="000000"/>
                </a:solidFill>
                <a:effectLst/>
                <a:latin typeface="+mn-lt"/>
              </a:rPr>
              <a:t> </a:t>
            </a:r>
            <a:r>
              <a:rPr kumimoji="0" lang="ru-RU" altLang="ru-RU" sz="1500" b="0" i="0" u="none" strike="noStrike" cap="none" normalizeH="0" baseline="0" dirty="0" err="1">
                <a:ln>
                  <a:noFill/>
                </a:ln>
                <a:solidFill>
                  <a:srgbClr val="000000"/>
                </a:solidFill>
                <a:effectLst/>
                <a:latin typeface="+mn-lt"/>
              </a:rPr>
              <a:t>Neighbors</a:t>
            </a:r>
            <a:r>
              <a:rPr kumimoji="0" lang="ru-RU" altLang="ru-RU" sz="1500" b="0" i="0" u="none" strike="noStrike" cap="none" normalizeH="0" baseline="0" dirty="0">
                <a:ln>
                  <a:noFill/>
                </a:ln>
                <a:solidFill>
                  <a:srgbClr val="000000"/>
                </a:solidFill>
                <a:effectLst/>
                <a:latin typeface="+mn-lt"/>
              </a:rPr>
              <a:t> (</a:t>
            </a:r>
            <a:r>
              <a:rPr kumimoji="0" lang="ru-RU" altLang="ru-RU" sz="1500" b="0" i="0" u="none" strike="noStrike" cap="none" normalizeH="0" baseline="0" dirty="0" err="1">
                <a:ln>
                  <a:noFill/>
                </a:ln>
                <a:solidFill>
                  <a:srgbClr val="000000"/>
                </a:solidFill>
                <a:effectLst/>
                <a:latin typeface="+mn-lt"/>
              </a:rPr>
              <a:t>DkNN</a:t>
            </a:r>
            <a:r>
              <a:rPr kumimoji="0" lang="ru-RU" altLang="ru-RU" sz="1500" b="0" i="0" u="none" strike="noStrike" cap="none" normalizeH="0" baseline="0" dirty="0">
                <a:ln>
                  <a:noFill/>
                </a:ln>
                <a:solidFill>
                  <a:srgbClr val="000000"/>
                </a:solidFill>
                <a:effectLst/>
                <a:latin typeface="+mn-lt"/>
              </a:rPr>
              <a:t>), который использует вариацию алгоритма </a:t>
            </a:r>
            <a:r>
              <a:rPr kumimoji="0" lang="ru-RU" altLang="ru-RU" sz="1500" b="0" i="0" u="none" strike="noStrike" cap="none" normalizeH="0" baseline="0" dirty="0" err="1">
                <a:ln>
                  <a:noFill/>
                </a:ln>
                <a:solidFill>
                  <a:srgbClr val="000000"/>
                </a:solidFill>
                <a:effectLst/>
                <a:latin typeface="+mn-lt"/>
              </a:rPr>
              <a:t>kNN</a:t>
            </a:r>
            <a:r>
              <a:rPr kumimoji="0" lang="ru-RU" altLang="ru-RU" sz="1500" b="0" i="0" u="none" strike="noStrike" cap="none" normalizeH="0" baseline="0" dirty="0">
                <a:ln>
                  <a:noFill/>
                </a:ln>
                <a:solidFill>
                  <a:srgbClr val="000000"/>
                </a:solidFill>
                <a:effectLst/>
                <a:latin typeface="+mn-lt"/>
              </a:rPr>
              <a:t> для вычисления метрик неопределенности </a:t>
            </a:r>
            <a:r>
              <a:rPr kumimoji="0" lang="ru-RU" altLang="ru-RU" sz="1500" b="0" i="0" u="none" strike="noStrike" cap="none" normalizeH="0" baseline="0">
                <a:ln>
                  <a:noFill/>
                </a:ln>
                <a:solidFill>
                  <a:srgbClr val="000000"/>
                </a:solidFill>
                <a:effectLst/>
                <a:latin typeface="+mn-lt"/>
              </a:rPr>
              <a:t>и над</a:t>
            </a:r>
            <a:r>
              <a:rPr lang="ru-RU" altLang="ru-RU" sz="1500">
                <a:solidFill>
                  <a:srgbClr val="000000"/>
                </a:solidFill>
              </a:rPr>
              <a:t>ё</a:t>
            </a:r>
            <a:r>
              <a:rPr kumimoji="0" lang="ru-RU" altLang="ru-RU" sz="1500" b="0" i="0" u="none" strike="noStrike" cap="none" normalizeH="0" baseline="0">
                <a:ln>
                  <a:noFill/>
                </a:ln>
                <a:solidFill>
                  <a:srgbClr val="000000"/>
                </a:solidFill>
                <a:effectLst/>
                <a:latin typeface="+mn-lt"/>
              </a:rPr>
              <a:t>жности </a:t>
            </a:r>
            <a:r>
              <a:rPr kumimoji="0" lang="ru-RU" altLang="ru-RU" sz="1500" b="0" i="0" u="none" strike="noStrike" cap="none" normalizeH="0" baseline="0" dirty="0">
                <a:ln>
                  <a:noFill/>
                </a:ln>
                <a:solidFill>
                  <a:srgbClr val="000000"/>
                </a:solidFill>
                <a:effectLst/>
                <a:latin typeface="+mn-lt"/>
              </a:rPr>
              <a:t>на основе близости скрытых представлений обучающих и входных изображений, полученных с каждого слоя глубокой нейронной сети (</a:t>
            </a:r>
            <a:r>
              <a:rPr kumimoji="0" lang="ru-RU" altLang="ru-RU" sz="1500" b="0" i="0" u="none" strike="noStrike" cap="none" normalizeH="0" baseline="0">
                <a:ln>
                  <a:noFill/>
                </a:ln>
                <a:solidFill>
                  <a:srgbClr val="000000"/>
                </a:solidFill>
                <a:effectLst/>
                <a:latin typeface="+mn-lt"/>
              </a:rPr>
              <a:t>DNN). </a:t>
            </a:r>
          </a:p>
          <a:p>
            <a:pPr algn="just" eaLnBrk="0" fontAlgn="base" hangingPunct="0">
              <a:spcBef>
                <a:spcPct val="0"/>
              </a:spcBef>
              <a:spcAft>
                <a:spcPct val="0"/>
              </a:spcAft>
            </a:pPr>
            <a:endParaRPr kumimoji="0" lang="ru-RU" altLang="ru-RU" sz="1500" b="0" i="0" u="none" strike="noStrike" cap="none" normalizeH="0" baseline="0">
              <a:ln>
                <a:noFill/>
              </a:ln>
              <a:solidFill>
                <a:srgbClr val="000000"/>
              </a:solidFill>
              <a:effectLst/>
              <a:latin typeface="+mn-lt"/>
            </a:endParaRPr>
          </a:p>
          <a:p>
            <a:pPr algn="just" eaLnBrk="0" fontAlgn="base" hangingPunct="0">
              <a:spcBef>
                <a:spcPct val="0"/>
              </a:spcBef>
              <a:spcAft>
                <a:spcPct val="0"/>
              </a:spcAft>
            </a:pPr>
            <a:r>
              <a:rPr kumimoji="0" lang="ru-RU" altLang="ru-RU" sz="1500" b="0" i="0" u="none" strike="noStrike" cap="none" normalizeH="0" baseline="0">
                <a:ln>
                  <a:noFill/>
                </a:ln>
                <a:solidFill>
                  <a:srgbClr val="000000"/>
                </a:solidFill>
                <a:effectLst/>
                <a:latin typeface="+mn-lt"/>
              </a:rPr>
              <a:t>Метки, представляющие точки в пространстве обучающих изображений, анализируются после прохождения входного изображения через все слои DNN. В случае, если предсказание, связанное с входом x, полученное от DNN, соответствует меткам, представляющим ближайшие обучающие изображения к x, метрика неопределенности имеет тенденцию быть малой. В противном случае, если метки обучающих изображений расходятся между собой, метрика неопределенности имеет тенденцию к увеличению.</a:t>
            </a:r>
            <a:endParaRPr lang="ru-RU" sz="1500"/>
          </a:p>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a:ln>
                  <a:noFill/>
                </a:ln>
                <a:solidFill>
                  <a:srgbClr val="000000"/>
                </a:solidFill>
                <a:effectLst/>
                <a:latin typeface="+mn-lt"/>
              </a:rPr>
              <a:t> </a:t>
            </a:r>
            <a:endParaRPr kumimoji="0" lang="ru-RU" altLang="ru-RU" sz="1400" b="0" i="0" u="none" strike="noStrike" cap="none" normalizeH="0" baseline="0" dirty="0">
              <a:ln>
                <a:noFill/>
              </a:ln>
              <a:solidFill>
                <a:srgbClr val="000000"/>
              </a:solidFill>
              <a:effectLst/>
              <a:latin typeface="+mn-lt"/>
            </a:endParaRPr>
          </a:p>
        </p:txBody>
      </p:sp>
      <p:pic>
        <p:nvPicPr>
          <p:cNvPr id="6" name="Рисунок 5">
            <a:extLst>
              <a:ext uri="{FF2B5EF4-FFF2-40B4-BE49-F238E27FC236}">
                <a16:creationId xmlns:a16="http://schemas.microsoft.com/office/drawing/2014/main" id="{A875DE4C-C81B-3AE8-8016-E0301BDDCC41}"/>
              </a:ext>
            </a:extLst>
          </p:cNvPr>
          <p:cNvPicPr>
            <a:picLocks noChangeAspect="1"/>
          </p:cNvPicPr>
          <p:nvPr/>
        </p:nvPicPr>
        <p:blipFill>
          <a:blip r:embed="rId2"/>
          <a:stretch>
            <a:fillRect/>
          </a:stretch>
        </p:blipFill>
        <p:spPr>
          <a:xfrm>
            <a:off x="5167784" y="599504"/>
            <a:ext cx="6795715" cy="3788552"/>
          </a:xfrm>
          <a:prstGeom prst="rect">
            <a:avLst/>
          </a:prstGeom>
        </p:spPr>
      </p:pic>
      <p:sp>
        <p:nvSpPr>
          <p:cNvPr id="2" name="Номер слайда 1"/>
          <p:cNvSpPr>
            <a:spLocks noGrp="1"/>
          </p:cNvSpPr>
          <p:nvPr>
            <p:ph type="sldNum" idx="2"/>
          </p:nvPr>
        </p:nvSpPr>
        <p:spPr/>
        <p:txBody>
          <a:bodyPr/>
          <a:lstStyle/>
          <a:p>
            <a:fld id="{6CBC6A4C-7A0F-4613-B4FE-9A81DD0E7D72}" type="slidenum">
              <a:rPr lang="ru-RU" smtClean="0"/>
              <a:t>35</a:t>
            </a:fld>
            <a:endParaRPr lang="ru-RU"/>
          </a:p>
        </p:txBody>
      </p:sp>
      <p:sp>
        <p:nvSpPr>
          <p:cNvPr id="10" name="TextBox 9">
            <a:extLst>
              <a:ext uri="{FF2B5EF4-FFF2-40B4-BE49-F238E27FC236}">
                <a16:creationId xmlns:a16="http://schemas.microsoft.com/office/drawing/2014/main" id="{E3DEA44D-3D97-4BD4-93C7-5298CF2B52B7}"/>
              </a:ext>
            </a:extLst>
          </p:cNvPr>
          <p:cNvSpPr txBox="1"/>
          <p:nvPr/>
        </p:nvSpPr>
        <p:spPr>
          <a:xfrm>
            <a:off x="5167784" y="4537155"/>
            <a:ext cx="6926680" cy="1708160"/>
          </a:xfrm>
          <a:prstGeom prst="rect">
            <a:avLst/>
          </a:prstGeom>
          <a:noFill/>
        </p:spPr>
        <p:txBody>
          <a:bodyPr wrap="square">
            <a:spAutoFit/>
          </a:bodyPr>
          <a:lstStyle/>
          <a:p>
            <a:pPr algn="just"/>
            <a:r>
              <a:rPr lang="ru-RU" sz="1500" i="1" u="sng"/>
              <a:t>Источники:</a:t>
            </a:r>
          </a:p>
          <a:p>
            <a:pPr algn="just"/>
            <a:r>
              <a:rPr lang="ru-RU" sz="1500"/>
              <a:t>1) </a:t>
            </a:r>
            <a:r>
              <a:rPr lang="en-US" sz="1500"/>
              <a:t>Gabriel Resende Machado, Eugênio Silva, Ronaldo Ribeiro Goldschmidt. Adversarial Machine Learning in Image Classification: A Survey Towards the Defender's Perspective. arXiv preprint arXiv:2009.03728 (2020)</a:t>
            </a:r>
            <a:endParaRPr lang="ru-RU" sz="1500"/>
          </a:p>
          <a:p>
            <a:pPr algn="just"/>
            <a:r>
              <a:rPr lang="ru-RU" sz="1500"/>
              <a:t>2) </a:t>
            </a:r>
            <a:r>
              <a:rPr lang="en-US" sz="1500"/>
              <a:t>Nicolas Papernot and Patrick McDaniel. 2018. Deep k-nearest neighbors: Towards confident, interpretable and robust</a:t>
            </a:r>
            <a:r>
              <a:rPr lang="ru-RU" sz="1500"/>
              <a:t> </a:t>
            </a:r>
            <a:r>
              <a:rPr lang="en-US" sz="1500"/>
              <a:t>deep learning. arXiv preprint arXiv:1803.04765 (2018)</a:t>
            </a:r>
            <a:endParaRPr lang="ru-RU" sz="1500"/>
          </a:p>
        </p:txBody>
      </p:sp>
    </p:spTree>
    <p:extLst>
      <p:ext uri="{BB962C8B-B14F-4D97-AF65-F5344CB8AC3E}">
        <p14:creationId xmlns:p14="http://schemas.microsoft.com/office/powerpoint/2010/main" val="3077243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 name="Прямая соединительная линия 16"/>
          <p:cNvSpPr/>
          <p:nvPr/>
        </p:nvSpPr>
        <p:spPr>
          <a:xfrm>
            <a:off x="313845" y="494204"/>
            <a:ext cx="11564310" cy="29475"/>
          </a:xfrm>
          <a:prstGeom prst="line">
            <a:avLst/>
          </a:prstGeom>
          <a:ln w="76200">
            <a:solidFill>
              <a:srgbClr val="5887C0"/>
            </a:solidFill>
            <a:round/>
          </a:ln>
        </p:spPr>
        <p:style>
          <a:lnRef idx="1">
            <a:schemeClr val="accent1"/>
          </a:lnRef>
          <a:fillRef idx="0">
            <a:schemeClr val="accent1"/>
          </a:fillRef>
          <a:effectRef idx="0">
            <a:schemeClr val="accent1"/>
          </a:effectRef>
          <a:fontRef idx="minor"/>
        </p:style>
        <p:txBody>
          <a:bodyPr/>
          <a:lstStyle/>
          <a:p>
            <a:endParaRPr lang="ru-RU"/>
          </a:p>
        </p:txBody>
      </p:sp>
      <p:sp>
        <p:nvSpPr>
          <p:cNvPr id="123" name="PlaceHolder 15"/>
          <p:cNvSpPr txBox="1"/>
          <p:nvPr/>
        </p:nvSpPr>
        <p:spPr>
          <a:xfrm>
            <a:off x="313845" y="13680"/>
            <a:ext cx="6927840" cy="427320"/>
          </a:xfrm>
          <a:prstGeom prst="rect">
            <a:avLst/>
          </a:prstGeom>
          <a:noFill/>
          <a:ln w="0">
            <a:noFill/>
          </a:ln>
        </p:spPr>
        <p:txBody>
          <a:bodyPr lIns="0" tIns="0" rIns="0" bIns="0" anchor="t">
            <a:noAutofit/>
          </a:bodyPr>
          <a:lstStyle/>
          <a:p>
            <a:pPr marL="12600">
              <a:lnSpc>
                <a:spcPct val="100000"/>
              </a:lnSpc>
              <a:spcBef>
                <a:spcPts val="794"/>
              </a:spcBef>
              <a:buNone/>
              <a:tabLst>
                <a:tab pos="301680" algn="l"/>
                <a:tab pos="302400" algn="l"/>
              </a:tabLst>
            </a:pPr>
            <a:r>
              <a:rPr lang="ru-RU" sz="2800" b="1" spc="-1" dirty="0">
                <a:solidFill>
                  <a:srgbClr val="2369B0"/>
                </a:solidFill>
                <a:latin typeface="Times New Roman"/>
              </a:rPr>
              <a:t>Измерение близости</a:t>
            </a:r>
            <a:endParaRPr lang="ru-RU" sz="2800" b="0" strike="noStrike" spc="-1" dirty="0">
              <a:solidFill>
                <a:srgbClr val="000000"/>
              </a:solidFill>
              <a:latin typeface="Arial"/>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D4A86812-254C-ECD1-6987-0303F5FB640C}"/>
                  </a:ext>
                </a:extLst>
              </p:cNvPr>
              <p:cNvSpPr txBox="1"/>
              <p:nvPr/>
            </p:nvSpPr>
            <p:spPr>
              <a:xfrm>
                <a:off x="217168" y="508942"/>
                <a:ext cx="11660987" cy="6130909"/>
              </a:xfrm>
              <a:prstGeom prst="rect">
                <a:avLst/>
              </a:prstGeom>
              <a:noFill/>
            </p:spPr>
            <p:txBody>
              <a:bodyPr wrap="square">
                <a:spAutoFit/>
              </a:bodyPr>
              <a:lstStyle/>
              <a:p>
                <a:pPr lvl="0" algn="just" eaLnBrk="0" fontAlgn="base" hangingPunct="0">
                  <a:spcBef>
                    <a:spcPct val="0"/>
                  </a:spcBef>
                  <a:spcAft>
                    <a:spcPct val="0"/>
                  </a:spcAft>
                </a:pPr>
                <a:r>
                  <a:rPr lang="ru-RU" sz="1500" b="0" i="0" dirty="0">
                    <a:solidFill>
                      <a:srgbClr val="0F0F0F"/>
                    </a:solidFill>
                    <a:effectLst/>
                  </a:rPr>
                  <a:t>Cao </a:t>
                </a:r>
                <a:r>
                  <a:rPr lang="ru-RU" sz="1500" b="0" i="0">
                    <a:solidFill>
                      <a:srgbClr val="0F0F0F"/>
                    </a:solidFill>
                    <a:effectLst/>
                  </a:rPr>
                  <a:t>и Gong, 2017 </a:t>
                </a:r>
                <a:r>
                  <a:rPr lang="ru-RU" sz="1500" b="0" i="0" dirty="0">
                    <a:solidFill>
                      <a:srgbClr val="0F0F0F"/>
                    </a:solidFill>
                    <a:effectLst/>
                  </a:rPr>
                  <a:t>также использовали подход на основе метрик близости для разработки </a:t>
                </a:r>
                <a:r>
                  <a:rPr lang="ru-RU" sz="1500" b="0" i="0" dirty="0" err="1">
                    <a:solidFill>
                      <a:srgbClr val="0F0F0F"/>
                    </a:solidFill>
                    <a:effectLst/>
                  </a:rPr>
                  <a:t>проактивной</a:t>
                </a:r>
                <a:r>
                  <a:rPr lang="ru-RU" sz="1500" b="0" i="0" dirty="0">
                    <a:solidFill>
                      <a:srgbClr val="0F0F0F"/>
                    </a:solidFill>
                    <a:effectLst/>
                  </a:rPr>
                  <a:t> контрмеры, называемой </a:t>
                </a:r>
                <a:r>
                  <a:rPr lang="ru-RU" sz="1500" b="0" i="0" dirty="0" err="1">
                    <a:solidFill>
                      <a:srgbClr val="0F0F0F"/>
                    </a:solidFill>
                    <a:effectLst/>
                  </a:rPr>
                  <a:t>Region-based</a:t>
                </a:r>
                <a:r>
                  <a:rPr lang="ru-RU" sz="1500" b="0" i="0" dirty="0">
                    <a:solidFill>
                      <a:srgbClr val="0F0F0F"/>
                    </a:solidFill>
                    <a:effectLst/>
                  </a:rPr>
                  <a:t> </a:t>
                </a:r>
                <a:r>
                  <a:rPr lang="ru-RU" sz="1500" b="0" i="0" dirty="0" err="1">
                    <a:solidFill>
                      <a:srgbClr val="0F0F0F"/>
                    </a:solidFill>
                    <a:effectLst/>
                  </a:rPr>
                  <a:t>Classification</a:t>
                </a:r>
                <a:r>
                  <a:rPr lang="ru-RU" sz="1500" b="0" i="0" dirty="0">
                    <a:solidFill>
                      <a:srgbClr val="0F0F0F"/>
                    </a:solidFill>
                    <a:effectLst/>
                  </a:rPr>
                  <a:t> (RC). RC представляет собой вариацию метода </a:t>
                </a:r>
                <a:r>
                  <a:rPr lang="ru-RU" sz="1500" b="0" i="0" dirty="0" err="1">
                    <a:solidFill>
                      <a:srgbClr val="0F0F0F"/>
                    </a:solidFill>
                    <a:effectLst/>
                  </a:rPr>
                  <a:t>kNN</a:t>
                </a:r>
                <a:r>
                  <a:rPr lang="ru-RU" sz="1500" b="0" i="0" dirty="0">
                    <a:solidFill>
                      <a:srgbClr val="0F0F0F"/>
                    </a:solidFill>
                    <a:effectLst/>
                  </a:rPr>
                  <a:t>, который определяет область R в гиперпространстве с </a:t>
                </a:r>
                <a:r>
                  <a:rPr lang="ru-RU" sz="1500" b="0" i="0" dirty="0" err="1">
                    <a:solidFill>
                      <a:srgbClr val="0F0F0F"/>
                    </a:solidFill>
                    <a:effectLst/>
                  </a:rPr>
                  <a:t>центроидом</a:t>
                </a:r>
                <a:r>
                  <a:rPr lang="ru-RU" sz="1500" b="0" i="0" dirty="0">
                    <a:solidFill>
                      <a:srgbClr val="0F0F0F"/>
                    </a:solidFill>
                    <a:effectLst/>
                  </a:rPr>
                  <a:t> входного изображения x, присваивая ему метку, соответствующую классу, области наиболее пересекающей изображение </a:t>
                </a:r>
                <a:r>
                  <a:rPr lang="en-US" sz="1500" b="0" i="0" dirty="0">
                    <a:solidFill>
                      <a:srgbClr val="0F0F0F"/>
                    </a:solidFill>
                    <a:effectLst/>
                  </a:rPr>
                  <a:t>x</a:t>
                </a:r>
                <a:r>
                  <a:rPr lang="ru-RU" sz="1500" b="0" i="0" dirty="0">
                    <a:solidFill>
                      <a:srgbClr val="0F0F0F"/>
                    </a:solidFill>
                    <a:effectLst/>
                  </a:rPr>
                  <a:t>. Формально, для данного входного изображения x и DNN f, разбивающей гиперпространство на C различных областей R = {R1, </a:t>
                </a:r>
                <a:r>
                  <a:rPr lang="ru-RU" sz="1500" b="0" i="0">
                    <a:solidFill>
                      <a:srgbClr val="0F0F0F"/>
                    </a:solidFill>
                    <a:effectLst/>
                  </a:rPr>
                  <a:t>R2,…, </a:t>
                </a:r>
                <a:r>
                  <a:rPr lang="ru-RU" sz="1500" b="0" i="0" dirty="0">
                    <a:solidFill>
                      <a:srgbClr val="0F0F0F"/>
                    </a:solidFill>
                    <a:effectLst/>
                  </a:rPr>
                  <a:t>RC } (где C - количество классов, а </a:t>
                </a:r>
                <a:r>
                  <a:rPr lang="ru-RU" sz="1500" b="0" i="0" dirty="0" err="1">
                    <a:solidFill>
                      <a:srgbClr val="0F0F0F"/>
                    </a:solidFill>
                    <a:effectLst/>
                  </a:rPr>
                  <a:t>Ri</a:t>
                </a:r>
                <a:r>
                  <a:rPr lang="ru-RU" sz="1500" b="0" i="0" dirty="0">
                    <a:solidFill>
                      <a:srgbClr val="0F0F0F"/>
                    </a:solidFill>
                    <a:effectLst/>
                  </a:rPr>
                  <a:t> - предсказанный класс </a:t>
                </a:r>
                <a:r>
                  <a:rPr lang="ru-RU" sz="1500" b="0" i="0">
                    <a:solidFill>
                      <a:srgbClr val="0F0F0F"/>
                    </a:solidFill>
                    <a:effectLst/>
                  </a:rPr>
                  <a:t>для f(</a:t>
                </a:r>
                <a:r>
                  <a:rPr lang="ru-RU" sz="1500" b="0" i="0" dirty="0">
                    <a:solidFill>
                      <a:srgbClr val="0F0F0F"/>
                    </a:solidFill>
                    <a:effectLst/>
                  </a:rPr>
                  <a:t>x</a:t>
                </a:r>
                <a:r>
                  <a:rPr lang="ru-RU" sz="1500" b="0" i="0">
                    <a:solidFill>
                      <a:srgbClr val="0F0F0F"/>
                    </a:solidFill>
                    <a:effectLst/>
                  </a:rPr>
                  <a:t>)), создаётся </a:t>
                </a:r>
                <a:r>
                  <a:rPr lang="ru-RU" sz="1500" b="0" i="0" dirty="0">
                    <a:solidFill>
                      <a:srgbClr val="0F0F0F"/>
                    </a:solidFill>
                    <a:effectLst/>
                  </a:rPr>
                  <a:t>гиперкуб B(</a:t>
                </a:r>
                <a:r>
                  <a:rPr lang="ru-RU" sz="1500" b="0" i="0" dirty="0" err="1">
                    <a:solidFill>
                      <a:srgbClr val="0F0F0F"/>
                    </a:solidFill>
                    <a:effectLst/>
                  </a:rPr>
                  <a:t>x,r</a:t>
                </a:r>
                <a:r>
                  <a:rPr lang="ru-RU" sz="1500" b="0" i="0" dirty="0">
                    <a:solidFill>
                      <a:srgbClr val="0F0F0F"/>
                    </a:solidFill>
                    <a:effectLst/>
                  </a:rPr>
                  <a:t>) вокруг x (где x - </a:t>
                </a:r>
                <a:r>
                  <a:rPr lang="ru-RU" sz="1500" b="0" i="0" dirty="0" err="1">
                    <a:solidFill>
                      <a:srgbClr val="0F0F0F"/>
                    </a:solidFill>
                    <a:effectLst/>
                  </a:rPr>
                  <a:t>центроид</a:t>
                </a:r>
                <a:r>
                  <a:rPr lang="ru-RU" sz="1500" b="0" i="0" dirty="0">
                    <a:solidFill>
                      <a:srgbClr val="0F0F0F"/>
                    </a:solidFill>
                    <a:effectLst/>
                  </a:rPr>
                  <a:t> B(</a:t>
                </a:r>
                <a:r>
                  <a:rPr lang="ru-RU" sz="1500" b="0" i="0" dirty="0" err="1">
                    <a:solidFill>
                      <a:srgbClr val="0F0F0F"/>
                    </a:solidFill>
                    <a:effectLst/>
                  </a:rPr>
                  <a:t>x,r</a:t>
                </a:r>
                <a:r>
                  <a:rPr lang="ru-RU" sz="1500" b="0" i="0" dirty="0">
                    <a:solidFill>
                      <a:srgbClr val="0F0F0F"/>
                    </a:solidFill>
                    <a:effectLst/>
                  </a:rPr>
                  <a:t>)) с длиной r. </a:t>
                </a:r>
                <a:r>
                  <a:rPr lang="ru-RU" sz="1500" b="0" i="0" dirty="0" err="1">
                    <a:solidFill>
                      <a:srgbClr val="0F0F0F"/>
                    </a:solidFill>
                    <a:effectLst/>
                  </a:rPr>
                  <a:t>Ai</a:t>
                </a:r>
                <a:r>
                  <a:rPr lang="ru-RU" sz="1500" b="0" i="0" dirty="0">
                    <a:solidFill>
                      <a:srgbClr val="0F0F0F"/>
                    </a:solidFill>
                    <a:effectLst/>
                  </a:rPr>
                  <a:t>(B(</a:t>
                </a:r>
                <a:r>
                  <a:rPr lang="ru-RU" sz="1500" b="0" i="0" dirty="0" err="1">
                    <a:solidFill>
                      <a:srgbClr val="0F0F0F"/>
                    </a:solidFill>
                    <a:effectLst/>
                  </a:rPr>
                  <a:t>x,r</a:t>
                </a:r>
                <a:r>
                  <a:rPr lang="ru-RU" sz="1500" b="0" i="0" dirty="0">
                    <a:solidFill>
                      <a:srgbClr val="0F0F0F"/>
                    </a:solidFill>
                    <a:effectLst/>
                  </a:rPr>
                  <a:t>)) - это площадь гиперкуба B(x, r), пересекающего область </a:t>
                </a:r>
                <a:r>
                  <a:rPr lang="ru-RU" sz="1500" b="0" i="0" dirty="0" err="1">
                    <a:solidFill>
                      <a:srgbClr val="0F0F0F"/>
                    </a:solidFill>
                    <a:effectLst/>
                  </a:rPr>
                  <a:t>Ri</a:t>
                </a:r>
                <a:r>
                  <a:rPr lang="ru-RU" sz="1500" b="0" i="0" dirty="0">
                    <a:solidFill>
                      <a:srgbClr val="0F0F0F"/>
                    </a:solidFill>
                    <a:effectLst/>
                  </a:rPr>
                  <a:t>. Классификатор RC, сформированный из f, определяется </a:t>
                </a:r>
                <a:r>
                  <a:rPr lang="ru-RU" sz="1500" b="0" i="0">
                    <a:solidFill>
                      <a:srgbClr val="0F0F0F"/>
                    </a:solidFill>
                    <a:effectLst/>
                  </a:rPr>
                  <a:t>как </a:t>
                </a:r>
                <a14:m>
                  <m:oMath xmlns:m="http://schemas.openxmlformats.org/officeDocument/2006/math">
                    <m:sSub>
                      <m:sSubPr>
                        <m:ctrlPr>
                          <a:rPr lang="ru-RU" sz="1500" b="0" i="1" smtClean="0">
                            <a:solidFill>
                              <a:srgbClr val="0F0F0F"/>
                            </a:solidFill>
                            <a:effectLst/>
                            <a:latin typeface="Cambria Math" panose="02040503050406030204" pitchFamily="18" charset="0"/>
                          </a:rPr>
                        </m:ctrlPr>
                      </m:sSubPr>
                      <m:e>
                        <m:r>
                          <a:rPr lang="en-US" sz="1500" b="0" i="1" smtClean="0">
                            <a:solidFill>
                              <a:srgbClr val="0F0F0F"/>
                            </a:solidFill>
                            <a:effectLst/>
                            <a:latin typeface="Cambria Math" panose="02040503050406030204" pitchFamily="18" charset="0"/>
                          </a:rPr>
                          <m:t>𝑅𝐶</m:t>
                        </m:r>
                      </m:e>
                      <m:sub>
                        <m:r>
                          <a:rPr lang="en-US" sz="1500" b="0" i="1" smtClean="0">
                            <a:solidFill>
                              <a:srgbClr val="0F0F0F"/>
                            </a:solidFill>
                            <a:effectLst/>
                            <a:latin typeface="Cambria Math" panose="02040503050406030204" pitchFamily="18" charset="0"/>
                          </a:rPr>
                          <m:t>𝑓</m:t>
                        </m:r>
                        <m:r>
                          <a:rPr lang="en-US" sz="1500" b="0" i="1" smtClean="0">
                            <a:solidFill>
                              <a:srgbClr val="0F0F0F"/>
                            </a:solidFill>
                            <a:effectLst/>
                            <a:latin typeface="Cambria Math" panose="02040503050406030204" pitchFamily="18" charset="0"/>
                          </a:rPr>
                          <m:t>,</m:t>
                        </m:r>
                        <m:r>
                          <a:rPr lang="en-US" sz="1500" b="0" i="1" smtClean="0">
                            <a:solidFill>
                              <a:srgbClr val="0F0F0F"/>
                            </a:solidFill>
                            <a:effectLst/>
                            <a:latin typeface="Cambria Math" panose="02040503050406030204" pitchFamily="18" charset="0"/>
                          </a:rPr>
                          <m:t>𝑟</m:t>
                        </m:r>
                      </m:sub>
                    </m:sSub>
                  </m:oMath>
                </a14:m>
                <a:r>
                  <a:rPr lang="ru-RU" sz="1500" b="0" i="0">
                    <a:solidFill>
                      <a:srgbClr val="0F0F0F"/>
                    </a:solidFill>
                    <a:effectLst/>
                  </a:rPr>
                  <a:t> </a:t>
                </a:r>
                <a:r>
                  <a:rPr lang="ru-RU" sz="1500" b="0" i="0" dirty="0">
                    <a:solidFill>
                      <a:srgbClr val="0F0F0F"/>
                    </a:solidFill>
                    <a:effectLst/>
                  </a:rPr>
                  <a:t>и его прогноз для x основан на области </a:t>
                </a:r>
                <a:r>
                  <a:rPr lang="ru-RU" sz="1500" b="0" i="0" dirty="0" err="1">
                    <a:solidFill>
                      <a:srgbClr val="0F0F0F"/>
                    </a:solidFill>
                    <a:effectLst/>
                  </a:rPr>
                  <a:t>Ri</a:t>
                </a:r>
                <a:r>
                  <a:rPr lang="ru-RU" sz="1500" b="0" i="0" dirty="0">
                    <a:solidFill>
                      <a:srgbClr val="0F0F0F"/>
                    </a:solidFill>
                    <a:effectLst/>
                  </a:rPr>
                  <a:t>, которая имеет наибольшее пересечение с площадью гиперкуба</a:t>
                </a:r>
                <a:r>
                  <a:rPr lang="ru-RU" sz="1500" b="0" i="0">
                    <a:solidFill>
                      <a:srgbClr val="0F0F0F"/>
                    </a:solidFill>
                    <a:effectLst/>
                  </a:rPr>
                  <a:t>, а именно</a:t>
                </a:r>
                <a14:m>
                  <m:oMath xmlns:m="http://schemas.openxmlformats.org/officeDocument/2006/math">
                    <m:r>
                      <a:rPr lang="ru-RU" sz="1500" b="0" i="0" smtClean="0">
                        <a:solidFill>
                          <a:srgbClr val="0F0F0F"/>
                        </a:solidFill>
                        <a:latin typeface="Cambria Math" panose="02040503050406030204" pitchFamily="18" charset="0"/>
                      </a:rPr>
                      <m:t> </m:t>
                    </m:r>
                    <m:sSub>
                      <m:sSubPr>
                        <m:ctrlPr>
                          <a:rPr lang="ru-RU" sz="1500" i="1">
                            <a:solidFill>
                              <a:srgbClr val="0F0F0F"/>
                            </a:solidFill>
                            <a:latin typeface="Cambria Math" panose="02040503050406030204" pitchFamily="18" charset="0"/>
                          </a:rPr>
                        </m:ctrlPr>
                      </m:sSubPr>
                      <m:e>
                        <m:r>
                          <a:rPr lang="en-US" sz="1500" i="1">
                            <a:solidFill>
                              <a:srgbClr val="0F0F0F"/>
                            </a:solidFill>
                            <a:latin typeface="Cambria Math" panose="02040503050406030204" pitchFamily="18" charset="0"/>
                          </a:rPr>
                          <m:t>𝑅𝐶</m:t>
                        </m:r>
                      </m:e>
                      <m:sub>
                        <m:r>
                          <a:rPr lang="en-US" sz="1500" i="1">
                            <a:solidFill>
                              <a:srgbClr val="0F0F0F"/>
                            </a:solidFill>
                            <a:latin typeface="Cambria Math" panose="02040503050406030204" pitchFamily="18" charset="0"/>
                          </a:rPr>
                          <m:t>𝑓</m:t>
                        </m:r>
                        <m:r>
                          <a:rPr lang="en-US" sz="1500" i="1">
                            <a:solidFill>
                              <a:srgbClr val="0F0F0F"/>
                            </a:solidFill>
                            <a:latin typeface="Cambria Math" panose="02040503050406030204" pitchFamily="18" charset="0"/>
                          </a:rPr>
                          <m:t>,</m:t>
                        </m:r>
                        <m:r>
                          <a:rPr lang="en-US" sz="1500" i="1">
                            <a:solidFill>
                              <a:srgbClr val="0F0F0F"/>
                            </a:solidFill>
                            <a:latin typeface="Cambria Math" panose="02040503050406030204" pitchFamily="18" charset="0"/>
                          </a:rPr>
                          <m:t>𝑟</m:t>
                        </m:r>
                      </m:sub>
                    </m:sSub>
                  </m:oMath>
                </a14:m>
                <a:r>
                  <a:rPr lang="ru-RU" sz="1500" b="0" i="0" dirty="0">
                    <a:solidFill>
                      <a:srgbClr val="0F0F0F"/>
                    </a:solidFill>
                    <a:effectLst/>
                  </a:rPr>
                  <a:t> </a:t>
                </a:r>
                <a:r>
                  <a:rPr lang="ru-RU" sz="1500" b="0" i="0">
                    <a:solidFill>
                      <a:srgbClr val="0F0F0F"/>
                    </a:solidFill>
                    <a:effectLst/>
                  </a:rPr>
                  <a:t>= </a:t>
                </a:r>
                <a14:m>
                  <m:oMath xmlns:m="http://schemas.openxmlformats.org/officeDocument/2006/math">
                    <m:sSub>
                      <m:sSubPr>
                        <m:ctrlPr>
                          <a:rPr lang="ru-RU" sz="1500" b="0" i="1" smtClean="0">
                            <a:solidFill>
                              <a:srgbClr val="0F0F0F"/>
                            </a:solidFill>
                            <a:effectLst/>
                            <a:latin typeface="Cambria Math" panose="02040503050406030204" pitchFamily="18" charset="0"/>
                          </a:rPr>
                        </m:ctrlPr>
                      </m:sSubPr>
                      <m:e>
                        <m:r>
                          <a:rPr lang="en-US" sz="1500" b="0" i="1" smtClean="0">
                            <a:solidFill>
                              <a:srgbClr val="0F0F0F"/>
                            </a:solidFill>
                            <a:effectLst/>
                            <a:latin typeface="Cambria Math" panose="02040503050406030204" pitchFamily="18" charset="0"/>
                          </a:rPr>
                          <m:t>𝑎𝑟𝑔𝑚𝑎𝑥</m:t>
                        </m:r>
                      </m:e>
                      <m:sub>
                        <m:r>
                          <a:rPr lang="en-US" sz="1500" b="0" i="1" smtClean="0">
                            <a:solidFill>
                              <a:srgbClr val="0F0F0F"/>
                            </a:solidFill>
                            <a:effectLst/>
                            <a:latin typeface="Cambria Math" panose="02040503050406030204" pitchFamily="18" charset="0"/>
                          </a:rPr>
                          <m:t>𝑖</m:t>
                        </m:r>
                      </m:sub>
                    </m:sSub>
                  </m:oMath>
                </a14:m>
                <a:r>
                  <a:rPr lang="ru-RU" sz="1500" b="0" i="0" dirty="0">
                    <a:solidFill>
                      <a:srgbClr val="0F0F0F"/>
                    </a:solidFill>
                    <a:effectLst/>
                  </a:rPr>
                  <a:t>(</a:t>
                </a:r>
                <a:r>
                  <a:rPr lang="ru-RU" sz="1500" b="0" i="0" dirty="0" err="1">
                    <a:solidFill>
                      <a:srgbClr val="0F0F0F"/>
                    </a:solidFill>
                    <a:effectLst/>
                  </a:rPr>
                  <a:t>Ai</a:t>
                </a:r>
                <a:r>
                  <a:rPr lang="ru-RU" sz="1500" b="0" i="0" dirty="0">
                    <a:solidFill>
                      <a:srgbClr val="0F0F0F"/>
                    </a:solidFill>
                    <a:effectLst/>
                  </a:rPr>
                  <a:t>(B(x, </a:t>
                </a:r>
                <a:r>
                  <a:rPr lang="ru-RU" sz="1500" b="0" i="0">
                    <a:solidFill>
                      <a:srgbClr val="0F0F0F"/>
                    </a:solidFill>
                    <a:effectLst/>
                  </a:rPr>
                  <a:t>r))).</a:t>
                </a:r>
              </a:p>
              <a:p>
                <a:pPr lvl="0" algn="just" eaLnBrk="0" fontAlgn="base" hangingPunct="0">
                  <a:spcBef>
                    <a:spcPct val="0"/>
                  </a:spcBef>
                  <a:spcAft>
                    <a:spcPct val="0"/>
                  </a:spcAft>
                </a:pPr>
                <a:endParaRPr lang="en-US" sz="1500" b="0" i="0">
                  <a:solidFill>
                    <a:srgbClr val="0F0F0F"/>
                  </a:solidFill>
                  <a:effectLst/>
                </a:endParaRPr>
              </a:p>
              <a:p>
                <a:pPr algn="just" eaLnBrk="0" fontAlgn="base" hangingPunct="0">
                  <a:spcBef>
                    <a:spcPct val="0"/>
                  </a:spcBef>
                  <a:spcAft>
                    <a:spcPct val="0"/>
                  </a:spcAft>
                </a:pPr>
                <a:r>
                  <a:rPr lang="ru-RU" sz="1500" b="0" i="0">
                    <a:solidFill>
                      <a:srgbClr val="0F0F0F"/>
                    </a:solidFill>
                    <a:effectLst/>
                  </a:rPr>
                  <a:t>Carrara </a:t>
                </a:r>
                <a:r>
                  <a:rPr lang="en-US" sz="1500" b="0" i="0">
                    <a:solidFill>
                      <a:srgbClr val="0F0F0F"/>
                    </a:solidFill>
                    <a:effectLst/>
                  </a:rPr>
                  <a:t>el at., 2018</a:t>
                </a:r>
                <a:r>
                  <a:rPr lang="ru-RU" sz="1500" b="0" i="0">
                    <a:solidFill>
                      <a:srgbClr val="0F0F0F"/>
                    </a:solidFill>
                    <a:effectLst/>
                  </a:rPr>
                  <a:t> представили реактивную защиту, которая в какой-то степени напоминает архитектуру DkNN. Предложенный реактивный метод использует DNN f для классификации входного изображения x. Затем внутренние представления, касающиеся изображения x и полученные из скрытого слоя f (такой слой выбирается эмпирически), используются алгоритмом kNN для выполнения поиска в обучающем наборе данных с целью восстановления k изображений, содержащих наиболее схожие представления с соответствующими представлениями x. Таким образом, получается метрика уверенности con</a:t>
                </a:r>
                <a:r>
                  <a:rPr lang="en-US" sz="1500" b="0" i="0">
                    <a:solidFill>
                      <a:srgbClr val="0F0F0F"/>
                    </a:solidFill>
                    <a:effectLst/>
                  </a:rPr>
                  <a:t> </a:t>
                </a:r>
                <a:r>
                  <a:rPr lang="ru-RU" sz="1500" b="0" i="0">
                    <a:solidFill>
                      <a:srgbClr val="0F0F0F"/>
                    </a:solidFill>
                    <a:effectLst/>
                  </a:rPr>
                  <a:t>f, связанная с прогнозом f(x), где con f вычисляется на основе оценки алгоритма kNN. Если уверенность ниже предварительно заданного порога, входное изображение классифицируется как адверсарное и затем отбрасывается</a:t>
                </a:r>
                <a:r>
                  <a:rPr lang="en-US" sz="1500" b="0" i="0">
                    <a:solidFill>
                      <a:srgbClr val="0F0F0F"/>
                    </a:solidFill>
                    <a:effectLst/>
                  </a:rPr>
                  <a:t>. </a:t>
                </a:r>
                <a:r>
                  <a:rPr lang="ru-RU" sz="1500" b="0" i="0">
                    <a:solidFill>
                      <a:srgbClr val="0F0F0F"/>
                    </a:solidFill>
                    <a:effectLst/>
                  </a:rPr>
                  <a:t>В противном случае прогноз f(x) считается действительным с уровнем уверенности c.</a:t>
                </a:r>
              </a:p>
              <a:p>
                <a:pPr algn="just" eaLnBrk="0" fontAlgn="base" hangingPunct="0">
                  <a:spcBef>
                    <a:spcPct val="0"/>
                  </a:spcBef>
                  <a:spcAft>
                    <a:spcPct val="0"/>
                  </a:spcAft>
                </a:pPr>
                <a:endParaRPr lang="ru-RU" sz="1500">
                  <a:solidFill>
                    <a:srgbClr val="0F0F0F"/>
                  </a:solidFill>
                </a:endParaRPr>
              </a:p>
              <a:p>
                <a:pPr algn="just" eaLnBrk="0" fontAlgn="base" hangingPunct="0">
                  <a:spcBef>
                    <a:spcPct val="0"/>
                  </a:spcBef>
                  <a:spcAft>
                    <a:spcPct val="0"/>
                  </a:spcAft>
                </a:pPr>
                <a:r>
                  <a:rPr lang="ru-RU" sz="1500" i="1" u="sng"/>
                  <a:t>Источники:</a:t>
                </a:r>
              </a:p>
              <a:p>
                <a:pPr algn="just" eaLnBrk="0" fontAlgn="base" hangingPunct="0">
                  <a:spcBef>
                    <a:spcPct val="0"/>
                  </a:spcBef>
                  <a:spcAft>
                    <a:spcPct val="0"/>
                  </a:spcAft>
                </a:pPr>
                <a:r>
                  <a:rPr lang="ru-RU" sz="1500"/>
                  <a:t>1) </a:t>
                </a:r>
                <a:r>
                  <a:rPr lang="en-US" sz="1500"/>
                  <a:t>Gabriel Resende Machado, Eugênio Silva, Ronaldo Ribeiro Goldschmidt. Adversarial Machine Learning in Image Classification: A Survey Towards the Defender's Perspective. arXiv preprint arXiv:2009.03728 (2020)</a:t>
                </a:r>
              </a:p>
              <a:p>
                <a:pPr algn="just" eaLnBrk="0" fontAlgn="base" hangingPunct="0">
                  <a:spcBef>
                    <a:spcPct val="0"/>
                  </a:spcBef>
                  <a:spcAft>
                    <a:spcPct val="0"/>
                  </a:spcAft>
                </a:pPr>
                <a:r>
                  <a:rPr lang="ru-RU" sz="1500"/>
                  <a:t>2) </a:t>
                </a:r>
                <a:r>
                  <a:rPr lang="en-US" sz="1500"/>
                  <a:t>Xiaoyu Cao and Neil Zhenqiang Gong. 2017. Mitigating Evasion Attacks to Deep Neural Networks via Region-based</a:t>
                </a:r>
                <a:r>
                  <a:rPr lang="ru-RU" sz="1500"/>
                  <a:t> </a:t>
                </a:r>
                <a:r>
                  <a:rPr lang="en-US" sz="1500"/>
                  <a:t>Classification. In Proceedings of the 33rd Annual Computer Security Applications Conference (ACSAC 2017). ACM, New</a:t>
                </a:r>
                <a:r>
                  <a:rPr lang="ru-RU" sz="1500"/>
                  <a:t> </a:t>
                </a:r>
                <a:r>
                  <a:rPr lang="en-US" sz="1500"/>
                  <a:t>York, NY, USA, 278–287. </a:t>
                </a:r>
                <a:r>
                  <a:rPr lang="en-US" sz="1500">
                    <a:hlinkClick r:id="rId2">
                      <a:extLst>
                        <a:ext uri="{A12FA001-AC4F-418D-AE19-62706E023703}">
                          <ahyp:hlinkClr xmlns:ahyp="http://schemas.microsoft.com/office/drawing/2018/hyperlinkcolor" val="tx"/>
                        </a:ext>
                      </a:extLst>
                    </a:hlinkClick>
                  </a:rPr>
                  <a:t>https://doi.org/10.1145/3134600.3134606</a:t>
                </a:r>
                <a:endParaRPr lang="ru-RU" sz="1500"/>
              </a:p>
              <a:p>
                <a:pPr algn="just" eaLnBrk="0" fontAlgn="base" hangingPunct="0">
                  <a:spcBef>
                    <a:spcPct val="0"/>
                  </a:spcBef>
                  <a:spcAft>
                    <a:spcPct val="0"/>
                  </a:spcAft>
                </a:pPr>
                <a:r>
                  <a:rPr lang="ru-RU" sz="1500"/>
                  <a:t>3) </a:t>
                </a:r>
                <a:r>
                  <a:rPr lang="en-US" sz="1500"/>
                  <a:t>Fabio Carrara, Fabrizio Falchi, Roberto Caldelli, Giuseppe Amato, and Rudy Becarelli. 2018. Adversarial image</a:t>
                </a:r>
                <a:r>
                  <a:rPr lang="ru-RU" sz="1500"/>
                  <a:t> </a:t>
                </a:r>
                <a:r>
                  <a:rPr lang="en-US" sz="1500"/>
                  <a:t>detection in deep neural networks. Multimedia Tools and Applications (2018), 1–21</a:t>
                </a:r>
                <a:endParaRPr kumimoji="0" lang="ru-RU" altLang="ru-RU" sz="1800" b="0" i="0" u="none" strike="noStrike" cap="none" normalizeH="0" baseline="0" dirty="0">
                  <a:ln>
                    <a:noFill/>
                  </a:ln>
                  <a:solidFill>
                    <a:srgbClr val="000000"/>
                  </a:solidFill>
                  <a:effectLst/>
                </a:endParaRPr>
              </a:p>
            </p:txBody>
          </p:sp>
        </mc:Choice>
        <mc:Fallback>
          <p:sp>
            <p:nvSpPr>
              <p:cNvPr id="3" name="TextBox 2">
                <a:extLst>
                  <a:ext uri="{FF2B5EF4-FFF2-40B4-BE49-F238E27FC236}">
                    <a16:creationId xmlns:a16="http://schemas.microsoft.com/office/drawing/2014/main" id="{D4A86812-254C-ECD1-6987-0303F5FB640C}"/>
                  </a:ext>
                </a:extLst>
              </p:cNvPr>
              <p:cNvSpPr txBox="1">
                <a:spLocks noRot="1" noChangeAspect="1" noMove="1" noResize="1" noEditPoints="1" noAdjustHandles="1" noChangeArrowheads="1" noChangeShapeType="1" noTextEdit="1"/>
              </p:cNvSpPr>
              <p:nvPr/>
            </p:nvSpPr>
            <p:spPr>
              <a:xfrm>
                <a:off x="217168" y="508942"/>
                <a:ext cx="11660987" cy="6130909"/>
              </a:xfrm>
              <a:prstGeom prst="rect">
                <a:avLst/>
              </a:prstGeom>
              <a:blipFill>
                <a:blip r:embed="rId3"/>
                <a:stretch>
                  <a:fillRect l="-209" t="-199" r="-209" b="-199"/>
                </a:stretch>
              </a:blipFill>
            </p:spPr>
            <p:txBody>
              <a:bodyPr/>
              <a:lstStyle/>
              <a:p>
                <a:r>
                  <a:rPr lang="ru-RU">
                    <a:noFill/>
                  </a:rPr>
                  <a:t> </a:t>
                </a:r>
              </a:p>
            </p:txBody>
          </p:sp>
        </mc:Fallback>
      </mc:AlternateContent>
      <p:sp>
        <p:nvSpPr>
          <p:cNvPr id="2" name="Номер слайда 1"/>
          <p:cNvSpPr>
            <a:spLocks noGrp="1"/>
          </p:cNvSpPr>
          <p:nvPr>
            <p:ph type="sldNum" idx="2"/>
          </p:nvPr>
        </p:nvSpPr>
        <p:spPr/>
        <p:txBody>
          <a:bodyPr/>
          <a:lstStyle/>
          <a:p>
            <a:fld id="{6CBC6A4C-7A0F-4613-B4FE-9A81DD0E7D72}" type="slidenum">
              <a:rPr lang="ru-RU" smtClean="0"/>
              <a:t>36</a:t>
            </a:fld>
            <a:endParaRPr lang="ru-RU"/>
          </a:p>
        </p:txBody>
      </p:sp>
    </p:spTree>
    <p:extLst>
      <p:ext uri="{BB962C8B-B14F-4D97-AF65-F5344CB8AC3E}">
        <p14:creationId xmlns:p14="http://schemas.microsoft.com/office/powerpoint/2010/main" val="29270277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 name="Прямая соединительная линия 16"/>
          <p:cNvSpPr/>
          <p:nvPr/>
        </p:nvSpPr>
        <p:spPr>
          <a:xfrm flipV="1">
            <a:off x="313845" y="502049"/>
            <a:ext cx="11564310" cy="9405"/>
          </a:xfrm>
          <a:prstGeom prst="line">
            <a:avLst/>
          </a:prstGeom>
          <a:ln w="76200">
            <a:solidFill>
              <a:srgbClr val="5887C0"/>
            </a:solidFill>
            <a:round/>
          </a:ln>
        </p:spPr>
        <p:style>
          <a:lnRef idx="1">
            <a:schemeClr val="accent1"/>
          </a:lnRef>
          <a:fillRef idx="0">
            <a:schemeClr val="accent1"/>
          </a:fillRef>
          <a:effectRef idx="0">
            <a:schemeClr val="accent1"/>
          </a:effectRef>
          <a:fontRef idx="minor"/>
        </p:style>
        <p:txBody>
          <a:bodyPr/>
          <a:lstStyle/>
          <a:p>
            <a:endParaRPr lang="ru-RU"/>
          </a:p>
        </p:txBody>
      </p:sp>
      <p:sp>
        <p:nvSpPr>
          <p:cNvPr id="123" name="PlaceHolder 15"/>
          <p:cNvSpPr txBox="1"/>
          <p:nvPr/>
        </p:nvSpPr>
        <p:spPr>
          <a:xfrm>
            <a:off x="313845" y="-4615"/>
            <a:ext cx="6927840" cy="427320"/>
          </a:xfrm>
          <a:prstGeom prst="rect">
            <a:avLst/>
          </a:prstGeom>
          <a:noFill/>
          <a:ln w="0">
            <a:noFill/>
          </a:ln>
        </p:spPr>
        <p:txBody>
          <a:bodyPr lIns="0" tIns="0" rIns="0" bIns="0" anchor="t">
            <a:noAutofit/>
          </a:bodyPr>
          <a:lstStyle/>
          <a:p>
            <a:pPr marL="12600">
              <a:lnSpc>
                <a:spcPct val="100000"/>
              </a:lnSpc>
              <a:spcBef>
                <a:spcPts val="794"/>
              </a:spcBef>
              <a:buNone/>
              <a:tabLst>
                <a:tab pos="301680" algn="l"/>
                <a:tab pos="302400" algn="l"/>
              </a:tabLst>
            </a:pPr>
            <a:r>
              <a:rPr lang="en-US" sz="2800" b="1" spc="-1">
                <a:solidFill>
                  <a:srgbClr val="2369B0"/>
                </a:solidFill>
                <a:latin typeface="Times New Roman"/>
              </a:rPr>
              <a:t>MagNet</a:t>
            </a:r>
            <a:endParaRPr lang="ru-RU" sz="2800" b="0" strike="noStrike" spc="-1" dirty="0">
              <a:solidFill>
                <a:srgbClr val="000000"/>
              </a:solidFill>
              <a:latin typeface="Arial"/>
            </a:endParaRPr>
          </a:p>
        </p:txBody>
      </p:sp>
      <p:sp>
        <p:nvSpPr>
          <p:cNvPr id="5" name="TextBox 4">
            <a:extLst>
              <a:ext uri="{FF2B5EF4-FFF2-40B4-BE49-F238E27FC236}">
                <a16:creationId xmlns:a16="http://schemas.microsoft.com/office/drawing/2014/main" id="{0E8ADD29-06D7-96AC-AEF1-0485F9694068}"/>
              </a:ext>
            </a:extLst>
          </p:cNvPr>
          <p:cNvSpPr txBox="1"/>
          <p:nvPr/>
        </p:nvSpPr>
        <p:spPr>
          <a:xfrm>
            <a:off x="313845" y="590799"/>
            <a:ext cx="6074763" cy="6001643"/>
          </a:xfrm>
          <a:prstGeom prst="rect">
            <a:avLst/>
          </a:prstGeom>
          <a:noFill/>
        </p:spPr>
        <p:txBody>
          <a:bodyPr wrap="square">
            <a:spAutoFit/>
          </a:bodyPr>
          <a:lstStyle/>
          <a:p>
            <a:pPr algn="just"/>
            <a:r>
              <a:rPr lang="ru-RU" sz="1600" b="0" i="0">
                <a:effectLst/>
              </a:rPr>
              <a:t>Meng и Chen, 2017 предложили MagNet</a:t>
            </a:r>
            <a:r>
              <a:rPr lang="ru-RU" sz="1600"/>
              <a:t> – </a:t>
            </a:r>
            <a:r>
              <a:rPr lang="ru-RU" sz="1600" b="0" i="0">
                <a:effectLst/>
              </a:rPr>
              <a:t>недетерминистскую и реактивную архитектуру, состоящую из двух уровней защиты:</a:t>
            </a:r>
          </a:p>
          <a:p>
            <a:pPr marL="285750" indent="-285750" algn="just">
              <a:buFont typeface="Wingdings" panose="05000000000000000000" pitchFamily="2" charset="2"/>
              <a:buChar char="v"/>
            </a:pPr>
            <a:r>
              <a:rPr lang="ru-RU" sz="1600" b="1" i="0">
                <a:effectLst/>
              </a:rPr>
              <a:t>уровень обнаружения</a:t>
            </a:r>
            <a:r>
              <a:rPr lang="ru-RU" sz="1600" b="0" i="0">
                <a:effectLst/>
              </a:rPr>
              <a:t>, который </a:t>
            </a:r>
            <a:r>
              <a:rPr lang="ru-RU" sz="1600"/>
              <a:t>обнаруживает</a:t>
            </a:r>
            <a:r>
              <a:rPr lang="ru-RU" sz="1600" b="0" i="0">
                <a:effectLst/>
              </a:rPr>
              <a:t> адверсарные изображения с большими возмущениями на основе вычисленного расстояния экземпляра от границы принятия решения</a:t>
            </a:r>
            <a:r>
              <a:rPr lang="en-US" sz="1600" b="0" i="0">
                <a:effectLst/>
              </a:rPr>
              <a:t>;</a:t>
            </a:r>
            <a:endParaRPr lang="ru-RU" sz="1600"/>
          </a:p>
          <a:p>
            <a:pPr marL="285750" indent="-285750" algn="just">
              <a:buFont typeface="Wingdings" panose="05000000000000000000" pitchFamily="2" charset="2"/>
              <a:buChar char="v"/>
            </a:pPr>
            <a:r>
              <a:rPr lang="ru-RU" sz="1600" b="1" i="0">
                <a:effectLst/>
              </a:rPr>
              <a:t>уровень реформирования</a:t>
            </a:r>
            <a:r>
              <a:rPr lang="ru-RU" sz="1600" b="0" i="0">
                <a:effectLst/>
              </a:rPr>
              <a:t>, который преобразует изображения, полученные из уровня обнаружения, в попытке устранить любые существующие возмущения, которые все еще присутствуют в них. </a:t>
            </a:r>
          </a:p>
          <a:p>
            <a:pPr algn="just"/>
            <a:endParaRPr lang="ru-RU" sz="1600"/>
          </a:p>
          <a:p>
            <a:pPr algn="just"/>
            <a:r>
              <a:rPr lang="ru-RU" sz="1600" b="0" i="0">
                <a:effectLst/>
              </a:rPr>
              <a:t>Уровень </a:t>
            </a:r>
            <a:r>
              <a:rPr lang="ru-RU" sz="1600" b="0" i="0" dirty="0">
                <a:effectLst/>
              </a:rPr>
              <a:t>реформирования действует как "магнит", привлекая </a:t>
            </a:r>
            <a:r>
              <a:rPr lang="ru-RU" sz="1600" b="0" i="0" dirty="0" err="1">
                <a:effectLst/>
              </a:rPr>
              <a:t>адверсарные</a:t>
            </a:r>
            <a:r>
              <a:rPr lang="ru-RU" sz="1600" b="0" i="0" dirty="0">
                <a:effectLst/>
              </a:rPr>
              <a:t> изображения, избежавшие уровня обнаружения, в области границы принятия решения, соответствующей их соответствующим правильным классам. Для обоих уровней </a:t>
            </a:r>
            <a:r>
              <a:rPr lang="ru-RU" sz="1600" b="0" i="0" dirty="0" err="1">
                <a:effectLst/>
              </a:rPr>
              <a:t>MagNet</a:t>
            </a:r>
            <a:r>
              <a:rPr lang="ru-RU" sz="1600" b="0" i="0" dirty="0">
                <a:effectLst/>
              </a:rPr>
              <a:t> случайным образом выбирает из хранилища два компонента защиты, реализованных в виде </a:t>
            </a:r>
            <a:r>
              <a:rPr lang="ru-RU" sz="1600" b="0" i="0" dirty="0" err="1">
                <a:effectLst/>
              </a:rPr>
              <a:t>автокодировщиков</a:t>
            </a:r>
            <a:r>
              <a:rPr lang="ru-RU" sz="1600" b="0" i="0" dirty="0">
                <a:effectLst/>
              </a:rPr>
              <a:t> (заранее обученных на законных изображениях): один </a:t>
            </a:r>
            <a:r>
              <a:rPr lang="ru-RU" sz="1600" b="0" i="0" dirty="0" err="1">
                <a:effectLst/>
              </a:rPr>
              <a:t>автокодировщик</a:t>
            </a:r>
            <a:r>
              <a:rPr lang="ru-RU" sz="1600" b="0" i="0" dirty="0">
                <a:effectLst/>
              </a:rPr>
              <a:t> для уровня обнаружения и другой для уровня реформирования. Недетерминированный выбор компонентов, согласно авторам, вдохновлен техникой криптографии с целью уменьшения вероятности уклонений.</a:t>
            </a:r>
          </a:p>
        </p:txBody>
      </p:sp>
      <p:pic>
        <p:nvPicPr>
          <p:cNvPr id="7" name="Рисунок 6">
            <a:extLst>
              <a:ext uri="{FF2B5EF4-FFF2-40B4-BE49-F238E27FC236}">
                <a16:creationId xmlns:a16="http://schemas.microsoft.com/office/drawing/2014/main" id="{5447DB87-F68A-96AB-EB44-2C2FDC030C9E}"/>
              </a:ext>
            </a:extLst>
          </p:cNvPr>
          <p:cNvPicPr>
            <a:picLocks noChangeAspect="1"/>
          </p:cNvPicPr>
          <p:nvPr/>
        </p:nvPicPr>
        <p:blipFill>
          <a:blip r:embed="rId2"/>
          <a:stretch>
            <a:fillRect/>
          </a:stretch>
        </p:blipFill>
        <p:spPr>
          <a:xfrm>
            <a:off x="6527903" y="836736"/>
            <a:ext cx="5350252" cy="2568121"/>
          </a:xfrm>
          <a:prstGeom prst="rect">
            <a:avLst/>
          </a:prstGeom>
        </p:spPr>
      </p:pic>
      <p:sp>
        <p:nvSpPr>
          <p:cNvPr id="2" name="Номер слайда 1"/>
          <p:cNvSpPr>
            <a:spLocks noGrp="1"/>
          </p:cNvSpPr>
          <p:nvPr>
            <p:ph type="sldNum" idx="2"/>
          </p:nvPr>
        </p:nvSpPr>
        <p:spPr/>
        <p:txBody>
          <a:bodyPr/>
          <a:lstStyle/>
          <a:p>
            <a:fld id="{6CBC6A4C-7A0F-4613-B4FE-9A81DD0E7D72}" type="slidenum">
              <a:rPr lang="ru-RU" smtClean="0"/>
              <a:t>37</a:t>
            </a:fld>
            <a:endParaRPr lang="ru-RU"/>
          </a:p>
        </p:txBody>
      </p:sp>
      <p:sp>
        <p:nvSpPr>
          <p:cNvPr id="9" name="TextBox 8">
            <a:extLst>
              <a:ext uri="{FF2B5EF4-FFF2-40B4-BE49-F238E27FC236}">
                <a16:creationId xmlns:a16="http://schemas.microsoft.com/office/drawing/2014/main" id="{2CE3FCD5-4C6F-4E26-AB3D-7C307E74E589}"/>
              </a:ext>
            </a:extLst>
          </p:cNvPr>
          <p:cNvSpPr txBox="1"/>
          <p:nvPr/>
        </p:nvSpPr>
        <p:spPr>
          <a:xfrm>
            <a:off x="6527903" y="3837841"/>
            <a:ext cx="5489547" cy="2308324"/>
          </a:xfrm>
          <a:prstGeom prst="rect">
            <a:avLst/>
          </a:prstGeom>
          <a:noFill/>
        </p:spPr>
        <p:txBody>
          <a:bodyPr wrap="square">
            <a:spAutoFit/>
          </a:bodyPr>
          <a:lstStyle/>
          <a:p>
            <a:pPr algn="just"/>
            <a:r>
              <a:rPr lang="ru-RU" sz="1600" i="1" u="sng"/>
              <a:t>Источники:</a:t>
            </a:r>
          </a:p>
          <a:p>
            <a:pPr algn="just"/>
            <a:r>
              <a:rPr lang="ru-RU" sz="1600"/>
              <a:t>1) </a:t>
            </a:r>
            <a:r>
              <a:rPr lang="en-US" sz="1600"/>
              <a:t>Gabriel Resende Machado, Eugênio Silva, Ronaldo Ribeiro Goldschmidt. Adversarial Machine Learning in Image Classification: A Survey Towards the Defender's Perspective. arXiv preprint arXiv:2009.03728 (2020)</a:t>
            </a:r>
          </a:p>
          <a:p>
            <a:pPr algn="just"/>
            <a:r>
              <a:rPr lang="en-US" sz="1600"/>
              <a:t>2) Dongyu Meng and Hao Chen. 2017. Magnet: a two-pronged defense against adversarial examples. In Proceedings of the 2017 ACM SIGSAC Conference on Computer and Communications Security. ACM, 135–147</a:t>
            </a:r>
          </a:p>
        </p:txBody>
      </p:sp>
    </p:spTree>
    <p:extLst>
      <p:ext uri="{BB962C8B-B14F-4D97-AF65-F5344CB8AC3E}">
        <p14:creationId xmlns:p14="http://schemas.microsoft.com/office/powerpoint/2010/main" val="38767008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 name="Прямая соединительная линия 16"/>
          <p:cNvSpPr/>
          <p:nvPr/>
        </p:nvSpPr>
        <p:spPr>
          <a:xfrm flipV="1">
            <a:off x="313845" y="555717"/>
            <a:ext cx="11564309" cy="9405"/>
          </a:xfrm>
          <a:prstGeom prst="line">
            <a:avLst/>
          </a:prstGeom>
          <a:ln w="76200">
            <a:solidFill>
              <a:srgbClr val="5887C0"/>
            </a:solidFill>
            <a:round/>
          </a:ln>
        </p:spPr>
        <p:style>
          <a:lnRef idx="1">
            <a:schemeClr val="accent1"/>
          </a:lnRef>
          <a:fillRef idx="0">
            <a:schemeClr val="accent1"/>
          </a:fillRef>
          <a:effectRef idx="0">
            <a:schemeClr val="accent1"/>
          </a:effectRef>
          <a:fontRef idx="minor"/>
        </p:style>
        <p:txBody>
          <a:bodyPr/>
          <a:lstStyle/>
          <a:p>
            <a:endParaRPr lang="ru-RU"/>
          </a:p>
        </p:txBody>
      </p:sp>
      <p:sp>
        <p:nvSpPr>
          <p:cNvPr id="123" name="PlaceHolder 15"/>
          <p:cNvSpPr txBox="1"/>
          <p:nvPr/>
        </p:nvSpPr>
        <p:spPr>
          <a:xfrm>
            <a:off x="313845" y="0"/>
            <a:ext cx="6927840" cy="427320"/>
          </a:xfrm>
          <a:prstGeom prst="rect">
            <a:avLst/>
          </a:prstGeom>
          <a:noFill/>
          <a:ln w="0">
            <a:noFill/>
          </a:ln>
        </p:spPr>
        <p:txBody>
          <a:bodyPr lIns="0" tIns="0" rIns="0" bIns="0" anchor="t">
            <a:noAutofit/>
          </a:bodyPr>
          <a:lstStyle/>
          <a:p>
            <a:pPr marL="12600">
              <a:lnSpc>
                <a:spcPct val="100000"/>
              </a:lnSpc>
              <a:spcBef>
                <a:spcPts val="794"/>
              </a:spcBef>
              <a:buNone/>
              <a:tabLst>
                <a:tab pos="301680" algn="l"/>
                <a:tab pos="302400" algn="l"/>
              </a:tabLst>
            </a:pPr>
            <a:r>
              <a:rPr lang="en-US" sz="2800" b="1" spc="-1">
                <a:solidFill>
                  <a:srgbClr val="2369B0"/>
                </a:solidFill>
                <a:latin typeface="Times New Roman"/>
              </a:rPr>
              <a:t>Randomness </a:t>
            </a:r>
            <a:endParaRPr lang="ru-RU" sz="2800" b="0" strike="noStrike" spc="-1" dirty="0">
              <a:solidFill>
                <a:srgbClr val="000000"/>
              </a:solidFill>
              <a:latin typeface="Arial"/>
            </a:endParaRPr>
          </a:p>
        </p:txBody>
      </p:sp>
      <p:sp>
        <p:nvSpPr>
          <p:cNvPr id="3" name="TextBox 2">
            <a:extLst>
              <a:ext uri="{FF2B5EF4-FFF2-40B4-BE49-F238E27FC236}">
                <a16:creationId xmlns:a16="http://schemas.microsoft.com/office/drawing/2014/main" id="{D2D193AE-FF80-C592-621A-6C0944835A47}"/>
              </a:ext>
            </a:extLst>
          </p:cNvPr>
          <p:cNvSpPr txBox="1"/>
          <p:nvPr/>
        </p:nvSpPr>
        <p:spPr>
          <a:xfrm>
            <a:off x="242047" y="623624"/>
            <a:ext cx="11636107" cy="6093976"/>
          </a:xfrm>
          <a:prstGeom prst="rect">
            <a:avLst/>
          </a:prstGeom>
          <a:noFill/>
        </p:spPr>
        <p:txBody>
          <a:bodyPr wrap="square">
            <a:spAutoFit/>
          </a:bodyPr>
          <a:lstStyle/>
          <a:p>
            <a:pPr algn="just"/>
            <a:r>
              <a:rPr lang="ru-RU" sz="1500" b="0" i="0" dirty="0">
                <a:effectLst/>
              </a:rPr>
              <a:t>В работе </a:t>
            </a:r>
            <a:r>
              <a:rPr lang="ru-RU" sz="1500" b="0" i="0" dirty="0" err="1">
                <a:effectLst/>
              </a:rPr>
              <a:t>Vorobeychik</a:t>
            </a:r>
            <a:r>
              <a:rPr lang="ru-RU" sz="1500" b="0" i="0" dirty="0">
                <a:effectLst/>
              </a:rPr>
              <a:t> </a:t>
            </a:r>
            <a:r>
              <a:rPr lang="ru-RU" sz="1500" b="0" i="0">
                <a:effectLst/>
              </a:rPr>
              <a:t>и Kantarcioglu</a:t>
            </a:r>
            <a:r>
              <a:rPr lang="ru-RU" sz="1500"/>
              <a:t>, 2018</a:t>
            </a:r>
            <a:r>
              <a:rPr lang="ru-RU" sz="1500" b="0" i="0">
                <a:effectLst/>
              </a:rPr>
              <a:t> </a:t>
            </a:r>
            <a:r>
              <a:rPr lang="ru-RU" sz="1500" dirty="0"/>
              <a:t>предлагается </a:t>
            </a:r>
            <a:r>
              <a:rPr lang="ru-RU" sz="1500" b="0" i="0" dirty="0">
                <a:effectLst/>
              </a:rPr>
              <a:t>защита, основанная на случайности. Поскольку случайность может значительно увеличить размер возмущений и вычислительные затраты, необходимые для создания </a:t>
            </a:r>
            <a:r>
              <a:rPr lang="ru-RU" sz="1500" b="0" i="0" err="1">
                <a:effectLst/>
              </a:rPr>
              <a:t>адверсарных</a:t>
            </a:r>
            <a:r>
              <a:rPr lang="ru-RU" sz="1500" b="0" i="0">
                <a:effectLst/>
              </a:rPr>
              <a:t> изображений.</a:t>
            </a:r>
            <a:endParaRPr lang="en-US" sz="1500" b="0" i="0">
              <a:effectLst/>
            </a:endParaRPr>
          </a:p>
          <a:p>
            <a:pPr algn="just"/>
            <a:endParaRPr lang="ru-RU" sz="1500"/>
          </a:p>
          <a:p>
            <a:pPr algn="just"/>
            <a:r>
              <a:rPr lang="ru-RU" sz="1500" b="0" i="0">
                <a:effectLst/>
              </a:rPr>
              <a:t>Machado </a:t>
            </a:r>
            <a:r>
              <a:rPr lang="en-US" sz="1500" b="0" i="0">
                <a:effectLst/>
              </a:rPr>
              <a:t>el at., 2019</a:t>
            </a:r>
            <a:r>
              <a:rPr lang="ru-RU" sz="1500" b="0" i="0">
                <a:effectLst/>
              </a:rPr>
              <a:t> </a:t>
            </a:r>
            <a:r>
              <a:rPr lang="ru-RU" sz="1500" b="0" i="0" dirty="0">
                <a:effectLst/>
              </a:rPr>
              <a:t>расширили недетерминированный эффект </a:t>
            </a:r>
            <a:r>
              <a:rPr lang="ru-RU" sz="1500" b="0" i="0" dirty="0" err="1">
                <a:effectLst/>
              </a:rPr>
              <a:t>MagNet</a:t>
            </a:r>
            <a:r>
              <a:rPr lang="ru-RU" sz="1500" b="0" i="0" dirty="0">
                <a:effectLst/>
              </a:rPr>
              <a:t>, предложив защиту под названием </a:t>
            </a:r>
            <a:r>
              <a:rPr lang="ru-RU" sz="1500" b="0" i="0" dirty="0" err="1">
                <a:effectLst/>
              </a:rPr>
              <a:t>MultiMagNet</a:t>
            </a:r>
            <a:r>
              <a:rPr lang="ru-RU" sz="1500" b="0" i="0" dirty="0">
                <a:effectLst/>
              </a:rPr>
              <a:t>, которая случайным образом выбирает несколько компонентов защиты во время выполнения, а не только один, как это делает изначально </a:t>
            </a:r>
            <a:r>
              <a:rPr lang="ru-RU" sz="1500" b="0" i="0" dirty="0" err="1">
                <a:effectLst/>
              </a:rPr>
              <a:t>MagNet</a:t>
            </a:r>
            <a:r>
              <a:rPr lang="ru-RU" sz="1500" b="0" i="0" dirty="0">
                <a:effectLst/>
              </a:rPr>
              <a:t>. По аналогии с </a:t>
            </a:r>
            <a:r>
              <a:rPr lang="ru-RU" sz="1500" b="0" i="0" dirty="0" err="1">
                <a:effectLst/>
              </a:rPr>
              <a:t>MagNet</a:t>
            </a:r>
            <a:r>
              <a:rPr lang="ru-RU" sz="1500" b="0" i="0" dirty="0">
                <a:effectLst/>
              </a:rPr>
              <a:t>, компоненты защиты </a:t>
            </a:r>
            <a:r>
              <a:rPr lang="ru-RU" sz="1500" b="0" i="0" dirty="0" err="1">
                <a:effectLst/>
              </a:rPr>
              <a:t>MultiMagNet</a:t>
            </a:r>
            <a:r>
              <a:rPr lang="ru-RU" sz="1500" b="0" i="0" dirty="0">
                <a:effectLst/>
              </a:rPr>
              <a:t> также были реализованы в виде </a:t>
            </a:r>
            <a:r>
              <a:rPr lang="ru-RU" sz="1500" b="0" i="0" dirty="0" err="1">
                <a:effectLst/>
              </a:rPr>
              <a:t>автокодировщиков</a:t>
            </a:r>
            <a:r>
              <a:rPr lang="ru-RU" sz="1500" b="0" i="0" dirty="0">
                <a:effectLst/>
              </a:rPr>
              <a:t>, обученных на законных изображениях. Позже авторы разделили архитектуру </a:t>
            </a:r>
            <a:r>
              <a:rPr lang="ru-RU" sz="1500" b="0" i="0" dirty="0" err="1">
                <a:effectLst/>
              </a:rPr>
              <a:t>MultiMagNet</a:t>
            </a:r>
            <a:r>
              <a:rPr lang="ru-RU" sz="1500" b="0" i="0" dirty="0">
                <a:effectLst/>
              </a:rPr>
              <a:t> на два этапа, </a:t>
            </a:r>
            <a:r>
              <a:rPr lang="ru-RU" sz="1500" b="0" i="0">
                <a:effectLst/>
              </a:rPr>
              <a:t>а именно</a:t>
            </a:r>
            <a:r>
              <a:rPr lang="en-US" sz="1500" b="0" i="0">
                <a:effectLst/>
              </a:rPr>
              <a:t>:</a:t>
            </a:r>
          </a:p>
          <a:p>
            <a:pPr marL="285750" indent="-285750" algn="just">
              <a:buFont typeface="Wingdings" panose="05000000000000000000" pitchFamily="2" charset="2"/>
              <a:buChar char="v"/>
            </a:pPr>
            <a:r>
              <a:rPr lang="ru-RU" sz="1500" b="0" i="0">
                <a:effectLst/>
              </a:rPr>
              <a:t>этап калибровки</a:t>
            </a:r>
            <a:r>
              <a:rPr lang="en-US" sz="1500" b="0" i="0">
                <a:effectLst/>
              </a:rPr>
              <a:t>;</a:t>
            </a:r>
          </a:p>
          <a:p>
            <a:pPr marL="285750" indent="-285750" algn="just">
              <a:buFont typeface="Wingdings" panose="05000000000000000000" pitchFamily="2" charset="2"/>
              <a:buChar char="v"/>
            </a:pPr>
            <a:r>
              <a:rPr lang="ru-RU" sz="1500" b="0" i="0">
                <a:effectLst/>
              </a:rPr>
              <a:t>этап разв</a:t>
            </a:r>
            <a:r>
              <a:rPr lang="ru-RU" sz="1500"/>
              <a:t>ё</a:t>
            </a:r>
            <a:r>
              <a:rPr lang="ru-RU" sz="1500" b="0" i="0">
                <a:effectLst/>
              </a:rPr>
              <a:t>ртывания. </a:t>
            </a:r>
            <a:endParaRPr lang="en-US" sz="1500" b="0" i="0">
              <a:effectLst/>
            </a:endParaRPr>
          </a:p>
          <a:p>
            <a:pPr algn="just"/>
            <a:endParaRPr lang="en-US" sz="1500" b="0" i="0">
              <a:effectLst/>
            </a:endParaRPr>
          </a:p>
          <a:p>
            <a:pPr algn="just"/>
            <a:r>
              <a:rPr lang="ru-RU" sz="1500" b="0" i="0">
                <a:effectLst/>
              </a:rPr>
              <a:t>На </a:t>
            </a:r>
            <a:r>
              <a:rPr lang="ru-RU" sz="1500" b="0" i="0" dirty="0">
                <a:effectLst/>
              </a:rPr>
              <a:t>этапе калибровки </a:t>
            </a:r>
            <a:r>
              <a:rPr lang="ru-RU" sz="1500" b="0" i="0" dirty="0" err="1">
                <a:effectLst/>
              </a:rPr>
              <a:t>MultiMagNet</a:t>
            </a:r>
            <a:r>
              <a:rPr lang="ru-RU" sz="1500" b="0" i="0" dirty="0">
                <a:effectLst/>
              </a:rPr>
              <a:t> использует набор данных валидации для поиска лучшего набора гиперпараметров. После калибровки </a:t>
            </a:r>
            <a:r>
              <a:rPr lang="ru-RU" sz="1500" b="0" i="0" dirty="0" err="1">
                <a:effectLst/>
              </a:rPr>
              <a:t>MultiMagNet</a:t>
            </a:r>
            <a:r>
              <a:rPr lang="ru-RU" sz="1500" b="0" i="0" dirty="0">
                <a:effectLst/>
              </a:rPr>
              <a:t> переходит ко второму этапу </a:t>
            </a:r>
            <a:r>
              <a:rPr lang="ru-RU" sz="1500" b="0" i="0">
                <a:effectLst/>
              </a:rPr>
              <a:t>- этапу развёртывания</a:t>
            </a:r>
            <a:r>
              <a:rPr lang="ru-RU" sz="1500" b="0" i="0" dirty="0">
                <a:effectLst/>
              </a:rPr>
              <a:t>, где анализируются входные изображения для защиты классификатора от </a:t>
            </a:r>
            <a:r>
              <a:rPr lang="ru-RU" sz="1500" b="0" i="0" dirty="0" err="1">
                <a:effectLst/>
              </a:rPr>
              <a:t>адверсарных</a:t>
            </a:r>
            <a:r>
              <a:rPr lang="ru-RU" sz="1500" b="0" i="0" dirty="0">
                <a:effectLst/>
              </a:rPr>
              <a:t> примеров. Авторы провели сравнительное исследование с </a:t>
            </a:r>
            <a:r>
              <a:rPr lang="ru-RU" sz="1500" b="0" i="0" dirty="0" err="1">
                <a:effectLst/>
              </a:rPr>
              <a:t>MagNet</a:t>
            </a:r>
            <a:r>
              <a:rPr lang="ru-RU" sz="1500" b="0" i="0" dirty="0">
                <a:effectLst/>
              </a:rPr>
              <a:t>, используя законные и </a:t>
            </a:r>
            <a:r>
              <a:rPr lang="ru-RU" sz="1500" b="0" i="0" dirty="0" err="1">
                <a:effectLst/>
              </a:rPr>
              <a:t>адверсарные</a:t>
            </a:r>
            <a:r>
              <a:rPr lang="ru-RU" sz="1500" b="0" i="0" dirty="0">
                <a:effectLst/>
              </a:rPr>
              <a:t> изображения, созданные атаками FGSM, BIM </a:t>
            </a:r>
            <a:r>
              <a:rPr lang="ru-RU" sz="1500" b="0" i="0" dirty="0" err="1">
                <a:effectLst/>
              </a:rPr>
              <a:t>DeepFool</a:t>
            </a:r>
            <a:r>
              <a:rPr lang="ru-RU" sz="1500" b="0" i="0" dirty="0">
                <a:effectLst/>
              </a:rPr>
              <a:t> и CW, и пришли к выводу, что увеличение недетерминированного эффекта путем выбора нескольких компонентов может привести к лучшим архитектурам </a:t>
            </a:r>
            <a:r>
              <a:rPr lang="ru-RU" sz="1500" b="0" i="0">
                <a:effectLst/>
              </a:rPr>
              <a:t>защиты.</a:t>
            </a:r>
            <a:endParaRPr lang="en-US" sz="1500" b="0" i="0">
              <a:effectLst/>
            </a:endParaRPr>
          </a:p>
          <a:p>
            <a:pPr algn="just"/>
            <a:endParaRPr lang="en-US" sz="1500"/>
          </a:p>
          <a:p>
            <a:pPr algn="just"/>
            <a:r>
              <a:rPr lang="ru-RU" sz="1500" b="0" i="1" u="sng">
                <a:effectLst/>
              </a:rPr>
              <a:t>Источники</a:t>
            </a:r>
            <a:r>
              <a:rPr lang="en-US" sz="1500" b="0" i="1" u="sng">
                <a:effectLst/>
              </a:rPr>
              <a:t>:</a:t>
            </a:r>
          </a:p>
          <a:p>
            <a:pPr algn="just"/>
            <a:r>
              <a:rPr lang="en-US" sz="1500" b="0" i="0">
                <a:effectLst/>
              </a:rPr>
              <a:t>1) Gabriel Resende Machado, Eugênio Silva, Ronaldo Ribeiro Goldschmidt. Adversarial Machine Learning in Image Classification: A Survey Towards the Defender's Perspective. arXiv preprint arXiv:2009.03728 (2020)</a:t>
            </a:r>
          </a:p>
          <a:p>
            <a:pPr algn="just"/>
            <a:r>
              <a:rPr lang="en-US" sz="1500" b="0" i="0">
                <a:effectLst/>
              </a:rPr>
              <a:t>2) Yevgeniy Vorobeychik and Murat Kantarcioglu. 2018. Adversarial machine learning. Synthesis Lectures on Artificial Intelligence and Machine Learning 12, 3 (2018), 1–169.</a:t>
            </a:r>
          </a:p>
          <a:p>
            <a:pPr algn="just"/>
            <a:r>
              <a:rPr lang="en-US" sz="1500"/>
              <a:t>3) Gabriel R. Machado., Ronaldo R. Goldschmidt., and Eugênio Silva. 2019. MultiMagNet: A Non-deterministic Approach based on the Formation of Ensembles for Defending Against Adversarial Images. In Proceedings of the 21st International Conference on Enterprise Information Systems - Volume 1: ICEIS,. INSTICC, SciTePress, 307–318. https://doi.org/10.5220/0007714203070318</a:t>
            </a:r>
          </a:p>
        </p:txBody>
      </p:sp>
      <p:sp>
        <p:nvSpPr>
          <p:cNvPr id="2" name="Номер слайда 1"/>
          <p:cNvSpPr>
            <a:spLocks noGrp="1"/>
          </p:cNvSpPr>
          <p:nvPr>
            <p:ph type="sldNum" idx="2"/>
          </p:nvPr>
        </p:nvSpPr>
        <p:spPr/>
        <p:txBody>
          <a:bodyPr/>
          <a:lstStyle/>
          <a:p>
            <a:fld id="{6CBC6A4C-7A0F-4613-B4FE-9A81DD0E7D72}" type="slidenum">
              <a:rPr lang="ru-RU" smtClean="0"/>
              <a:t>38</a:t>
            </a:fld>
            <a:endParaRPr lang="ru-RU"/>
          </a:p>
        </p:txBody>
      </p:sp>
    </p:spTree>
    <p:extLst>
      <p:ext uri="{BB962C8B-B14F-4D97-AF65-F5344CB8AC3E}">
        <p14:creationId xmlns:p14="http://schemas.microsoft.com/office/powerpoint/2010/main" val="265330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304920" y="13320"/>
            <a:ext cx="7696080" cy="427320"/>
          </a:xfrm>
          <a:prstGeom prst="rect">
            <a:avLst/>
          </a:prstGeom>
          <a:noFill/>
          <a:ln w="0">
            <a:noFill/>
          </a:ln>
        </p:spPr>
        <p:txBody>
          <a:bodyPr lIns="0" tIns="0" rIns="0" bIns="0" anchor="t">
            <a:noAutofit/>
          </a:bodyPr>
          <a:lstStyle/>
          <a:p>
            <a:pPr marL="12600">
              <a:lnSpc>
                <a:spcPct val="100000"/>
              </a:lnSpc>
              <a:spcBef>
                <a:spcPts val="794"/>
              </a:spcBef>
              <a:buNone/>
              <a:tabLst>
                <a:tab pos="301680" algn="l"/>
                <a:tab pos="302400" algn="l"/>
              </a:tabLst>
            </a:pPr>
            <a:r>
              <a:rPr lang="ru-RU" sz="2800" b="1" strike="noStrike" spc="-1" dirty="0">
                <a:solidFill>
                  <a:srgbClr val="2369B0"/>
                </a:solidFill>
                <a:latin typeface="Times New Roman"/>
                <a:ea typeface="DejaVu Sans"/>
              </a:rPr>
              <a:t>Таксономия методов защиты ИИ (NIST)</a:t>
            </a:r>
            <a:endParaRPr lang="ru-RU" sz="2800" b="0" strike="noStrike" spc="-1" dirty="0">
              <a:solidFill>
                <a:srgbClr val="000000"/>
              </a:solidFill>
              <a:latin typeface="Arial"/>
            </a:endParaRPr>
          </a:p>
        </p:txBody>
      </p:sp>
      <p:sp>
        <p:nvSpPr>
          <p:cNvPr id="59" name="Прямая соединительная линия 1"/>
          <p:cNvSpPr/>
          <p:nvPr/>
        </p:nvSpPr>
        <p:spPr>
          <a:xfrm flipV="1">
            <a:off x="304559" y="580292"/>
            <a:ext cx="11617809" cy="29188"/>
          </a:xfrm>
          <a:prstGeom prst="line">
            <a:avLst/>
          </a:prstGeom>
          <a:ln w="76200">
            <a:solidFill>
              <a:srgbClr val="5887C0"/>
            </a:solidFill>
            <a:round/>
          </a:ln>
        </p:spPr>
        <p:style>
          <a:lnRef idx="1">
            <a:schemeClr val="accent1"/>
          </a:lnRef>
          <a:fillRef idx="0">
            <a:schemeClr val="accent1"/>
          </a:fillRef>
          <a:effectRef idx="0">
            <a:schemeClr val="accent1"/>
          </a:effectRef>
          <a:fontRef idx="minor"/>
        </p:style>
        <p:txBody>
          <a:bodyPr/>
          <a:lstStyle/>
          <a:p>
            <a:endParaRPr lang="ru-RU"/>
          </a:p>
        </p:txBody>
      </p:sp>
      <p:pic>
        <p:nvPicPr>
          <p:cNvPr id="60" name="Рисунок 1"/>
          <p:cNvPicPr/>
          <p:nvPr/>
        </p:nvPicPr>
        <p:blipFill>
          <a:blip r:embed="rId2"/>
          <a:stretch/>
        </p:blipFill>
        <p:spPr>
          <a:xfrm>
            <a:off x="2057220" y="836280"/>
            <a:ext cx="7315200" cy="5541840"/>
          </a:xfrm>
          <a:prstGeom prst="rect">
            <a:avLst/>
          </a:prstGeom>
          <a:ln w="0">
            <a:noFill/>
          </a:ln>
        </p:spPr>
      </p:pic>
      <p:sp>
        <p:nvSpPr>
          <p:cNvPr id="2" name="Номер слайда 1"/>
          <p:cNvSpPr>
            <a:spLocks noGrp="1"/>
          </p:cNvSpPr>
          <p:nvPr>
            <p:ph type="sldNum" idx="2"/>
          </p:nvPr>
        </p:nvSpPr>
        <p:spPr/>
        <p:txBody>
          <a:bodyPr/>
          <a:lstStyle/>
          <a:p>
            <a:fld id="{6CBC6A4C-7A0F-4613-B4FE-9A81DD0E7D72}" type="slidenum">
              <a:rPr lang="ru-RU" smtClean="0"/>
              <a:t>4</a:t>
            </a:fld>
            <a:endParaRPr lang="ru-RU"/>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304920" y="13320"/>
            <a:ext cx="7696080" cy="427320"/>
          </a:xfrm>
          <a:prstGeom prst="rect">
            <a:avLst/>
          </a:prstGeom>
          <a:noFill/>
          <a:ln w="0">
            <a:noFill/>
          </a:ln>
        </p:spPr>
        <p:txBody>
          <a:bodyPr lIns="0" tIns="0" rIns="0" bIns="0" anchor="t">
            <a:noAutofit/>
          </a:bodyPr>
          <a:lstStyle/>
          <a:p>
            <a:pPr marL="12600">
              <a:lnSpc>
                <a:spcPct val="100000"/>
              </a:lnSpc>
              <a:spcBef>
                <a:spcPts val="794"/>
              </a:spcBef>
              <a:buNone/>
              <a:tabLst>
                <a:tab pos="301680" algn="l"/>
                <a:tab pos="302400" algn="l"/>
              </a:tabLst>
            </a:pPr>
            <a:r>
              <a:rPr lang="ru-RU" sz="2800" b="1" strike="noStrike" spc="-1">
                <a:solidFill>
                  <a:srgbClr val="2369B0"/>
                </a:solidFill>
                <a:latin typeface="Times New Roman"/>
                <a:ea typeface="DejaVu Sans"/>
              </a:rPr>
              <a:t>Таксономия методов защиты ИИ (NIST)</a:t>
            </a:r>
            <a:endParaRPr lang="ru-RU" sz="2800" b="0" strike="noStrike" spc="-1">
              <a:solidFill>
                <a:srgbClr val="000000"/>
              </a:solidFill>
              <a:latin typeface="Arial"/>
            </a:endParaRPr>
          </a:p>
        </p:txBody>
      </p:sp>
      <p:sp>
        <p:nvSpPr>
          <p:cNvPr id="62" name="Прямая соединительная линия 2"/>
          <p:cNvSpPr/>
          <p:nvPr/>
        </p:nvSpPr>
        <p:spPr>
          <a:xfrm>
            <a:off x="304559" y="609480"/>
            <a:ext cx="11565055" cy="360"/>
          </a:xfrm>
          <a:prstGeom prst="line">
            <a:avLst/>
          </a:prstGeom>
          <a:ln w="76200">
            <a:solidFill>
              <a:srgbClr val="5887C0"/>
            </a:solidFill>
            <a:round/>
          </a:ln>
        </p:spPr>
        <p:style>
          <a:lnRef idx="1">
            <a:schemeClr val="accent1"/>
          </a:lnRef>
          <a:fillRef idx="0">
            <a:schemeClr val="accent1"/>
          </a:fillRef>
          <a:effectRef idx="0">
            <a:schemeClr val="accent1"/>
          </a:effectRef>
          <a:fontRef idx="minor"/>
        </p:style>
        <p:txBody>
          <a:bodyPr/>
          <a:lstStyle/>
          <a:p>
            <a:endParaRPr lang="ru-RU"/>
          </a:p>
        </p:txBody>
      </p:sp>
      <p:pic>
        <p:nvPicPr>
          <p:cNvPr id="63" name="Рисунок 62"/>
          <p:cNvPicPr/>
          <p:nvPr/>
        </p:nvPicPr>
        <p:blipFill>
          <a:blip r:embed="rId2"/>
          <a:stretch/>
        </p:blipFill>
        <p:spPr>
          <a:xfrm>
            <a:off x="2117340" y="894240"/>
            <a:ext cx="7194960" cy="5314680"/>
          </a:xfrm>
          <a:prstGeom prst="rect">
            <a:avLst/>
          </a:prstGeom>
          <a:ln w="0">
            <a:noFill/>
          </a:ln>
        </p:spPr>
      </p:pic>
      <p:sp>
        <p:nvSpPr>
          <p:cNvPr id="2" name="Номер слайда 1"/>
          <p:cNvSpPr>
            <a:spLocks noGrp="1"/>
          </p:cNvSpPr>
          <p:nvPr>
            <p:ph type="sldNum" idx="2"/>
          </p:nvPr>
        </p:nvSpPr>
        <p:spPr/>
        <p:txBody>
          <a:bodyPr/>
          <a:lstStyle/>
          <a:p>
            <a:fld id="{6CBC6A4C-7A0F-4613-B4FE-9A81DD0E7D72}" type="slidenum">
              <a:rPr lang="ru-RU" smtClean="0"/>
              <a:t>5</a:t>
            </a:fld>
            <a:endParaRPr lang="ru-R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304920" y="13320"/>
            <a:ext cx="7696080" cy="427320"/>
          </a:xfrm>
          <a:prstGeom prst="rect">
            <a:avLst/>
          </a:prstGeom>
          <a:noFill/>
          <a:ln w="0">
            <a:noFill/>
          </a:ln>
        </p:spPr>
        <p:txBody>
          <a:bodyPr lIns="0" tIns="0" rIns="0" bIns="0" anchor="t">
            <a:noAutofit/>
          </a:bodyPr>
          <a:lstStyle/>
          <a:p>
            <a:pPr marL="12600">
              <a:lnSpc>
                <a:spcPct val="100000"/>
              </a:lnSpc>
              <a:spcBef>
                <a:spcPts val="794"/>
              </a:spcBef>
              <a:buNone/>
              <a:tabLst>
                <a:tab pos="301680" algn="l"/>
                <a:tab pos="302400" algn="l"/>
              </a:tabLst>
            </a:pPr>
            <a:r>
              <a:rPr lang="ru-RU" sz="2800" b="1" strike="noStrike" spc="-1">
                <a:solidFill>
                  <a:srgbClr val="2369B0"/>
                </a:solidFill>
                <a:latin typeface="Times New Roman"/>
                <a:ea typeface="DejaVu Sans"/>
              </a:rPr>
              <a:t>Таксономия методов защиты ИИ (NIST)</a:t>
            </a:r>
            <a:endParaRPr lang="ru-RU" sz="2800" b="0" strike="noStrike" spc="-1">
              <a:solidFill>
                <a:srgbClr val="000000"/>
              </a:solidFill>
              <a:latin typeface="Arial"/>
            </a:endParaRPr>
          </a:p>
        </p:txBody>
      </p:sp>
      <p:sp>
        <p:nvSpPr>
          <p:cNvPr id="65" name="Прямая соединительная линия 3"/>
          <p:cNvSpPr/>
          <p:nvPr/>
        </p:nvSpPr>
        <p:spPr>
          <a:xfrm>
            <a:off x="304560" y="609480"/>
            <a:ext cx="11521094" cy="28800"/>
          </a:xfrm>
          <a:prstGeom prst="line">
            <a:avLst/>
          </a:prstGeom>
          <a:ln w="76200">
            <a:solidFill>
              <a:srgbClr val="5887C0"/>
            </a:solidFill>
            <a:round/>
          </a:ln>
        </p:spPr>
        <p:style>
          <a:lnRef idx="1">
            <a:schemeClr val="accent1"/>
          </a:lnRef>
          <a:fillRef idx="0">
            <a:schemeClr val="accent1"/>
          </a:fillRef>
          <a:effectRef idx="0">
            <a:schemeClr val="accent1"/>
          </a:effectRef>
          <a:fontRef idx="minor"/>
        </p:style>
        <p:txBody>
          <a:bodyPr/>
          <a:lstStyle/>
          <a:p>
            <a:endParaRPr lang="ru-RU"/>
          </a:p>
        </p:txBody>
      </p:sp>
      <p:pic>
        <p:nvPicPr>
          <p:cNvPr id="66" name="Рисунок 65"/>
          <p:cNvPicPr/>
          <p:nvPr/>
        </p:nvPicPr>
        <p:blipFill>
          <a:blip r:embed="rId2"/>
          <a:stretch/>
        </p:blipFill>
        <p:spPr>
          <a:xfrm>
            <a:off x="1408320" y="808020"/>
            <a:ext cx="8613000" cy="5739840"/>
          </a:xfrm>
          <a:prstGeom prst="rect">
            <a:avLst/>
          </a:prstGeom>
          <a:ln w="0">
            <a:noFill/>
          </a:ln>
        </p:spPr>
      </p:pic>
      <p:sp>
        <p:nvSpPr>
          <p:cNvPr id="2" name="Номер слайда 1"/>
          <p:cNvSpPr>
            <a:spLocks noGrp="1"/>
          </p:cNvSpPr>
          <p:nvPr>
            <p:ph type="sldNum" idx="2"/>
          </p:nvPr>
        </p:nvSpPr>
        <p:spPr/>
        <p:txBody>
          <a:bodyPr/>
          <a:lstStyle/>
          <a:p>
            <a:fld id="{6CBC6A4C-7A0F-4613-B4FE-9A81DD0E7D72}" type="slidenum">
              <a:rPr lang="ru-RU" smtClean="0"/>
              <a:t>6</a:t>
            </a:fld>
            <a:endParaRPr lang="ru-RU"/>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Овал 3"/>
          <p:cNvSpPr/>
          <p:nvPr/>
        </p:nvSpPr>
        <p:spPr>
          <a:xfrm>
            <a:off x="773726" y="2452920"/>
            <a:ext cx="10181492" cy="624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7" name="PlaceHolder 1"/>
          <p:cNvSpPr>
            <a:spLocks noGrp="1"/>
          </p:cNvSpPr>
          <p:nvPr>
            <p:ph type="title" idx="4294967295"/>
          </p:nvPr>
        </p:nvSpPr>
        <p:spPr>
          <a:xfrm>
            <a:off x="304920" y="13320"/>
            <a:ext cx="5409720" cy="427320"/>
          </a:xfrm>
          <a:prstGeom prst="rect">
            <a:avLst/>
          </a:prstGeom>
          <a:noFill/>
          <a:ln w="0">
            <a:noFill/>
          </a:ln>
        </p:spPr>
        <p:txBody>
          <a:bodyPr lIns="0" tIns="0" rIns="0" bIns="0" anchor="t">
            <a:noAutofit/>
          </a:bodyPr>
          <a:lstStyle/>
          <a:p>
            <a:pPr marL="12600">
              <a:lnSpc>
                <a:spcPct val="100000"/>
              </a:lnSpc>
              <a:spcBef>
                <a:spcPts val="794"/>
              </a:spcBef>
              <a:buNone/>
              <a:tabLst>
                <a:tab pos="301680" algn="l"/>
                <a:tab pos="302400" algn="l"/>
              </a:tabLst>
            </a:pPr>
            <a:r>
              <a:rPr lang="ru-RU" sz="2800" b="1" strike="noStrike" spc="-1">
                <a:solidFill>
                  <a:srgbClr val="2369B0"/>
                </a:solidFill>
                <a:latin typeface="Times New Roman"/>
                <a:ea typeface="DejaVu Sans"/>
              </a:rPr>
              <a:t>Маскирование градиента</a:t>
            </a:r>
            <a:endParaRPr lang="ru-RU" sz="2800" b="0" strike="noStrike" spc="-1">
              <a:solidFill>
                <a:srgbClr val="000000"/>
              </a:solidFill>
              <a:latin typeface="Arial"/>
            </a:endParaRPr>
          </a:p>
        </p:txBody>
      </p:sp>
      <p:sp>
        <p:nvSpPr>
          <p:cNvPr id="68" name="Прямая соединительная линия 9"/>
          <p:cNvSpPr/>
          <p:nvPr/>
        </p:nvSpPr>
        <p:spPr>
          <a:xfrm>
            <a:off x="304560" y="609480"/>
            <a:ext cx="11582640" cy="3206"/>
          </a:xfrm>
          <a:prstGeom prst="line">
            <a:avLst/>
          </a:prstGeom>
          <a:ln w="76200">
            <a:solidFill>
              <a:srgbClr val="5887C0"/>
            </a:solidFill>
            <a:round/>
          </a:ln>
        </p:spPr>
        <p:style>
          <a:lnRef idx="1">
            <a:schemeClr val="accent1"/>
          </a:lnRef>
          <a:fillRef idx="0">
            <a:schemeClr val="accent1"/>
          </a:fillRef>
          <a:effectRef idx="0">
            <a:schemeClr val="accent1"/>
          </a:effectRef>
          <a:fontRef idx="minor"/>
        </p:style>
        <p:txBody>
          <a:bodyPr/>
          <a:lstStyle/>
          <a:p>
            <a:endParaRPr lang="ru-RU"/>
          </a:p>
        </p:txBody>
      </p:sp>
      <p:sp>
        <p:nvSpPr>
          <p:cNvPr id="2" name="Номер слайда 1"/>
          <p:cNvSpPr>
            <a:spLocks noGrp="1"/>
          </p:cNvSpPr>
          <p:nvPr>
            <p:ph type="sldNum" idx="2"/>
          </p:nvPr>
        </p:nvSpPr>
        <p:spPr/>
        <p:txBody>
          <a:bodyPr/>
          <a:lstStyle/>
          <a:p>
            <a:fld id="{6CBC6A4C-7A0F-4613-B4FE-9A81DD0E7D72}" type="slidenum">
              <a:rPr lang="ru-RU" smtClean="0"/>
              <a:t>7</a:t>
            </a:fld>
            <a:endParaRPr lang="ru-RU"/>
          </a:p>
        </p:txBody>
      </p:sp>
      <p:sp>
        <p:nvSpPr>
          <p:cNvPr id="3" name="Прямоугольник 2"/>
          <p:cNvSpPr/>
          <p:nvPr/>
        </p:nvSpPr>
        <p:spPr>
          <a:xfrm>
            <a:off x="304379" y="928175"/>
            <a:ext cx="10820519" cy="1754326"/>
          </a:xfrm>
          <a:prstGeom prst="rect">
            <a:avLst/>
          </a:prstGeom>
        </p:spPr>
        <p:txBody>
          <a:bodyPr wrap="square">
            <a:spAutoFit/>
          </a:bodyPr>
          <a:lstStyle/>
          <a:p>
            <a:pPr algn="just"/>
            <a:r>
              <a:rPr lang="ru-RU" dirty="0"/>
              <a:t>Защита, основанная на градиентной маскировке (эффект, также известный как </a:t>
            </a:r>
            <a:r>
              <a:rPr lang="en-US" dirty="0"/>
              <a:t>“obfuscated gradient”</a:t>
            </a:r>
            <a:r>
              <a:rPr lang="ru-RU" dirty="0"/>
              <a:t>), создаёт, иногда непреднамеренно, модели, содержащие более плавные градиенты, что мешает алгоритмам атаки на основе оптимизации находить неправильные направления в пространстве, т.е. без полезных градиентов для создания состязательных примеров.</a:t>
            </a:r>
          </a:p>
          <a:p>
            <a:pPr algn="just"/>
            <a:endParaRPr lang="ru-RU" dirty="0"/>
          </a:p>
          <a:p>
            <a:pPr algn="just"/>
            <a:endParaRPr lang="ru-RU" dirty="0"/>
          </a:p>
        </p:txBody>
      </p:sp>
      <p:sp>
        <p:nvSpPr>
          <p:cNvPr id="5" name="Прямоугольник 4"/>
          <p:cNvSpPr/>
          <p:nvPr/>
        </p:nvSpPr>
        <p:spPr>
          <a:xfrm>
            <a:off x="844062" y="2579648"/>
            <a:ext cx="9961684" cy="369332"/>
          </a:xfrm>
          <a:prstGeom prst="rect">
            <a:avLst/>
          </a:prstGeom>
        </p:spPr>
        <p:txBody>
          <a:bodyPr wrap="square">
            <a:spAutoFit/>
          </a:bodyPr>
          <a:lstStyle/>
          <a:p>
            <a:pPr algn="ctr"/>
            <a:r>
              <a:rPr lang="ru-RU" b="1" dirty="0"/>
              <a:t>Защита, основанная на градиентной маскировке, может быть организована в виде</a:t>
            </a:r>
          </a:p>
        </p:txBody>
      </p:sp>
      <p:sp>
        <p:nvSpPr>
          <p:cNvPr id="6" name="Прямоугольник 5"/>
          <p:cNvSpPr/>
          <p:nvPr/>
        </p:nvSpPr>
        <p:spPr>
          <a:xfrm>
            <a:off x="0" y="3904283"/>
            <a:ext cx="3308838" cy="1384995"/>
          </a:xfrm>
          <a:prstGeom prst="rect">
            <a:avLst/>
          </a:prstGeom>
        </p:spPr>
        <p:txBody>
          <a:bodyPr wrap="square">
            <a:spAutoFit/>
          </a:bodyPr>
          <a:lstStyle/>
          <a:p>
            <a:pPr algn="just"/>
            <a:r>
              <a:rPr lang="ru-RU" sz="1400" b="1" dirty="0"/>
              <a:t>Разрушенных градиентов (</a:t>
            </a:r>
            <a:r>
              <a:rPr lang="ru-RU" sz="1400" b="1" dirty="0" err="1"/>
              <a:t>shattered</a:t>
            </a:r>
            <a:r>
              <a:rPr lang="ru-RU" sz="1400" b="1" dirty="0"/>
              <a:t> </a:t>
            </a:r>
            <a:r>
              <a:rPr lang="ru-RU" sz="1400" b="1" dirty="0" err="1"/>
              <a:t>gradients</a:t>
            </a:r>
            <a:r>
              <a:rPr lang="ru-RU" sz="1400" b="1" dirty="0"/>
              <a:t>)</a:t>
            </a:r>
            <a:r>
              <a:rPr lang="ru-RU" sz="1400" dirty="0"/>
              <a:t>, которые вызваны </a:t>
            </a:r>
            <a:r>
              <a:rPr lang="ru-RU" sz="1400" dirty="0" err="1"/>
              <a:t>недифференцируемой</a:t>
            </a:r>
            <a:r>
              <a:rPr lang="ru-RU" sz="1400" dirty="0"/>
              <a:t> защитой, что приводит к появлению несуществующих или неправильных градиентов</a:t>
            </a:r>
          </a:p>
        </p:txBody>
      </p:sp>
      <p:sp>
        <p:nvSpPr>
          <p:cNvPr id="7" name="Прямоугольник 6"/>
          <p:cNvSpPr/>
          <p:nvPr/>
        </p:nvSpPr>
        <p:spPr>
          <a:xfrm>
            <a:off x="304560" y="5885754"/>
            <a:ext cx="10820519" cy="584775"/>
          </a:xfrm>
          <a:prstGeom prst="rect">
            <a:avLst/>
          </a:prstGeom>
        </p:spPr>
        <p:txBody>
          <a:bodyPr wrap="square">
            <a:spAutoFit/>
          </a:bodyPr>
          <a:lstStyle/>
          <a:p>
            <a:pPr algn="just"/>
            <a:r>
              <a:rPr lang="ru-RU" sz="1600" i="1" u="sng" dirty="0"/>
              <a:t>Источник:</a:t>
            </a:r>
            <a:r>
              <a:rPr lang="ru-RU" sz="1600" dirty="0"/>
              <a:t> </a:t>
            </a:r>
            <a:r>
              <a:rPr lang="en-US" sz="1600" dirty="0"/>
              <a:t>Anish </a:t>
            </a:r>
            <a:r>
              <a:rPr lang="en-US" sz="1600" dirty="0" err="1"/>
              <a:t>Athalye</a:t>
            </a:r>
            <a:r>
              <a:rPr lang="en-US" sz="1600" dirty="0"/>
              <a:t>, Nicholas </a:t>
            </a:r>
            <a:r>
              <a:rPr lang="en-US" sz="1600" dirty="0" err="1"/>
              <a:t>Carlini</a:t>
            </a:r>
            <a:r>
              <a:rPr lang="en-US" sz="1600" dirty="0"/>
              <a:t>, and David Wagner.  Obfuscated gradients give a false sense of security: Circumventing defenses to adversarial examples. </a:t>
            </a:r>
            <a:r>
              <a:rPr lang="en-US" sz="1600" dirty="0" err="1"/>
              <a:t>arXiv</a:t>
            </a:r>
            <a:r>
              <a:rPr lang="en-US" sz="1600" dirty="0"/>
              <a:t> preprint arXiv:1802.00420 (2018) </a:t>
            </a:r>
            <a:endParaRPr lang="ru-RU" sz="1600" dirty="0"/>
          </a:p>
        </p:txBody>
      </p:sp>
      <p:sp>
        <p:nvSpPr>
          <p:cNvPr id="8" name="Прямоугольник 7"/>
          <p:cNvSpPr/>
          <p:nvPr/>
        </p:nvSpPr>
        <p:spPr>
          <a:xfrm>
            <a:off x="3447457" y="3901020"/>
            <a:ext cx="4534365" cy="1815882"/>
          </a:xfrm>
          <a:prstGeom prst="rect">
            <a:avLst/>
          </a:prstGeom>
        </p:spPr>
        <p:txBody>
          <a:bodyPr wrap="square">
            <a:spAutoFit/>
          </a:bodyPr>
          <a:lstStyle/>
          <a:p>
            <a:pPr algn="just"/>
            <a:r>
              <a:rPr lang="ru-RU" sz="1400" b="1" dirty="0"/>
              <a:t>Стохастических градиентов (</a:t>
            </a:r>
            <a:r>
              <a:rPr lang="en-US" sz="1400" b="1" dirty="0"/>
              <a:t>stochastic gradients)</a:t>
            </a:r>
            <a:r>
              <a:rPr lang="ru-RU" sz="1400" dirty="0"/>
              <a:t>, которые вызваны </a:t>
            </a:r>
            <a:r>
              <a:rPr lang="ru-RU" sz="1400" dirty="0" err="1"/>
              <a:t>рандомизированной</a:t>
            </a:r>
            <a:r>
              <a:rPr lang="ru-RU" sz="1400" dirty="0"/>
              <a:t> </a:t>
            </a:r>
            <a:r>
              <a:rPr lang="ru-RU" sz="1400" dirty="0" err="1"/>
              <a:t>проактивной</a:t>
            </a:r>
            <a:r>
              <a:rPr lang="ru-RU" sz="1400" dirty="0"/>
              <a:t>/реактивной защитой или </a:t>
            </a:r>
            <a:r>
              <a:rPr lang="ru-RU" sz="1400" dirty="0" err="1"/>
              <a:t>рандомизированной</a:t>
            </a:r>
            <a:r>
              <a:rPr lang="ru-RU" sz="1400" dirty="0"/>
              <a:t> предварительной обработкой входных данных перед подачей в классификатор. Эта стратегия маскировки градиента обычно приводит к состязательной атаке с целью неправильной оценки истинного градиента</a:t>
            </a:r>
          </a:p>
        </p:txBody>
      </p:sp>
      <p:sp>
        <p:nvSpPr>
          <p:cNvPr id="9" name="Прямоугольник 8"/>
          <p:cNvSpPr/>
          <p:nvPr/>
        </p:nvSpPr>
        <p:spPr>
          <a:xfrm>
            <a:off x="8222171" y="3904781"/>
            <a:ext cx="3912577" cy="1815882"/>
          </a:xfrm>
          <a:prstGeom prst="rect">
            <a:avLst/>
          </a:prstGeom>
        </p:spPr>
        <p:txBody>
          <a:bodyPr wrap="square">
            <a:spAutoFit/>
          </a:bodyPr>
          <a:lstStyle/>
          <a:p>
            <a:pPr algn="just"/>
            <a:r>
              <a:rPr lang="ru-RU" sz="1400" b="1" dirty="0"/>
              <a:t>Взрывающихся/исчезающих градиентов (</a:t>
            </a:r>
            <a:r>
              <a:rPr lang="en-US" sz="1400" b="1" dirty="0"/>
              <a:t>exploding/vanishing gradients)</a:t>
            </a:r>
            <a:r>
              <a:rPr lang="ru-RU" sz="1400" dirty="0"/>
              <a:t>, которые вызваны защитой, сформированной очень глубокой архитектурой, обычно состоящей из нескольких итераций оценки нейронной сети, где выходные данные одного слоя подаются в качестве входных данных следующего уровня</a:t>
            </a:r>
            <a:endParaRPr lang="en-US" sz="1400" dirty="0"/>
          </a:p>
        </p:txBody>
      </p:sp>
      <p:sp>
        <p:nvSpPr>
          <p:cNvPr id="10" name="Стрелка вниз 9"/>
          <p:cNvSpPr/>
          <p:nvPr/>
        </p:nvSpPr>
        <p:spPr>
          <a:xfrm>
            <a:off x="5459661" y="3249220"/>
            <a:ext cx="509954" cy="5860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Стрелка вниз 13"/>
          <p:cNvSpPr/>
          <p:nvPr/>
        </p:nvSpPr>
        <p:spPr>
          <a:xfrm>
            <a:off x="9923482" y="3147991"/>
            <a:ext cx="509954" cy="5860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Стрелка вниз 14"/>
          <p:cNvSpPr/>
          <p:nvPr/>
        </p:nvSpPr>
        <p:spPr>
          <a:xfrm>
            <a:off x="1399442" y="3147991"/>
            <a:ext cx="509954" cy="5860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685857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304919" y="53100"/>
            <a:ext cx="11503150" cy="427320"/>
          </a:xfrm>
          <a:prstGeom prst="rect">
            <a:avLst/>
          </a:prstGeom>
          <a:noFill/>
          <a:ln w="0">
            <a:noFill/>
          </a:ln>
        </p:spPr>
        <p:txBody>
          <a:bodyPr lIns="0" tIns="0" rIns="0" bIns="0" anchor="t">
            <a:noAutofit/>
          </a:bodyPr>
          <a:lstStyle/>
          <a:p>
            <a:pPr marL="12600">
              <a:lnSpc>
                <a:spcPct val="100000"/>
              </a:lnSpc>
              <a:spcBef>
                <a:spcPts val="794"/>
              </a:spcBef>
              <a:tabLst>
                <a:tab pos="301680" algn="l"/>
                <a:tab pos="302400" algn="l"/>
              </a:tabLst>
            </a:pPr>
            <a:r>
              <a:rPr lang="ru-RU" sz="2400" b="1" strike="noStrike" spc="-1" dirty="0">
                <a:solidFill>
                  <a:srgbClr val="2369B0"/>
                </a:solidFill>
                <a:latin typeface="Times New Roman"/>
                <a:ea typeface="DejaVu Sans"/>
              </a:rPr>
              <a:t>Маскирование градиента</a:t>
            </a:r>
            <a:r>
              <a:rPr lang="en-US" sz="2400" b="1" strike="noStrike" spc="-1" dirty="0">
                <a:solidFill>
                  <a:srgbClr val="2369B0"/>
                </a:solidFill>
                <a:latin typeface="Times New Roman"/>
                <a:ea typeface="DejaVu Sans"/>
              </a:rPr>
              <a:t> </a:t>
            </a:r>
            <a:r>
              <a:rPr lang="ru-RU" sz="2400" b="1" strike="noStrike" spc="-1" dirty="0">
                <a:solidFill>
                  <a:srgbClr val="2369B0"/>
                </a:solidFill>
                <a:latin typeface="Times New Roman"/>
                <a:ea typeface="DejaVu Sans"/>
              </a:rPr>
              <a:t>на </a:t>
            </a:r>
            <a:r>
              <a:rPr lang="ru-RU" sz="2400" b="1" spc="-1" dirty="0">
                <a:solidFill>
                  <a:srgbClr val="2369B0"/>
                </a:solidFill>
                <a:latin typeface="Times New Roman"/>
              </a:rPr>
              <a:t>основе разрушенных градиентов (</a:t>
            </a:r>
            <a:r>
              <a:rPr lang="en-US" sz="2400" b="1" spc="-1" dirty="0">
                <a:solidFill>
                  <a:srgbClr val="2369B0"/>
                </a:solidFill>
                <a:latin typeface="Times New Roman"/>
              </a:rPr>
              <a:t>shattered gradients)</a:t>
            </a:r>
            <a:endParaRPr lang="ru-RU" sz="2400" b="0" strike="noStrike" spc="-1" dirty="0">
              <a:solidFill>
                <a:srgbClr val="000000"/>
              </a:solidFill>
              <a:latin typeface="Arial"/>
            </a:endParaRPr>
          </a:p>
        </p:txBody>
      </p:sp>
      <p:sp>
        <p:nvSpPr>
          <p:cNvPr id="68" name="Прямая соединительная линия 9"/>
          <p:cNvSpPr/>
          <p:nvPr/>
        </p:nvSpPr>
        <p:spPr>
          <a:xfrm flipV="1">
            <a:off x="304559" y="606669"/>
            <a:ext cx="11336455" cy="2811"/>
          </a:xfrm>
          <a:prstGeom prst="line">
            <a:avLst/>
          </a:prstGeom>
          <a:ln w="76200">
            <a:solidFill>
              <a:srgbClr val="5887C0"/>
            </a:solidFill>
            <a:round/>
          </a:ln>
        </p:spPr>
        <p:style>
          <a:lnRef idx="1">
            <a:schemeClr val="accent1"/>
          </a:lnRef>
          <a:fillRef idx="0">
            <a:schemeClr val="accent1"/>
          </a:fillRef>
          <a:effectRef idx="0">
            <a:schemeClr val="accent1"/>
          </a:effectRef>
          <a:fontRef idx="minor"/>
        </p:style>
        <p:txBody>
          <a:bodyPr/>
          <a:lstStyle/>
          <a:p>
            <a:endParaRPr lang="ru-RU"/>
          </a:p>
        </p:txBody>
      </p:sp>
      <p:sp>
        <p:nvSpPr>
          <p:cNvPr id="2" name="Номер слайда 1"/>
          <p:cNvSpPr>
            <a:spLocks noGrp="1"/>
          </p:cNvSpPr>
          <p:nvPr>
            <p:ph type="sldNum" idx="2"/>
          </p:nvPr>
        </p:nvSpPr>
        <p:spPr/>
        <p:txBody>
          <a:bodyPr/>
          <a:lstStyle/>
          <a:p>
            <a:fld id="{6CBC6A4C-7A0F-4613-B4FE-9A81DD0E7D72}" type="slidenum">
              <a:rPr lang="ru-RU" smtClean="0"/>
              <a:t>8</a:t>
            </a:fld>
            <a:endParaRPr lang="ru-RU" dirty="0"/>
          </a:p>
        </p:txBody>
      </p:sp>
      <p:sp>
        <p:nvSpPr>
          <p:cNvPr id="4" name="Прямоугольник 3"/>
          <p:cNvSpPr/>
          <p:nvPr/>
        </p:nvSpPr>
        <p:spPr>
          <a:xfrm>
            <a:off x="304559" y="977104"/>
            <a:ext cx="11336455" cy="5570756"/>
          </a:xfrm>
          <a:prstGeom prst="rect">
            <a:avLst/>
          </a:prstGeom>
        </p:spPr>
        <p:txBody>
          <a:bodyPr wrap="square">
            <a:spAutoFit/>
          </a:bodyPr>
          <a:lstStyle/>
          <a:p>
            <a:pPr algn="just"/>
            <a:r>
              <a:rPr lang="ru-RU" sz="1600" dirty="0"/>
              <a:t>Некоторые исследования (</a:t>
            </a:r>
            <a:r>
              <a:rPr lang="ru-RU" sz="1600" dirty="0" err="1"/>
              <a:t>Buckman</a:t>
            </a:r>
            <a:r>
              <a:rPr lang="ru-RU" sz="1600" dirty="0"/>
              <a:t> </a:t>
            </a:r>
            <a:r>
              <a:rPr lang="ru-RU" sz="1600" dirty="0" err="1"/>
              <a:t>et</a:t>
            </a:r>
            <a:r>
              <a:rPr lang="ru-RU" sz="1600" dirty="0"/>
              <a:t> </a:t>
            </a:r>
            <a:r>
              <a:rPr lang="ru-RU" sz="1600" dirty="0" err="1"/>
              <a:t>al</a:t>
            </a:r>
            <a:r>
              <a:rPr lang="ru-RU" sz="1600" dirty="0"/>
              <a:t>., 2018; </a:t>
            </a:r>
            <a:r>
              <a:rPr lang="ru-RU" sz="1600" dirty="0" err="1"/>
              <a:t>Guo</a:t>
            </a:r>
            <a:r>
              <a:rPr lang="ru-RU" sz="1600" dirty="0"/>
              <a:t> </a:t>
            </a:r>
            <a:r>
              <a:rPr lang="ru-RU" sz="1600" dirty="0" err="1"/>
              <a:t>et</a:t>
            </a:r>
            <a:r>
              <a:rPr lang="ru-RU" sz="1600" dirty="0"/>
              <a:t> </a:t>
            </a:r>
            <a:r>
              <a:rPr lang="ru-RU" sz="1600" dirty="0" err="1"/>
              <a:t>al</a:t>
            </a:r>
            <a:r>
              <a:rPr lang="ru-RU" sz="1600" dirty="0"/>
              <a:t>., 2017) пытаются защитить модель путём предварительной обработки входных данных. Они добавляют негладкий или </a:t>
            </a:r>
            <a:r>
              <a:rPr lang="ru-RU" sz="1600" dirty="0" err="1"/>
              <a:t>недифференцируемый</a:t>
            </a:r>
            <a:r>
              <a:rPr lang="ru-RU" sz="1600" dirty="0"/>
              <a:t> препроцессор g(·), а затем обучают модель DNN f на g(X). Обученный классификатор f(g(·)) не дифференцируем по x, что приводит к провалу состязательных атак.</a:t>
            </a:r>
          </a:p>
          <a:p>
            <a:pPr algn="just"/>
            <a:endParaRPr lang="ru-RU" sz="1600" dirty="0"/>
          </a:p>
          <a:p>
            <a:pPr algn="just"/>
            <a:r>
              <a:rPr lang="ru-RU" sz="1600" dirty="0"/>
              <a:t>Например, кодирование термометра (</a:t>
            </a:r>
            <a:r>
              <a:rPr lang="ru-RU" sz="1600" dirty="0" err="1"/>
              <a:t>Buckman</a:t>
            </a:r>
            <a:r>
              <a:rPr lang="ru-RU" sz="1600" dirty="0"/>
              <a:t> </a:t>
            </a:r>
            <a:r>
              <a:rPr lang="ru-RU" sz="1600" dirty="0" err="1"/>
              <a:t>et</a:t>
            </a:r>
            <a:r>
              <a:rPr lang="ru-RU" sz="1600" dirty="0"/>
              <a:t> </a:t>
            </a:r>
            <a:r>
              <a:rPr lang="ru-RU" sz="1600" dirty="0" err="1"/>
              <a:t>al</a:t>
            </a:r>
            <a:r>
              <a:rPr lang="ru-RU" sz="1600" dirty="0"/>
              <a:t>., 2018) использует препроцессор для дискретизации значения пикселя изображения </a:t>
            </a:r>
            <a:r>
              <a:rPr lang="ru-RU" sz="1600" dirty="0" err="1"/>
              <a:t>x</a:t>
            </a:r>
            <a:r>
              <a:rPr lang="ru-RU" sz="1000" dirty="0" err="1"/>
              <a:t>i</a:t>
            </a:r>
            <a:r>
              <a:rPr lang="ru-RU" sz="1600" dirty="0"/>
              <a:t> в l-мерный вектор τ(</a:t>
            </a:r>
            <a:r>
              <a:rPr lang="ru-RU" sz="1600" dirty="0" err="1"/>
              <a:t>x</a:t>
            </a:r>
            <a:r>
              <a:rPr lang="ru-RU" sz="1000" dirty="0" err="1"/>
              <a:t>i</a:t>
            </a:r>
            <a:r>
              <a:rPr lang="ru-RU" sz="1600" dirty="0"/>
              <a:t>) (например, когда l = 10, τ(0,66) = 1111110000). Вектор τ(</a:t>
            </a:r>
            <a:r>
              <a:rPr lang="ru-RU" sz="1600" dirty="0" err="1"/>
              <a:t>x</a:t>
            </a:r>
            <a:r>
              <a:rPr lang="ru-RU" sz="1000" dirty="0" err="1"/>
              <a:t>i</a:t>
            </a:r>
            <a:r>
              <a:rPr lang="ru-RU" sz="1600" dirty="0"/>
              <a:t>) действует как «термометр» для записи значения пикселя </a:t>
            </a:r>
            <a:r>
              <a:rPr lang="ru-RU" sz="1600" dirty="0" err="1"/>
              <a:t>x</a:t>
            </a:r>
            <a:r>
              <a:rPr lang="ru-RU" sz="1000" dirty="0" err="1"/>
              <a:t>i</a:t>
            </a:r>
            <a:r>
              <a:rPr lang="ru-RU" sz="1600" dirty="0"/>
              <a:t>. Модель DNN позже обучается на этих векторах. В работе (</a:t>
            </a:r>
            <a:r>
              <a:rPr lang="ru-RU" sz="1600" dirty="0" err="1"/>
              <a:t>Guo</a:t>
            </a:r>
            <a:r>
              <a:rPr lang="ru-RU" sz="1600" dirty="0"/>
              <a:t> </a:t>
            </a:r>
            <a:r>
              <a:rPr lang="ru-RU" sz="1600" dirty="0" err="1"/>
              <a:t>et</a:t>
            </a:r>
            <a:r>
              <a:rPr lang="ru-RU" sz="1600" dirty="0"/>
              <a:t> </a:t>
            </a:r>
            <a:r>
              <a:rPr lang="ru-RU" sz="1600" dirty="0" err="1"/>
              <a:t>al</a:t>
            </a:r>
            <a:r>
              <a:rPr lang="ru-RU" sz="1600" dirty="0"/>
              <a:t>., 2017) изучается ряд инструментов обработки изображений, таких как обрезка изображений, сжатие или минимизация общей дисперсии, чтобы определить, помогают ли эти методы защитить модель от состязательных примеров. Все эти подходы блокируют плавную связь между выходными данными модели и исходными входными выборками, поэтому злоумышленник не может легко найти градиент ∂F(x)</a:t>
            </a:r>
            <a:r>
              <a:rPr lang="en-US" sz="1600" dirty="0"/>
              <a:t>/</a:t>
            </a:r>
            <a:r>
              <a:rPr lang="ru-RU" sz="1600" dirty="0"/>
              <a:t>∂x для атаки.</a:t>
            </a:r>
          </a:p>
          <a:p>
            <a:pPr algn="just"/>
            <a:endParaRPr lang="ru-RU" sz="1600" dirty="0"/>
          </a:p>
          <a:p>
            <a:pPr algn="just"/>
            <a:r>
              <a:rPr lang="ru-RU" sz="1600" i="1" u="sng" dirty="0"/>
              <a:t>Источники:</a:t>
            </a:r>
            <a:r>
              <a:rPr lang="ru-RU" sz="1600" dirty="0"/>
              <a:t> </a:t>
            </a:r>
          </a:p>
          <a:p>
            <a:pPr algn="just"/>
            <a:r>
              <a:rPr lang="ru-RU" sz="1600" dirty="0"/>
              <a:t>1) </a:t>
            </a:r>
            <a:r>
              <a:rPr lang="sv-SE" sz="1600" dirty="0"/>
              <a:t>Han Xu, Yao Ma, Haochen Liu, Debayan Deb, Hui Liu, Jiliang Tang, Anil K. Jain</a:t>
            </a:r>
            <a:r>
              <a:rPr lang="ru-RU" sz="1600" dirty="0"/>
              <a:t>.</a:t>
            </a:r>
            <a:r>
              <a:rPr lang="en-US" sz="1600" dirty="0"/>
              <a:t> Adversarial Attacks and Defenses in Images, Graphs and Text: A Review. </a:t>
            </a:r>
            <a:r>
              <a:rPr lang="en-US" sz="1600" dirty="0" err="1"/>
              <a:t>arXiv</a:t>
            </a:r>
            <a:r>
              <a:rPr lang="en-US" sz="1600" dirty="0"/>
              <a:t> preprint </a:t>
            </a:r>
            <a:r>
              <a:rPr lang="en-US" sz="1600" dirty="0" err="1"/>
              <a:t>arXiv</a:t>
            </a:r>
            <a:r>
              <a:rPr lang="en-US" sz="1600" dirty="0"/>
              <a:t>:</a:t>
            </a:r>
            <a:r>
              <a:rPr lang="ru-RU" sz="1600" dirty="0"/>
              <a:t>1909.08072</a:t>
            </a:r>
            <a:r>
              <a:rPr lang="en-US" sz="1600" dirty="0"/>
              <a:t> (201</a:t>
            </a:r>
            <a:r>
              <a:rPr lang="ru-RU" sz="1600" dirty="0"/>
              <a:t>9</a:t>
            </a:r>
            <a:r>
              <a:rPr lang="en-US" sz="1600" dirty="0"/>
              <a:t>) </a:t>
            </a:r>
            <a:endParaRPr lang="ru-RU" sz="1600" dirty="0"/>
          </a:p>
          <a:p>
            <a:pPr algn="just"/>
            <a:r>
              <a:rPr lang="ru-RU" sz="1600" dirty="0"/>
              <a:t>2) </a:t>
            </a:r>
            <a:r>
              <a:rPr lang="en-US" sz="1600" dirty="0" err="1"/>
              <a:t>Buckman</a:t>
            </a:r>
            <a:r>
              <a:rPr lang="en-US" sz="1600" dirty="0"/>
              <a:t>, J., Roy, A., </a:t>
            </a:r>
            <a:r>
              <a:rPr lang="en-US" sz="1600" dirty="0" err="1"/>
              <a:t>Raffel</a:t>
            </a:r>
            <a:r>
              <a:rPr lang="en-US" sz="1600" dirty="0"/>
              <a:t>, C., and </a:t>
            </a:r>
            <a:r>
              <a:rPr lang="en-US" sz="1600" dirty="0" err="1"/>
              <a:t>Goodfellow</a:t>
            </a:r>
            <a:r>
              <a:rPr lang="en-US" sz="1600" dirty="0"/>
              <a:t>, I. Thermometer</a:t>
            </a:r>
            <a:r>
              <a:rPr lang="ru-RU" sz="1600" dirty="0"/>
              <a:t> </a:t>
            </a:r>
            <a:r>
              <a:rPr lang="en-US" sz="1600" dirty="0"/>
              <a:t>encoding: One hot way to resist adversarial examples. In International Conference on Learning Representations, 2018. URL:</a:t>
            </a:r>
            <a:r>
              <a:rPr lang="ru-RU" sz="1600" dirty="0">
                <a:solidFill>
                  <a:srgbClr val="002060"/>
                </a:solidFill>
              </a:rPr>
              <a:t> </a:t>
            </a:r>
            <a:r>
              <a:rPr lang="en-US" sz="1600" dirty="0">
                <a:hlinkClick r:id="rId2">
                  <a:extLst>
                    <a:ext uri="{A12FA001-AC4F-418D-AE19-62706E023703}">
                      <ahyp:hlinkClr xmlns:ahyp="http://schemas.microsoft.com/office/drawing/2018/hyperlinkcolor" val="tx"/>
                    </a:ext>
                  </a:extLst>
                </a:hlinkClick>
              </a:rPr>
              <a:t>https://openreview.net/forum?id=S18Su--CW</a:t>
            </a:r>
            <a:endParaRPr lang="ru-RU" sz="1600" dirty="0"/>
          </a:p>
          <a:p>
            <a:pPr algn="just"/>
            <a:r>
              <a:rPr lang="ru-RU" sz="1600" dirty="0"/>
              <a:t>3) </a:t>
            </a:r>
            <a:r>
              <a:rPr lang="en-US" sz="1600" dirty="0" err="1"/>
              <a:t>Guo</a:t>
            </a:r>
            <a:r>
              <a:rPr lang="en-US" sz="1600" dirty="0"/>
              <a:t>, C., Rana, M., </a:t>
            </a:r>
            <a:r>
              <a:rPr lang="en-US" sz="1600" dirty="0" err="1"/>
              <a:t>Cisse</a:t>
            </a:r>
            <a:r>
              <a:rPr lang="en-US" sz="1600" dirty="0"/>
              <a:t>, M., and Van Der </a:t>
            </a:r>
            <a:r>
              <a:rPr lang="en-US" sz="1600" dirty="0" err="1"/>
              <a:t>Maaten</a:t>
            </a:r>
            <a:r>
              <a:rPr lang="en-US" sz="1600" dirty="0"/>
              <a:t>, L. Countering</a:t>
            </a:r>
            <a:r>
              <a:rPr lang="ru-RU" sz="1600" dirty="0"/>
              <a:t> </a:t>
            </a:r>
            <a:r>
              <a:rPr lang="en-US" sz="1600" dirty="0"/>
              <a:t>adversarial images using input transformations. </a:t>
            </a:r>
            <a:r>
              <a:rPr lang="en-US" sz="1600" dirty="0" err="1"/>
              <a:t>arXiv</a:t>
            </a:r>
            <a:r>
              <a:rPr lang="en-US" sz="1600" dirty="0"/>
              <a:t> preprint</a:t>
            </a:r>
            <a:r>
              <a:rPr lang="ru-RU" sz="1600" dirty="0"/>
              <a:t> </a:t>
            </a:r>
            <a:r>
              <a:rPr lang="en-US" sz="1600" dirty="0"/>
              <a:t>arXiv:1711.00117</a:t>
            </a:r>
            <a:r>
              <a:rPr lang="ru-RU" sz="1600" dirty="0"/>
              <a:t> (</a:t>
            </a:r>
            <a:r>
              <a:rPr lang="en-US" sz="1600" dirty="0"/>
              <a:t>2017</a:t>
            </a:r>
            <a:r>
              <a:rPr lang="ru-RU" sz="1600" dirty="0"/>
              <a:t>)</a:t>
            </a:r>
          </a:p>
          <a:p>
            <a:pPr algn="just"/>
            <a:endParaRPr lang="ru-RU" dirty="0"/>
          </a:p>
          <a:p>
            <a:pPr algn="just"/>
            <a:endParaRPr lang="ru-RU" dirty="0"/>
          </a:p>
        </p:txBody>
      </p:sp>
    </p:spTree>
    <p:extLst>
      <p:ext uri="{BB962C8B-B14F-4D97-AF65-F5344CB8AC3E}">
        <p14:creationId xmlns:p14="http://schemas.microsoft.com/office/powerpoint/2010/main" val="2067356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 name="PlaceHolder 1"/>
          <p:cNvSpPr>
            <a:spLocks noGrp="1"/>
          </p:cNvSpPr>
          <p:nvPr>
            <p:ph type="title" idx="4294967295"/>
          </p:nvPr>
        </p:nvSpPr>
        <p:spPr>
          <a:xfrm>
            <a:off x="304918" y="53100"/>
            <a:ext cx="12338419" cy="427320"/>
          </a:xfrm>
          <a:prstGeom prst="rect">
            <a:avLst/>
          </a:prstGeom>
          <a:noFill/>
          <a:ln w="0">
            <a:noFill/>
          </a:ln>
        </p:spPr>
        <p:txBody>
          <a:bodyPr lIns="0" tIns="0" rIns="0" bIns="0" anchor="t">
            <a:noAutofit/>
          </a:bodyPr>
          <a:lstStyle/>
          <a:p>
            <a:pPr marL="12600">
              <a:lnSpc>
                <a:spcPct val="100000"/>
              </a:lnSpc>
              <a:spcBef>
                <a:spcPts val="794"/>
              </a:spcBef>
              <a:tabLst>
                <a:tab pos="301680" algn="l"/>
                <a:tab pos="302400" algn="l"/>
              </a:tabLst>
            </a:pPr>
            <a:r>
              <a:rPr lang="ru-RU" sz="2400" b="1" spc="-1" dirty="0">
                <a:solidFill>
                  <a:srgbClr val="2369B0"/>
                </a:solidFill>
                <a:latin typeface="Times New Roman"/>
              </a:rPr>
              <a:t>Маскирование градиента</a:t>
            </a:r>
            <a:r>
              <a:rPr lang="en-US" sz="2400" b="1" spc="-1" dirty="0">
                <a:solidFill>
                  <a:srgbClr val="2369B0"/>
                </a:solidFill>
                <a:latin typeface="Times New Roman"/>
              </a:rPr>
              <a:t> </a:t>
            </a:r>
            <a:r>
              <a:rPr lang="ru-RU" sz="2400" b="1" spc="-1" dirty="0">
                <a:solidFill>
                  <a:srgbClr val="2369B0"/>
                </a:solidFill>
                <a:latin typeface="Times New Roman"/>
              </a:rPr>
              <a:t>на основе стохастических градиентов (</a:t>
            </a:r>
            <a:r>
              <a:rPr lang="en-US" sz="2400" b="1" spc="-1" dirty="0">
                <a:solidFill>
                  <a:srgbClr val="2369B0"/>
                </a:solidFill>
                <a:latin typeface="Times New Roman"/>
              </a:rPr>
              <a:t>stochastic gradients)</a:t>
            </a:r>
            <a:endParaRPr lang="ru-RU" sz="2400" b="0" strike="noStrike" spc="-1" dirty="0">
              <a:solidFill>
                <a:srgbClr val="000000"/>
              </a:solidFill>
              <a:latin typeface="Arial"/>
            </a:endParaRPr>
          </a:p>
        </p:txBody>
      </p:sp>
      <p:sp>
        <p:nvSpPr>
          <p:cNvPr id="68" name="Прямая соединительная линия 9"/>
          <p:cNvSpPr/>
          <p:nvPr/>
        </p:nvSpPr>
        <p:spPr>
          <a:xfrm>
            <a:off x="304918" y="480420"/>
            <a:ext cx="11626244" cy="0"/>
          </a:xfrm>
          <a:prstGeom prst="line">
            <a:avLst/>
          </a:prstGeom>
          <a:ln w="76200">
            <a:solidFill>
              <a:srgbClr val="5887C0"/>
            </a:solidFill>
            <a:round/>
          </a:ln>
        </p:spPr>
        <p:style>
          <a:lnRef idx="1">
            <a:schemeClr val="accent1"/>
          </a:lnRef>
          <a:fillRef idx="0">
            <a:schemeClr val="accent1"/>
          </a:fillRef>
          <a:effectRef idx="0">
            <a:schemeClr val="accent1"/>
          </a:effectRef>
          <a:fontRef idx="minor"/>
        </p:style>
        <p:txBody>
          <a:bodyPr/>
          <a:lstStyle/>
          <a:p>
            <a:endParaRPr lang="ru-RU"/>
          </a:p>
        </p:txBody>
      </p:sp>
      <p:sp>
        <p:nvSpPr>
          <p:cNvPr id="2" name="Номер слайда 1"/>
          <p:cNvSpPr>
            <a:spLocks noGrp="1"/>
          </p:cNvSpPr>
          <p:nvPr>
            <p:ph type="sldNum" idx="2"/>
          </p:nvPr>
        </p:nvSpPr>
        <p:spPr/>
        <p:txBody>
          <a:bodyPr/>
          <a:lstStyle/>
          <a:p>
            <a:fld id="{6CBC6A4C-7A0F-4613-B4FE-9A81DD0E7D72}" type="slidenum">
              <a:rPr lang="ru-RU" smtClean="0"/>
              <a:t>9</a:t>
            </a:fld>
            <a:endParaRPr lang="ru-RU"/>
          </a:p>
        </p:txBody>
      </p:sp>
      <p:sp>
        <p:nvSpPr>
          <p:cNvPr id="4" name="Прямоугольник 3"/>
          <p:cNvSpPr/>
          <p:nvPr/>
        </p:nvSpPr>
        <p:spPr>
          <a:xfrm>
            <a:off x="234461" y="890113"/>
            <a:ext cx="11696701" cy="5078313"/>
          </a:xfrm>
          <a:prstGeom prst="rect">
            <a:avLst/>
          </a:prstGeom>
        </p:spPr>
        <p:txBody>
          <a:bodyPr wrap="square">
            <a:spAutoFit/>
          </a:bodyPr>
          <a:lstStyle/>
          <a:p>
            <a:pPr algn="just"/>
            <a:r>
              <a:rPr lang="ru-RU" dirty="0"/>
              <a:t>Некоторые стратегии защиты пытаются </a:t>
            </a:r>
            <a:r>
              <a:rPr lang="ru-RU" dirty="0" err="1"/>
              <a:t>рандомизировать</a:t>
            </a:r>
            <a:r>
              <a:rPr lang="ru-RU" dirty="0"/>
              <a:t> модель DNN, чтобы сбить с толку противника. Например, мы обучаем набор классификаторов s = {</a:t>
            </a:r>
            <a:r>
              <a:rPr lang="ru-RU" dirty="0" err="1"/>
              <a:t>Ft</a:t>
            </a:r>
            <a:r>
              <a:rPr lang="ru-RU" dirty="0"/>
              <a:t> : t = 1, 2, ..., k}. Во время оценки данных x мы случайным образом выбираем один классификатор из набора s и прогнозируем метку y. Поскольку злоумышленник понятия не имеет, какой классификатор используется моделью прогнозирования, вероятность успеха атаки будет снижена.</a:t>
            </a:r>
            <a:endParaRPr lang="en-US" dirty="0"/>
          </a:p>
          <a:p>
            <a:pPr algn="just"/>
            <a:endParaRPr lang="en-US" dirty="0"/>
          </a:p>
          <a:p>
            <a:pPr algn="just"/>
            <a:r>
              <a:rPr lang="ru-RU" dirty="0"/>
              <a:t>Некоторые примеры этой стратегии включают работу (</a:t>
            </a:r>
            <a:r>
              <a:rPr lang="ru-RU" dirty="0" err="1"/>
              <a:t>Dhillon</a:t>
            </a:r>
            <a:r>
              <a:rPr lang="ru-RU" dirty="0"/>
              <a:t> </a:t>
            </a:r>
            <a:r>
              <a:rPr lang="ru-RU" dirty="0" err="1"/>
              <a:t>et</a:t>
            </a:r>
            <a:r>
              <a:rPr lang="ru-RU" dirty="0"/>
              <a:t> </a:t>
            </a:r>
            <a:r>
              <a:rPr lang="ru-RU" dirty="0" err="1"/>
              <a:t>al</a:t>
            </a:r>
            <a:r>
              <a:rPr lang="ru-RU" dirty="0"/>
              <a:t>., 2018), в которой случайным образом удаляются некоторые нейроны каждого слоя модели DNN, а также работу (</a:t>
            </a:r>
            <a:r>
              <a:rPr lang="ru-RU" dirty="0" err="1"/>
              <a:t>Xie</a:t>
            </a:r>
            <a:r>
              <a:rPr lang="ru-RU" dirty="0"/>
              <a:t> </a:t>
            </a:r>
            <a:r>
              <a:rPr lang="ru-RU" dirty="0" err="1"/>
              <a:t>et</a:t>
            </a:r>
            <a:r>
              <a:rPr lang="ru-RU" dirty="0"/>
              <a:t> </a:t>
            </a:r>
            <a:r>
              <a:rPr lang="ru-RU" dirty="0" err="1"/>
              <a:t>al</a:t>
            </a:r>
            <a:r>
              <a:rPr lang="ru-RU" dirty="0"/>
              <a:t>., 2017a), которая изменяет размер входных изображений до случайного значения. </a:t>
            </a:r>
            <a:r>
              <a:rPr lang="ru-RU" dirty="0" err="1"/>
              <a:t>size</a:t>
            </a:r>
            <a:r>
              <a:rPr lang="ru-RU" dirty="0"/>
              <a:t> и дополняет нули вокруг входного изображения.</a:t>
            </a:r>
            <a:endParaRPr lang="en-US" dirty="0"/>
          </a:p>
          <a:p>
            <a:pPr algn="just"/>
            <a:endParaRPr lang="en-US" dirty="0"/>
          </a:p>
          <a:p>
            <a:pPr algn="just"/>
            <a:r>
              <a:rPr lang="ru-RU" i="1" u="sng" dirty="0"/>
              <a:t>Источники:</a:t>
            </a:r>
            <a:r>
              <a:rPr lang="ru-RU" dirty="0"/>
              <a:t> </a:t>
            </a:r>
          </a:p>
          <a:p>
            <a:pPr algn="just"/>
            <a:r>
              <a:rPr lang="ru-RU" dirty="0"/>
              <a:t>1) </a:t>
            </a:r>
            <a:r>
              <a:rPr lang="sv-SE" dirty="0"/>
              <a:t>Han Xu, Yao Ma, Haochen Liu, Debayan Deb, Hui Liu, Jiliang Tang, Anil K. Jain</a:t>
            </a:r>
            <a:r>
              <a:rPr lang="ru-RU" dirty="0"/>
              <a:t>.</a:t>
            </a:r>
            <a:r>
              <a:rPr lang="en-US" dirty="0"/>
              <a:t> Adversarial Attacks and Defenses in Images, Graphs and Text: A Review. </a:t>
            </a:r>
            <a:r>
              <a:rPr lang="en-US" dirty="0" err="1"/>
              <a:t>arXiv</a:t>
            </a:r>
            <a:r>
              <a:rPr lang="en-US" dirty="0"/>
              <a:t> preprint </a:t>
            </a:r>
            <a:r>
              <a:rPr lang="en-US" dirty="0" err="1"/>
              <a:t>arXiv</a:t>
            </a:r>
            <a:r>
              <a:rPr lang="en-US" dirty="0"/>
              <a:t>:</a:t>
            </a:r>
            <a:r>
              <a:rPr lang="ru-RU" dirty="0"/>
              <a:t>1909.08072</a:t>
            </a:r>
            <a:r>
              <a:rPr lang="en-US" dirty="0"/>
              <a:t> (201</a:t>
            </a:r>
            <a:r>
              <a:rPr lang="ru-RU" dirty="0"/>
              <a:t>9</a:t>
            </a:r>
            <a:r>
              <a:rPr lang="en-US" dirty="0"/>
              <a:t>) </a:t>
            </a:r>
            <a:endParaRPr lang="ru-RU" dirty="0"/>
          </a:p>
          <a:p>
            <a:pPr algn="just"/>
            <a:r>
              <a:rPr lang="en-US" dirty="0"/>
              <a:t>2) </a:t>
            </a:r>
            <a:r>
              <a:rPr lang="en-US" dirty="0" err="1"/>
              <a:t>Dhillon</a:t>
            </a:r>
            <a:r>
              <a:rPr lang="en-US" dirty="0"/>
              <a:t>, G. S., </a:t>
            </a:r>
            <a:r>
              <a:rPr lang="en-US" dirty="0" err="1"/>
              <a:t>Azizzadenesheli</a:t>
            </a:r>
            <a:r>
              <a:rPr lang="en-US" dirty="0"/>
              <a:t>, K., Lipton, Z. C., Bernstein, J., </a:t>
            </a:r>
            <a:r>
              <a:rPr lang="en-US" dirty="0" err="1"/>
              <a:t>Kossaifi</a:t>
            </a:r>
            <a:r>
              <a:rPr lang="en-US" dirty="0"/>
              <a:t>, J., Khanna, A., and </a:t>
            </a:r>
            <a:r>
              <a:rPr lang="en-US" dirty="0" err="1"/>
              <a:t>Anandkumar</a:t>
            </a:r>
            <a:r>
              <a:rPr lang="en-US" dirty="0"/>
              <a:t>, A. Stochastic activation pruning for robust adversarial defense. </a:t>
            </a:r>
            <a:r>
              <a:rPr lang="en-US" dirty="0" err="1"/>
              <a:t>arXiv</a:t>
            </a:r>
            <a:r>
              <a:rPr lang="en-US" dirty="0"/>
              <a:t> preprint arXiv:1803.01442 (2018)</a:t>
            </a:r>
          </a:p>
          <a:p>
            <a:pPr algn="just"/>
            <a:r>
              <a:rPr lang="en-US" dirty="0"/>
              <a:t>3) </a:t>
            </a:r>
            <a:r>
              <a:rPr lang="en-US" dirty="0" err="1"/>
              <a:t>Xie</a:t>
            </a:r>
            <a:r>
              <a:rPr lang="en-US" dirty="0"/>
              <a:t>, C., Wang, J., Zhang, Z., Ren, Z., and </a:t>
            </a:r>
            <a:r>
              <a:rPr lang="en-US" dirty="0" err="1"/>
              <a:t>Yuille</a:t>
            </a:r>
            <a:r>
              <a:rPr lang="en-US" dirty="0"/>
              <a:t>, A. Mitigating adversarial effects through randomization. </a:t>
            </a:r>
            <a:r>
              <a:rPr lang="en-US" dirty="0" err="1"/>
              <a:t>arXiv</a:t>
            </a:r>
            <a:r>
              <a:rPr lang="en-US" dirty="0"/>
              <a:t> preprint arXiv:1711.01991, 2017a</a:t>
            </a:r>
            <a:endParaRPr lang="ru-RU" dirty="0"/>
          </a:p>
        </p:txBody>
      </p:sp>
    </p:spTree>
    <p:extLst>
      <p:ext uri="{BB962C8B-B14F-4D97-AF65-F5344CB8AC3E}">
        <p14:creationId xmlns:p14="http://schemas.microsoft.com/office/powerpoint/2010/main" val="2297119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3138</TotalTime>
  <Words>8201</Words>
  <Application>Microsoft Office PowerPoint</Application>
  <PresentationFormat>Широкоэкранный</PresentationFormat>
  <Paragraphs>347</Paragraphs>
  <Slides>38</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38</vt:i4>
      </vt:variant>
    </vt:vector>
  </HeadingPairs>
  <TitlesOfParts>
    <vt:vector size="45" baseType="lpstr">
      <vt:lpstr>Arial</vt:lpstr>
      <vt:lpstr>Calibri</vt:lpstr>
      <vt:lpstr>Cambria Math</vt:lpstr>
      <vt:lpstr>Symbol</vt:lpstr>
      <vt:lpstr>Times New Roman</vt:lpstr>
      <vt:lpstr>Wingdings</vt:lpstr>
      <vt:lpstr>Office Theme</vt:lpstr>
      <vt:lpstr>Анализ защищенности систем искусственного интеллекта</vt:lpstr>
      <vt:lpstr>Проблема защиты ИИ</vt:lpstr>
      <vt:lpstr>Таксономия методов защиты ИИ</vt:lpstr>
      <vt:lpstr>Таксономия методов защиты ИИ (NIST)</vt:lpstr>
      <vt:lpstr>Таксономия методов защиты ИИ (NIST)</vt:lpstr>
      <vt:lpstr>Таксономия методов защиты ИИ (NIST)</vt:lpstr>
      <vt:lpstr>Маскирование градиента</vt:lpstr>
      <vt:lpstr>Маскирование градиента на основе разрушенных градиентов (shattered gradients)</vt:lpstr>
      <vt:lpstr>Маскирование градиента на основе стохастических градиентов (stochastic gradients)</vt:lpstr>
      <vt:lpstr>Маскирование градиента на основе взрывающихся/исчезающих градиентов (exploding/vanishing gradients)</vt:lpstr>
      <vt:lpstr>Маскирование градиента</vt:lpstr>
      <vt:lpstr>Маскирование градиента</vt:lpstr>
      <vt:lpstr>Состязательное обучение</vt:lpstr>
      <vt:lpstr>Состязательное обучение</vt:lpstr>
      <vt:lpstr>Состязательное обучение</vt:lpstr>
      <vt:lpstr>Презентация PowerPoint</vt:lpstr>
      <vt:lpstr>Защитная дистилляция. Исследование пространства температурных параметров</vt:lpstr>
      <vt:lpstr>Защитная дистилляция. Влияние температуры на амплитуду адверсарных градиентов</vt:lpstr>
      <vt:lpstr>Защитная дистилляция. Выводы по исследованиям</vt:lpstr>
      <vt:lpstr>Защитный механизм дистилляции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HP</dc:creator>
  <dc:description/>
  <cp:lastModifiedBy>Kuzk1n.p.a@yandex.ru</cp:lastModifiedBy>
  <cp:revision>267</cp:revision>
  <dcterms:created xsi:type="dcterms:W3CDTF">2023-08-31T15:52:15Z</dcterms:created>
  <dcterms:modified xsi:type="dcterms:W3CDTF">2024-01-01T12:40:31Z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2023-04-21T00:00:00Z</vt:filetime>
  </property>
  <property fmtid="{D5CDD505-2E9C-101B-9397-08002B2CF9AE}" pid="3" name="Creator">
    <vt:lpwstr>Acrobat PDFMaker 21 для PowerPoint</vt:lpwstr>
  </property>
  <property fmtid="{D5CDD505-2E9C-101B-9397-08002B2CF9AE}" pid="4" name="LastSaved">
    <vt:filetime>2023-08-31T00:00:00Z</vt:filetime>
  </property>
  <property fmtid="{D5CDD505-2E9C-101B-9397-08002B2CF9AE}" pid="5" name="PresentationFormat">
    <vt:lpwstr>Широкоэкранный</vt:lpwstr>
  </property>
  <property fmtid="{D5CDD505-2E9C-101B-9397-08002B2CF9AE}" pid="6" name="Slides">
    <vt:i4>8</vt:i4>
  </property>
</Properties>
</file>