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FCC1-3599-2F3D-58F2-72A049455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216971-29DE-DE8E-2017-442E46F098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35BF56-2B07-6F03-AE01-566FE1B6EA04}"/>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4BE530C1-D37F-F399-D546-6F1B1DFD2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CBC8B-DC3C-2970-4A9C-C768BE78DC8C}"/>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386158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DEEF-37DF-CB74-8ADA-8C43F06648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C71FB7-812D-E2C1-D778-331610A3A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55371-BF66-B7C7-9C3A-E1C7AFF6E87E}"/>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03C1CBDC-997F-C110-A8C8-007EBFA9E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324BD-5298-DCF1-63DE-143F2FDCF0ED}"/>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55506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F0C3AF-D8A0-EC3B-D8E1-7F76CD67E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8A924E-B6C4-DF0B-F209-8035EBF6F0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C675A-9CC1-7BD2-AE97-CAEB964F90F2}"/>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E6F2B5BA-BC5A-5A37-78C6-8BFD80C267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FE2F8-B443-7918-EF47-17E99C2B5689}"/>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158573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569C-0E81-0556-4D27-69C8F7C38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E03F52-8418-BD7C-4420-A9C5A91F3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DAC19-54D3-2EC9-8CB5-0B965B3AA326}"/>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ACEE67F4-F2D9-33B4-86D2-617480DF7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2E8D8F-223C-D9A1-7BD7-CB3EA568C62D}"/>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28961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49C4-28C3-0640-3643-5C6D8B748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C5F5DE-96D5-B034-F056-4686ADDA7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41DE6D-3973-F0C9-E73F-B32B58A4EF02}"/>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C8CAB9F9-499C-256A-BEEF-E710B855D4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9F532-95EA-74E5-8D2A-D7842B278437}"/>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693369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F8B4-56EA-B116-7D75-6AD0363582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F9C4B2-7E27-1E0E-C4F9-68FAA1C4C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AFF3B2-755F-6909-DBB6-085339EBA3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99B181-22C4-0559-0045-8582ED4FAC25}"/>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6" name="Footer Placeholder 5">
            <a:extLst>
              <a:ext uri="{FF2B5EF4-FFF2-40B4-BE49-F238E27FC236}">
                <a16:creationId xmlns:a16="http://schemas.microsoft.com/office/drawing/2014/main" id="{F36B5C00-BC2C-6DD3-8176-381E8A163A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3F78F-474E-662B-78C1-0CECF107C66B}"/>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203883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A34A-8A1B-F86A-18BB-86EDE62FC3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566E52-84A4-B073-73EB-BD3719010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1A4BE6-8C3F-65CB-E8A0-ADC714C4A4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F739BD-8E54-C6D1-DE5F-1298422A7C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81237F-8387-1914-BCFD-E3B37F87E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4DE1A3-AC61-EBBA-D1D3-E06663E6661C}"/>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8" name="Footer Placeholder 7">
            <a:extLst>
              <a:ext uri="{FF2B5EF4-FFF2-40B4-BE49-F238E27FC236}">
                <a16:creationId xmlns:a16="http://schemas.microsoft.com/office/drawing/2014/main" id="{8A7836FA-C305-EE32-11F1-D9996D8C64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9E2D46-FA5A-C20F-0AD6-0D3E25C78F44}"/>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208360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B48C-5D27-1552-0E44-08D2F2E224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929836-EBC3-55FB-5E33-370BD7891822}"/>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4" name="Footer Placeholder 3">
            <a:extLst>
              <a:ext uri="{FF2B5EF4-FFF2-40B4-BE49-F238E27FC236}">
                <a16:creationId xmlns:a16="http://schemas.microsoft.com/office/drawing/2014/main" id="{839E469D-5EDD-2571-6CEB-9A53B5CB02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0877DB-8072-ED4A-6D3D-6DC0196220A2}"/>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135247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4F7618-1B17-06C2-972D-C1222B457A07}"/>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3" name="Footer Placeholder 2">
            <a:extLst>
              <a:ext uri="{FF2B5EF4-FFF2-40B4-BE49-F238E27FC236}">
                <a16:creationId xmlns:a16="http://schemas.microsoft.com/office/drawing/2014/main" id="{214B72DC-B314-FF0D-2996-F62C15BC16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E9C8BE-19D1-740B-C2BD-B629D68EA071}"/>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287120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FD3B-7B8E-02BA-B921-2C9CFC254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5864FD-69F3-DE86-B23C-46CEA55AE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BFAA86-C119-07E9-93E7-2887A835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93C25-6439-A693-2024-F1A0007661BF}"/>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6" name="Footer Placeholder 5">
            <a:extLst>
              <a:ext uri="{FF2B5EF4-FFF2-40B4-BE49-F238E27FC236}">
                <a16:creationId xmlns:a16="http://schemas.microsoft.com/office/drawing/2014/main" id="{6EAAAE58-680C-AC3D-140C-02CB2CCBE5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43049-A6B8-4CBB-5B82-3E05943FF02F}"/>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261126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8127-D3CB-920C-D1A6-6FCC4D9AA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A1F2BA-71F3-E36B-72DE-2E6A88609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6CD2A-0A52-098E-7FAF-A781AAF48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FB2CF7-8FD6-DDAB-9337-32ED2811686C}"/>
              </a:ext>
            </a:extLst>
          </p:cNvPr>
          <p:cNvSpPr>
            <a:spLocks noGrp="1"/>
          </p:cNvSpPr>
          <p:nvPr>
            <p:ph type="dt" sz="half" idx="10"/>
          </p:nvPr>
        </p:nvSpPr>
        <p:spPr/>
        <p:txBody>
          <a:bodyPr/>
          <a:lstStyle/>
          <a:p>
            <a:fld id="{24353163-591D-478B-8505-9D410CEAC69A}" type="datetimeFigureOut">
              <a:rPr lang="en-IN" smtClean="0"/>
              <a:t>17-05-2025</a:t>
            </a:fld>
            <a:endParaRPr lang="en-IN"/>
          </a:p>
        </p:txBody>
      </p:sp>
      <p:sp>
        <p:nvSpPr>
          <p:cNvPr id="6" name="Footer Placeholder 5">
            <a:extLst>
              <a:ext uri="{FF2B5EF4-FFF2-40B4-BE49-F238E27FC236}">
                <a16:creationId xmlns:a16="http://schemas.microsoft.com/office/drawing/2014/main" id="{0C53B90B-54D0-1E34-7B7C-885BA869D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DAB48-6AA4-FCD4-8101-BD43BFAC2D07}"/>
              </a:ext>
            </a:extLst>
          </p:cNvPr>
          <p:cNvSpPr>
            <a:spLocks noGrp="1"/>
          </p:cNvSpPr>
          <p:nvPr>
            <p:ph type="sldNum" sz="quarter" idx="12"/>
          </p:nvPr>
        </p:nvSpPr>
        <p:spPr/>
        <p:txBody>
          <a:bodyPr/>
          <a:lstStyle/>
          <a:p>
            <a:fld id="{CA91C564-FDC8-468B-94E4-B885686DD143}" type="slidenum">
              <a:rPr lang="en-IN" smtClean="0"/>
              <a:t>‹#›</a:t>
            </a:fld>
            <a:endParaRPr lang="en-IN"/>
          </a:p>
        </p:txBody>
      </p:sp>
    </p:spTree>
    <p:extLst>
      <p:ext uri="{BB962C8B-B14F-4D97-AF65-F5344CB8AC3E}">
        <p14:creationId xmlns:p14="http://schemas.microsoft.com/office/powerpoint/2010/main" val="31407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DA334F-D79E-57BF-24E8-24DB03887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0D29E1-4952-2AF8-9876-88BDB024F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28F83-22D7-C9AF-820D-017E64F46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353163-591D-478B-8505-9D410CEAC69A}" type="datetimeFigureOut">
              <a:rPr lang="en-IN" smtClean="0"/>
              <a:t>17-05-2025</a:t>
            </a:fld>
            <a:endParaRPr lang="en-IN"/>
          </a:p>
        </p:txBody>
      </p:sp>
      <p:sp>
        <p:nvSpPr>
          <p:cNvPr id="5" name="Footer Placeholder 4">
            <a:extLst>
              <a:ext uri="{FF2B5EF4-FFF2-40B4-BE49-F238E27FC236}">
                <a16:creationId xmlns:a16="http://schemas.microsoft.com/office/drawing/2014/main" id="{4841A3A0-B9BE-5796-29F0-BE21710B1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4CF3C9-4AA2-ABDD-B905-47E01E84B6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91C564-FDC8-468B-94E4-B885686DD143}" type="slidenum">
              <a:rPr lang="en-IN" smtClean="0"/>
              <a:t>‹#›</a:t>
            </a:fld>
            <a:endParaRPr lang="en-IN"/>
          </a:p>
        </p:txBody>
      </p:sp>
    </p:spTree>
    <p:extLst>
      <p:ext uri="{BB962C8B-B14F-4D97-AF65-F5344CB8AC3E}">
        <p14:creationId xmlns:p14="http://schemas.microsoft.com/office/powerpoint/2010/main" val="316906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5F0A15-8804-254B-8DE4-A9623267640E}"/>
              </a:ext>
            </a:extLst>
          </p:cNvPr>
          <p:cNvSpPr txBox="1"/>
          <p:nvPr/>
        </p:nvSpPr>
        <p:spPr>
          <a:xfrm>
            <a:off x="285136" y="26820"/>
            <a:ext cx="6096000" cy="1323439"/>
          </a:xfrm>
          <a:prstGeom prst="rect">
            <a:avLst/>
          </a:prstGeom>
          <a:noFill/>
        </p:spPr>
        <p:txBody>
          <a:bodyPr wrap="square">
            <a:spAutoFit/>
          </a:bodyPr>
          <a:lstStyle/>
          <a:p>
            <a:r>
              <a:rPr lang="en-US" sz="4000" b="1" i="1" dirty="0">
                <a:solidFill>
                  <a:schemeClr val="accent1">
                    <a:lumMod val="75000"/>
                  </a:schemeClr>
                </a:solidFill>
              </a:rPr>
              <a:t>YouTube Trending Video Analytics</a:t>
            </a:r>
            <a:endParaRPr lang="en-IN" sz="4000" b="1" i="1" dirty="0">
              <a:solidFill>
                <a:schemeClr val="accent1">
                  <a:lumMod val="75000"/>
                </a:schemeClr>
              </a:solidFill>
            </a:endParaRPr>
          </a:p>
        </p:txBody>
      </p:sp>
      <p:sp>
        <p:nvSpPr>
          <p:cNvPr id="5" name="TextBox 4">
            <a:extLst>
              <a:ext uri="{FF2B5EF4-FFF2-40B4-BE49-F238E27FC236}">
                <a16:creationId xmlns:a16="http://schemas.microsoft.com/office/drawing/2014/main" id="{B4F1BDEE-A1CC-3BD6-0A10-CF9F645E87BC}"/>
              </a:ext>
            </a:extLst>
          </p:cNvPr>
          <p:cNvSpPr txBox="1"/>
          <p:nvPr/>
        </p:nvSpPr>
        <p:spPr>
          <a:xfrm>
            <a:off x="-117986" y="1222011"/>
            <a:ext cx="3451122" cy="584775"/>
          </a:xfrm>
          <a:prstGeom prst="rect">
            <a:avLst/>
          </a:prstGeom>
          <a:noFill/>
        </p:spPr>
        <p:txBody>
          <a:bodyPr wrap="square">
            <a:spAutoFit/>
          </a:bodyPr>
          <a:lstStyle/>
          <a:p>
            <a:pPr marL="971550" lvl="1" indent="-514350" algn="just">
              <a:buFont typeface="Wingdings" panose="05000000000000000000" pitchFamily="2" charset="2"/>
              <a:buChar char="q"/>
            </a:pPr>
            <a:r>
              <a:rPr lang="en-IN" sz="3200" dirty="0">
                <a:solidFill>
                  <a:schemeClr val="tx1">
                    <a:lumMod val="95000"/>
                    <a:lumOff val="5000"/>
                  </a:schemeClr>
                </a:solidFill>
              </a:rPr>
              <a:t>Introduction</a:t>
            </a:r>
          </a:p>
        </p:txBody>
      </p:sp>
      <p:sp>
        <p:nvSpPr>
          <p:cNvPr id="7" name="TextBox 6">
            <a:extLst>
              <a:ext uri="{FF2B5EF4-FFF2-40B4-BE49-F238E27FC236}">
                <a16:creationId xmlns:a16="http://schemas.microsoft.com/office/drawing/2014/main" id="{7D8A5487-E6B3-E52D-75B4-691B32F574BA}"/>
              </a:ext>
            </a:extLst>
          </p:cNvPr>
          <p:cNvSpPr txBox="1"/>
          <p:nvPr/>
        </p:nvSpPr>
        <p:spPr>
          <a:xfrm>
            <a:off x="403123" y="1734980"/>
            <a:ext cx="11218605" cy="1569660"/>
          </a:xfrm>
          <a:prstGeom prst="rect">
            <a:avLst/>
          </a:prstGeom>
          <a:noFill/>
        </p:spPr>
        <p:txBody>
          <a:bodyPr wrap="square">
            <a:spAutoFit/>
          </a:bodyPr>
          <a:lstStyle/>
          <a:p>
            <a:pPr>
              <a:buNone/>
            </a:pPr>
            <a:r>
              <a:rPr lang="en-US" sz="1600" dirty="0">
                <a:solidFill>
                  <a:schemeClr val="tx1">
                    <a:lumMod val="95000"/>
                    <a:lumOff val="5000"/>
                  </a:schemeClr>
                </a:solidFill>
              </a:rPr>
              <a:t>YouTube is the world’s largest video-sharing platform, with trending content reflecting user behavior, cultural patterns, and media dynamics across different regions. This project, titled </a:t>
            </a:r>
            <a:r>
              <a:rPr lang="en-US" sz="1600" b="1" dirty="0">
                <a:solidFill>
                  <a:schemeClr val="tx1">
                    <a:lumMod val="95000"/>
                    <a:lumOff val="5000"/>
                  </a:schemeClr>
                </a:solidFill>
              </a:rPr>
              <a:t>YouTube Trending Video Analytics</a:t>
            </a:r>
            <a:r>
              <a:rPr lang="en-US" sz="1600" dirty="0">
                <a:solidFill>
                  <a:schemeClr val="tx1">
                    <a:lumMod val="95000"/>
                    <a:lumOff val="5000"/>
                  </a:schemeClr>
                </a:solidFill>
              </a:rPr>
              <a:t>, aims to uncover insights from trending videos by analyzing YouTube datasets from multiple countries.</a:t>
            </a:r>
          </a:p>
          <a:p>
            <a:r>
              <a:rPr lang="en-US" sz="1600" dirty="0">
                <a:solidFill>
                  <a:schemeClr val="tx1">
                    <a:lumMod val="95000"/>
                    <a:lumOff val="5000"/>
                  </a:schemeClr>
                </a:solidFill>
              </a:rPr>
              <a:t>The core objective is to identify patterns, compare regional preferences, evaluate video sentiments, and visualize category popularity using modern data science tools. The findings will inform stakeholders about how content consumption trends vary geographically and temporally.</a:t>
            </a:r>
          </a:p>
        </p:txBody>
      </p:sp>
      <p:sp>
        <p:nvSpPr>
          <p:cNvPr id="9" name="TextBox 8">
            <a:extLst>
              <a:ext uri="{FF2B5EF4-FFF2-40B4-BE49-F238E27FC236}">
                <a16:creationId xmlns:a16="http://schemas.microsoft.com/office/drawing/2014/main" id="{202975B3-C50D-F6E9-E63C-517DF0DE718D}"/>
              </a:ext>
            </a:extLst>
          </p:cNvPr>
          <p:cNvSpPr txBox="1"/>
          <p:nvPr/>
        </p:nvSpPr>
        <p:spPr>
          <a:xfrm>
            <a:off x="403123" y="3260973"/>
            <a:ext cx="4463845" cy="584775"/>
          </a:xfrm>
          <a:prstGeom prst="rect">
            <a:avLst/>
          </a:prstGeom>
          <a:noFill/>
        </p:spPr>
        <p:txBody>
          <a:bodyPr wrap="square">
            <a:spAutoFit/>
          </a:bodyPr>
          <a:lstStyle/>
          <a:p>
            <a:pPr marL="457200" indent="-457200">
              <a:buFont typeface="Wingdings" panose="05000000000000000000" pitchFamily="2" charset="2"/>
              <a:buChar char="q"/>
            </a:pPr>
            <a:r>
              <a:rPr lang="en-IN" sz="3200" dirty="0"/>
              <a:t>Tools &amp; Technologies</a:t>
            </a:r>
          </a:p>
        </p:txBody>
      </p:sp>
      <p:sp>
        <p:nvSpPr>
          <p:cNvPr id="11" name="TextBox 10">
            <a:extLst>
              <a:ext uri="{FF2B5EF4-FFF2-40B4-BE49-F238E27FC236}">
                <a16:creationId xmlns:a16="http://schemas.microsoft.com/office/drawing/2014/main" id="{2D54DAE8-4EA9-5729-CF22-67FB3BC52E91}"/>
              </a:ext>
            </a:extLst>
          </p:cNvPr>
          <p:cNvSpPr txBox="1"/>
          <p:nvPr/>
        </p:nvSpPr>
        <p:spPr>
          <a:xfrm>
            <a:off x="599768" y="3779169"/>
            <a:ext cx="10894140" cy="1200329"/>
          </a:xfrm>
          <a:prstGeom prst="rect">
            <a:avLst/>
          </a:prstGeom>
          <a:noFill/>
        </p:spPr>
        <p:txBody>
          <a:bodyPr wrap="square">
            <a:spAutoFit/>
          </a:bodyPr>
          <a:lstStyle/>
          <a:p>
            <a:pPr marL="285750" indent="-285750">
              <a:buFont typeface="Wingdings" panose="05000000000000000000" pitchFamily="2" charset="2"/>
              <a:buChar char="§"/>
            </a:pPr>
            <a:r>
              <a:rPr lang="en-IN" b="1" dirty="0"/>
              <a:t>Python</a:t>
            </a:r>
            <a:r>
              <a:rPr lang="en-IN" dirty="0"/>
              <a:t>: Data cleaning, analysis, and visualization (Pandas, Matplotlib, Seaborn, </a:t>
            </a:r>
            <a:r>
              <a:rPr lang="en-IN" dirty="0" err="1"/>
              <a:t>TextBlob</a:t>
            </a:r>
            <a:r>
              <a:rPr lang="en-IN" dirty="0"/>
              <a:t>)</a:t>
            </a:r>
          </a:p>
          <a:p>
            <a:pPr marL="285750" indent="-285750">
              <a:buFont typeface="Wingdings" panose="05000000000000000000" pitchFamily="2" charset="2"/>
              <a:buChar char="§"/>
            </a:pPr>
            <a:r>
              <a:rPr lang="en-IN" b="1" dirty="0"/>
              <a:t>SQL</a:t>
            </a:r>
            <a:r>
              <a:rPr lang="en-IN" dirty="0"/>
              <a:t>: (or Pandas equivalent) used to rank video categories by average views</a:t>
            </a:r>
          </a:p>
          <a:p>
            <a:pPr marL="285750" indent="-285750">
              <a:buFont typeface="Wingdings" panose="05000000000000000000" pitchFamily="2" charset="2"/>
              <a:buChar char="§"/>
            </a:pPr>
            <a:r>
              <a:rPr lang="en-IN" b="1" dirty="0"/>
              <a:t>Google YouTube Data API</a:t>
            </a:r>
            <a:r>
              <a:rPr lang="en-IN" dirty="0"/>
              <a:t>: Fetch real-time trending data</a:t>
            </a:r>
          </a:p>
          <a:p>
            <a:pPr marL="285750" indent="-285750">
              <a:buFont typeface="Wingdings" panose="05000000000000000000" pitchFamily="2" charset="2"/>
              <a:buChar char="§"/>
            </a:pPr>
            <a:r>
              <a:rPr lang="en-IN" b="1" dirty="0"/>
              <a:t>Tableau</a:t>
            </a:r>
            <a:r>
              <a:rPr lang="en-IN" dirty="0"/>
              <a:t>: Dashboard creation for visual exploration and storytelling</a:t>
            </a:r>
          </a:p>
        </p:txBody>
      </p:sp>
      <p:sp>
        <p:nvSpPr>
          <p:cNvPr id="13" name="TextBox 12">
            <a:extLst>
              <a:ext uri="{FF2B5EF4-FFF2-40B4-BE49-F238E27FC236}">
                <a16:creationId xmlns:a16="http://schemas.microsoft.com/office/drawing/2014/main" id="{BA7D9048-4333-E0C4-893F-DBCC21C031D6}"/>
              </a:ext>
            </a:extLst>
          </p:cNvPr>
          <p:cNvSpPr txBox="1"/>
          <p:nvPr/>
        </p:nvSpPr>
        <p:spPr>
          <a:xfrm>
            <a:off x="403123" y="4869252"/>
            <a:ext cx="2998838" cy="584775"/>
          </a:xfrm>
          <a:prstGeom prst="rect">
            <a:avLst/>
          </a:prstGeom>
          <a:noFill/>
        </p:spPr>
        <p:txBody>
          <a:bodyPr wrap="square">
            <a:spAutoFit/>
          </a:bodyPr>
          <a:lstStyle/>
          <a:p>
            <a:pPr marL="457200" indent="-457200">
              <a:buFont typeface="Wingdings" panose="05000000000000000000" pitchFamily="2" charset="2"/>
              <a:buChar char="q"/>
            </a:pPr>
            <a:r>
              <a:rPr lang="en-IN" sz="3200" dirty="0"/>
              <a:t>Methodology</a:t>
            </a:r>
          </a:p>
        </p:txBody>
      </p:sp>
      <p:sp>
        <p:nvSpPr>
          <p:cNvPr id="14" name="Rectangle 1">
            <a:extLst>
              <a:ext uri="{FF2B5EF4-FFF2-40B4-BE49-F238E27FC236}">
                <a16:creationId xmlns:a16="http://schemas.microsoft.com/office/drawing/2014/main" id="{A25328C2-33CD-C5BB-A49F-22135442562C}"/>
              </a:ext>
            </a:extLst>
          </p:cNvPr>
          <p:cNvSpPr>
            <a:spLocks noChangeArrowheads="1"/>
          </p:cNvSpPr>
          <p:nvPr/>
        </p:nvSpPr>
        <p:spPr bwMode="auto">
          <a:xfrm>
            <a:off x="599768" y="5577137"/>
            <a:ext cx="11218605"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Data Collection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the </a:t>
            </a:r>
            <a:r>
              <a:rPr kumimoji="0" lang="en-US" altLang="en-US" sz="1600" b="1" i="0" u="none" strike="noStrike" cap="none" normalizeH="0" baseline="0" dirty="0">
                <a:ln>
                  <a:noFill/>
                </a:ln>
                <a:solidFill>
                  <a:schemeClr val="tx1"/>
                </a:solidFill>
                <a:effectLst/>
                <a:latin typeface="Arial" panose="020B0604020202020204" pitchFamily="34" charset="0"/>
              </a:rPr>
              <a:t>YouTube Data API v3</a:t>
            </a:r>
            <a:r>
              <a:rPr kumimoji="0" lang="en-US" altLang="en-US" sz="1600" b="0" i="0" u="none" strike="noStrike" cap="none" normalizeH="0" baseline="0" dirty="0">
                <a:ln>
                  <a:noFill/>
                </a:ln>
                <a:solidFill>
                  <a:schemeClr val="tx1"/>
                </a:solidFill>
                <a:effectLst/>
                <a:latin typeface="Arial" panose="020B0604020202020204" pitchFamily="34" charset="0"/>
              </a:rPr>
              <a:t> to fetch trending videos from </a:t>
            </a:r>
            <a:r>
              <a:rPr kumimoji="0" lang="en-US" altLang="en-US" sz="1600" b="1" i="0" u="none" strike="noStrike" cap="none" normalizeH="0" baseline="0" dirty="0">
                <a:ln>
                  <a:noFill/>
                </a:ln>
                <a:solidFill>
                  <a:schemeClr val="tx1"/>
                </a:solidFill>
                <a:effectLst/>
                <a:latin typeface="Arial" panose="020B0604020202020204" pitchFamily="34" charset="0"/>
              </a:rPr>
              <a:t>7 countries</a:t>
            </a:r>
            <a:r>
              <a:rPr kumimoji="0" lang="en-US" altLang="en-US" sz="1600" b="0" i="0" u="none" strike="noStrike" cap="none" normalizeH="0" baseline="0" dirty="0">
                <a:ln>
                  <a:noFill/>
                </a:ln>
                <a:solidFill>
                  <a:schemeClr val="tx1"/>
                </a:solidFill>
                <a:effectLst/>
                <a:latin typeface="Arial" panose="020B0604020202020204" pitchFamily="34" charset="0"/>
              </a:rPr>
              <a:t>: US, IN, PK, RU, FR, IT, and 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Collected details such as </a:t>
            </a:r>
            <a:r>
              <a:rPr kumimoji="0" lang="en-US" altLang="en-US" sz="1600" b="0" i="0" u="none" strike="noStrike" cap="none" normalizeH="0" baseline="0" dirty="0" err="1">
                <a:ln>
                  <a:noFill/>
                </a:ln>
                <a:solidFill>
                  <a:schemeClr val="tx1"/>
                </a:solidFill>
                <a:effectLst/>
                <a:latin typeface="Arial Unicode MS"/>
              </a:rPr>
              <a:t>video_id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title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channel_title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category_id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publish_time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views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likes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dislikes</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comment_count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42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03557F-08BF-BE1D-FC2F-84DA1D1F448A}"/>
              </a:ext>
            </a:extLst>
          </p:cNvPr>
          <p:cNvSpPr>
            <a:spLocks noChangeArrowheads="1"/>
          </p:cNvSpPr>
          <p:nvPr/>
        </p:nvSpPr>
        <p:spPr bwMode="auto">
          <a:xfrm>
            <a:off x="235974" y="184185"/>
            <a:ext cx="1164139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Data Cleaning &amp; Feature Engineering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panose="020B0604020202020204" pitchFamily="34" charset="0"/>
              </a:rPr>
              <a:t>Converted publish timestamps to datetime formats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panose="020B0604020202020204" pitchFamily="34" charset="0"/>
              </a:rPr>
              <a:t>Derived features like </a:t>
            </a:r>
            <a:r>
              <a:rPr kumimoji="0" lang="en-US" altLang="en-US" sz="1600" b="0" i="0" u="none" strike="noStrike" cap="none" normalizeH="0" baseline="0" dirty="0" err="1">
                <a:ln>
                  <a:noFill/>
                </a:ln>
                <a:effectLst/>
                <a:latin typeface="Arial Unicode MS"/>
              </a:rPr>
              <a:t>publish_day</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latin typeface="Arial Unicode MS"/>
              </a:rPr>
              <a:t>publish_hour</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latin typeface="Arial Unicode MS"/>
              </a:rPr>
              <a:t>like_ratio</a:t>
            </a:r>
            <a:r>
              <a:rPr kumimoji="0" lang="en-US" altLang="en-US" sz="1600" b="0" i="0" u="none" strike="noStrike" cap="none" normalizeH="0" baseline="0" dirty="0">
                <a:ln>
                  <a:noFill/>
                </a:ln>
                <a:effectLst/>
              </a:rPr>
              <a:t>, </a:t>
            </a:r>
            <a:r>
              <a:rPr kumimoji="0" lang="en-US" altLang="en-US" sz="1600" b="0" i="0" u="none" strike="noStrike" cap="none" normalizeH="0" baseline="0" dirty="0" err="1">
                <a:ln>
                  <a:noFill/>
                </a:ln>
                <a:effectLst/>
                <a:latin typeface="Arial Unicode MS"/>
              </a:rPr>
              <a:t>comment_ratio</a:t>
            </a:r>
            <a:endParaRPr kumimoji="0" lang="en-US" altLang="en-US" sz="1600" b="0" i="0" u="none" strike="noStrike" cap="none" normalizeH="0" baseline="0" dirty="0">
              <a:ln>
                <a:noFill/>
              </a:ln>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panose="020B0604020202020204" pitchFamily="34" charset="0"/>
              </a:rPr>
              <a:t>Cleaned missing/discontinued fields (e.g., deprecated </a:t>
            </a:r>
            <a:r>
              <a:rPr kumimoji="0" lang="en-US" altLang="en-US" sz="1600" b="0" i="0" u="none" strike="noStrike" cap="none" normalizeH="0" baseline="0" dirty="0" err="1">
                <a:ln>
                  <a:noFill/>
                </a:ln>
                <a:effectLst/>
                <a:latin typeface="Arial Unicode MS"/>
              </a:rPr>
              <a:t>dislikeCount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panose="020B0604020202020204" pitchFamily="34" charset="0"/>
              </a:rPr>
              <a:t>Standardized datasets for consistency across countries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D7499DC-FB44-BDBA-31B9-CF281719D009}"/>
              </a:ext>
            </a:extLst>
          </p:cNvPr>
          <p:cNvSpPr>
            <a:spLocks noChangeArrowheads="1"/>
          </p:cNvSpPr>
          <p:nvPr/>
        </p:nvSpPr>
        <p:spPr bwMode="auto">
          <a:xfrm>
            <a:off x="235974" y="1728263"/>
            <a:ext cx="1164139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Sentiment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Applied </a:t>
            </a:r>
            <a:r>
              <a:rPr kumimoji="0" lang="en-US" altLang="en-US" sz="1600" b="1" i="0" u="none" strike="noStrike" cap="none" normalizeH="0" baseline="0" dirty="0" err="1">
                <a:ln>
                  <a:noFill/>
                </a:ln>
                <a:solidFill>
                  <a:schemeClr val="tx1"/>
                </a:solidFill>
                <a:effectLst/>
                <a:latin typeface="Arial" panose="020B0604020202020204" pitchFamily="34" charset="0"/>
              </a:rPr>
              <a:t>TextBlob</a:t>
            </a:r>
            <a:r>
              <a:rPr kumimoji="0" lang="en-US" altLang="en-US" sz="1600" b="0" i="0" u="none" strike="noStrike" cap="none" normalizeH="0" baseline="0" dirty="0">
                <a:ln>
                  <a:noFill/>
                </a:ln>
                <a:solidFill>
                  <a:schemeClr val="tx1"/>
                </a:solidFill>
                <a:effectLst/>
                <a:latin typeface="Arial" panose="020B0604020202020204" pitchFamily="34" charset="0"/>
              </a:rPr>
              <a:t> to compute polarity scores for video titles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Generated a </a:t>
            </a:r>
            <a:r>
              <a:rPr kumimoji="0" lang="en-US" altLang="en-US" sz="1600" b="0" i="0" u="none" strike="noStrike" cap="none" normalizeH="0" baseline="0" dirty="0" err="1">
                <a:ln>
                  <a:noFill/>
                </a:ln>
                <a:solidFill>
                  <a:schemeClr val="tx1"/>
                </a:solidFill>
                <a:effectLst/>
                <a:latin typeface="Arial Unicode MS"/>
              </a:rPr>
              <a:t>title_sentiment</a:t>
            </a:r>
            <a:r>
              <a:rPr kumimoji="0" lang="en-US" altLang="en-US" sz="1600" b="0" i="0" u="none" strike="noStrike" cap="none" normalizeH="0" baseline="0" dirty="0">
                <a:ln>
                  <a:noFill/>
                </a:ln>
                <a:solidFill>
                  <a:schemeClr val="tx1"/>
                </a:solidFill>
                <a:effectLst/>
              </a:rPr>
              <a:t> feature to quantify viewer engagement tone (positive, neutral, negative)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82C3A7A-04AA-72D9-929E-F906B92CB3CE}"/>
              </a:ext>
            </a:extLst>
          </p:cNvPr>
          <p:cNvSpPr txBox="1"/>
          <p:nvPr/>
        </p:nvSpPr>
        <p:spPr>
          <a:xfrm>
            <a:off x="235974" y="2673977"/>
            <a:ext cx="11641394" cy="892552"/>
          </a:xfrm>
          <a:prstGeom prst="rect">
            <a:avLst/>
          </a:prstGeom>
          <a:noFill/>
        </p:spPr>
        <p:txBody>
          <a:bodyPr wrap="square">
            <a:spAutoFit/>
          </a:bodyPr>
          <a:lstStyle/>
          <a:p>
            <a:pPr marL="342900" indent="-342900">
              <a:buFont typeface="Wingdings" panose="05000000000000000000" pitchFamily="2" charset="2"/>
              <a:buChar char="v"/>
            </a:pPr>
            <a:r>
              <a:rPr lang="en-US" sz="2000" b="1" dirty="0"/>
              <a:t>Category Analysis</a:t>
            </a:r>
          </a:p>
          <a:p>
            <a:pPr marL="285750" indent="-285750">
              <a:buFont typeface="Wingdings" panose="05000000000000000000" pitchFamily="2" charset="2"/>
              <a:buChar char="§"/>
            </a:pPr>
            <a:r>
              <a:rPr lang="en-US" sz="1600" dirty="0"/>
              <a:t>Mapped category IDs to category names using the API</a:t>
            </a:r>
          </a:p>
          <a:p>
            <a:pPr marL="285750" indent="-285750">
              <a:buFont typeface="Wingdings" panose="05000000000000000000" pitchFamily="2" charset="2"/>
              <a:buChar char="§"/>
            </a:pPr>
            <a:r>
              <a:rPr lang="en-US" sz="1600" dirty="0"/>
              <a:t>Ranked categories by average views per video (using SQL logic or </a:t>
            </a:r>
            <a:r>
              <a:rPr lang="en-US" sz="1600" dirty="0" err="1"/>
              <a:t>groupby</a:t>
            </a:r>
            <a:r>
              <a:rPr lang="en-US" sz="1600" dirty="0"/>
              <a:t> in Pandas)</a:t>
            </a:r>
          </a:p>
        </p:txBody>
      </p:sp>
      <p:sp>
        <p:nvSpPr>
          <p:cNvPr id="7" name="TextBox 6">
            <a:extLst>
              <a:ext uri="{FF2B5EF4-FFF2-40B4-BE49-F238E27FC236}">
                <a16:creationId xmlns:a16="http://schemas.microsoft.com/office/drawing/2014/main" id="{73CC847C-8FBD-9FD7-85DE-C71909AA875C}"/>
              </a:ext>
            </a:extLst>
          </p:cNvPr>
          <p:cNvSpPr txBox="1"/>
          <p:nvPr/>
        </p:nvSpPr>
        <p:spPr>
          <a:xfrm>
            <a:off x="235974" y="3566529"/>
            <a:ext cx="11513574" cy="1384995"/>
          </a:xfrm>
          <a:prstGeom prst="rect">
            <a:avLst/>
          </a:prstGeom>
          <a:noFill/>
        </p:spPr>
        <p:txBody>
          <a:bodyPr wrap="square">
            <a:spAutoFit/>
          </a:bodyPr>
          <a:lstStyle/>
          <a:p>
            <a:pPr marL="342900" indent="-342900">
              <a:buFont typeface="Wingdings" panose="05000000000000000000" pitchFamily="2" charset="2"/>
              <a:buChar char="v"/>
            </a:pPr>
            <a:r>
              <a:rPr lang="en-US" sz="2000" b="1" dirty="0"/>
              <a:t>Visualizations</a:t>
            </a:r>
          </a:p>
          <a:p>
            <a:pPr marL="285750" indent="-285750">
              <a:buFont typeface="Wingdings" panose="05000000000000000000" pitchFamily="2" charset="2"/>
              <a:buChar char="§"/>
            </a:pPr>
            <a:r>
              <a:rPr lang="en-US" sz="1600" b="1" dirty="0"/>
              <a:t>Time-based</a:t>
            </a:r>
            <a:r>
              <a:rPr lang="en-US" sz="1600" dirty="0"/>
              <a:t>: Views by day of the week and hour of the day</a:t>
            </a:r>
          </a:p>
          <a:p>
            <a:pPr marL="285750" indent="-285750">
              <a:buFont typeface="Wingdings" panose="05000000000000000000" pitchFamily="2" charset="2"/>
              <a:buChar char="§"/>
            </a:pPr>
            <a:r>
              <a:rPr lang="en-US" sz="1600" b="1" dirty="0"/>
              <a:t>Category insights</a:t>
            </a:r>
            <a:r>
              <a:rPr lang="en-US" sz="1600" dirty="0"/>
              <a:t>: Pie chart of total views by genre</a:t>
            </a:r>
          </a:p>
          <a:p>
            <a:pPr marL="285750" indent="-285750">
              <a:buFont typeface="Wingdings" panose="05000000000000000000" pitchFamily="2" charset="2"/>
              <a:buChar char="§"/>
            </a:pPr>
            <a:r>
              <a:rPr lang="en-US" sz="1600" b="1" dirty="0"/>
              <a:t>Channel trends</a:t>
            </a:r>
            <a:r>
              <a:rPr lang="en-US" sz="1600" dirty="0"/>
              <a:t>: Horizontal bar chart for top trending channels</a:t>
            </a:r>
          </a:p>
          <a:p>
            <a:pPr marL="285750" indent="-285750">
              <a:buFont typeface="Wingdings" panose="05000000000000000000" pitchFamily="2" charset="2"/>
              <a:buChar char="§"/>
            </a:pPr>
            <a:r>
              <a:rPr lang="en-US" sz="1600" b="1" dirty="0"/>
              <a:t>Correlation heatmap</a:t>
            </a:r>
            <a:r>
              <a:rPr lang="en-US" sz="1600" dirty="0"/>
              <a:t>: Relationship among views, likes, comments, etc.</a:t>
            </a:r>
          </a:p>
        </p:txBody>
      </p:sp>
      <p:sp>
        <p:nvSpPr>
          <p:cNvPr id="11" name="TextBox 10">
            <a:extLst>
              <a:ext uri="{FF2B5EF4-FFF2-40B4-BE49-F238E27FC236}">
                <a16:creationId xmlns:a16="http://schemas.microsoft.com/office/drawing/2014/main" id="{6FBB3E3A-F9EE-2883-1C75-112ED0021358}"/>
              </a:ext>
            </a:extLst>
          </p:cNvPr>
          <p:cNvSpPr txBox="1"/>
          <p:nvPr/>
        </p:nvSpPr>
        <p:spPr>
          <a:xfrm>
            <a:off x="235974" y="4951524"/>
            <a:ext cx="6204155" cy="584775"/>
          </a:xfrm>
          <a:prstGeom prst="rect">
            <a:avLst/>
          </a:prstGeom>
          <a:noFill/>
        </p:spPr>
        <p:txBody>
          <a:bodyPr wrap="square">
            <a:spAutoFit/>
          </a:bodyPr>
          <a:lstStyle/>
          <a:p>
            <a:pPr marL="457200" indent="-457200">
              <a:buFont typeface="Wingdings" panose="05000000000000000000" pitchFamily="2" charset="2"/>
              <a:buChar char="q"/>
            </a:pPr>
            <a:r>
              <a:rPr lang="en-IN" sz="3200" dirty="0"/>
              <a:t>Key Findings</a:t>
            </a:r>
          </a:p>
        </p:txBody>
      </p:sp>
      <p:sp>
        <p:nvSpPr>
          <p:cNvPr id="13" name="TextBox 12">
            <a:extLst>
              <a:ext uri="{FF2B5EF4-FFF2-40B4-BE49-F238E27FC236}">
                <a16:creationId xmlns:a16="http://schemas.microsoft.com/office/drawing/2014/main" id="{FAE94087-91D2-FBB5-CB72-81837E9FDA64}"/>
              </a:ext>
            </a:extLst>
          </p:cNvPr>
          <p:cNvSpPr txBox="1"/>
          <p:nvPr/>
        </p:nvSpPr>
        <p:spPr>
          <a:xfrm>
            <a:off x="235975" y="5443966"/>
            <a:ext cx="11611896" cy="954107"/>
          </a:xfrm>
          <a:prstGeom prst="rect">
            <a:avLst/>
          </a:prstGeom>
          <a:noFill/>
        </p:spPr>
        <p:txBody>
          <a:bodyPr wrap="square">
            <a:spAutoFit/>
          </a:bodyPr>
          <a:lstStyle/>
          <a:p>
            <a:pPr marL="342900" indent="-342900">
              <a:buFont typeface="Wingdings" panose="05000000000000000000" pitchFamily="2" charset="2"/>
              <a:buChar char="v"/>
            </a:pPr>
            <a:r>
              <a:rPr lang="en-US" sz="2000" b="1" dirty="0"/>
              <a:t>Sentiment Insights</a:t>
            </a:r>
          </a:p>
          <a:p>
            <a:pPr marL="285750" indent="-285750">
              <a:buFont typeface="Wingdings" panose="05000000000000000000" pitchFamily="2" charset="2"/>
              <a:buChar char="§"/>
            </a:pPr>
            <a:r>
              <a:rPr lang="en-US" dirty="0"/>
              <a:t>Titles with </a:t>
            </a:r>
            <a:r>
              <a:rPr lang="en-US" b="1" dirty="0"/>
              <a:t>positive sentiment</a:t>
            </a:r>
            <a:r>
              <a:rPr lang="en-US" dirty="0"/>
              <a:t> slightly outperformed neutral or negative ones in terms of views and engagement.</a:t>
            </a:r>
          </a:p>
          <a:p>
            <a:pPr marL="285750" indent="-285750">
              <a:buFont typeface="Wingdings" panose="05000000000000000000" pitchFamily="2" charset="2"/>
              <a:buChar char="§"/>
            </a:pPr>
            <a:r>
              <a:rPr lang="en-US" dirty="0"/>
              <a:t>Highly emotional or dramatic titles tended to attract more attention, particularly in regions like the US and India.</a:t>
            </a:r>
          </a:p>
        </p:txBody>
      </p:sp>
    </p:spTree>
    <p:extLst>
      <p:ext uri="{BB962C8B-B14F-4D97-AF65-F5344CB8AC3E}">
        <p14:creationId xmlns:p14="http://schemas.microsoft.com/office/powerpoint/2010/main" val="27453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AAB218-58A6-5DF5-A07C-BAFAF049A758}"/>
              </a:ext>
            </a:extLst>
          </p:cNvPr>
          <p:cNvSpPr txBox="1"/>
          <p:nvPr/>
        </p:nvSpPr>
        <p:spPr>
          <a:xfrm>
            <a:off x="147483" y="125727"/>
            <a:ext cx="11838039" cy="1138773"/>
          </a:xfrm>
          <a:prstGeom prst="rect">
            <a:avLst/>
          </a:prstGeom>
          <a:noFill/>
        </p:spPr>
        <p:txBody>
          <a:bodyPr wrap="square">
            <a:spAutoFit/>
          </a:bodyPr>
          <a:lstStyle/>
          <a:p>
            <a:pPr marL="342900" indent="-342900">
              <a:buFont typeface="Wingdings" panose="05000000000000000000" pitchFamily="2" charset="2"/>
              <a:buChar char="v"/>
            </a:pPr>
            <a:r>
              <a:rPr lang="en-US" sz="2000" b="1" dirty="0"/>
              <a:t>Cross-Regional Comparison</a:t>
            </a:r>
          </a:p>
          <a:p>
            <a:pPr marL="285750" indent="-285750">
              <a:buFont typeface="Wingdings" panose="05000000000000000000" pitchFamily="2" charset="2"/>
              <a:buChar char="§"/>
            </a:pPr>
            <a:r>
              <a:rPr lang="en-US" sz="1600" b="1" dirty="0"/>
              <a:t>Usa </a:t>
            </a:r>
            <a:r>
              <a:rPr lang="en-US" sz="1600" dirty="0"/>
              <a:t>showed spikes in educational and food content.</a:t>
            </a:r>
          </a:p>
          <a:p>
            <a:pPr marL="285750" indent="-285750">
              <a:buFont typeface="Wingdings" panose="05000000000000000000" pitchFamily="2" charset="2"/>
              <a:buChar char="§"/>
            </a:pPr>
            <a:r>
              <a:rPr lang="en-US" sz="1600" b="1" dirty="0"/>
              <a:t>India</a:t>
            </a:r>
            <a:r>
              <a:rPr lang="en-US" sz="1600" dirty="0"/>
              <a:t> and the </a:t>
            </a:r>
            <a:r>
              <a:rPr lang="en-US" sz="1600" b="1" dirty="0"/>
              <a:t>US</a:t>
            </a:r>
            <a:r>
              <a:rPr lang="en-US" sz="1600" dirty="0"/>
              <a:t> had more diversity in content genres and higher volume of trending uploads.</a:t>
            </a:r>
          </a:p>
          <a:p>
            <a:pPr marL="285750" indent="-285750">
              <a:buFont typeface="Wingdings" panose="05000000000000000000" pitchFamily="2" charset="2"/>
              <a:buChar char="§"/>
            </a:pPr>
            <a:r>
              <a:rPr lang="en-US" sz="1600" dirty="0"/>
              <a:t>European countries (FR, DE, IT) leaned more toward </a:t>
            </a:r>
            <a:r>
              <a:rPr lang="en-US" sz="1600" b="1" dirty="0"/>
              <a:t>music and lifestyle</a:t>
            </a:r>
            <a:r>
              <a:rPr lang="en-US" sz="1600" dirty="0"/>
              <a:t> content.</a:t>
            </a:r>
          </a:p>
        </p:txBody>
      </p:sp>
      <p:sp>
        <p:nvSpPr>
          <p:cNvPr id="5" name="TextBox 4">
            <a:extLst>
              <a:ext uri="{FF2B5EF4-FFF2-40B4-BE49-F238E27FC236}">
                <a16:creationId xmlns:a16="http://schemas.microsoft.com/office/drawing/2014/main" id="{53527F89-4586-6897-EEB2-8A24A43A63CB}"/>
              </a:ext>
            </a:extLst>
          </p:cNvPr>
          <p:cNvSpPr txBox="1"/>
          <p:nvPr/>
        </p:nvSpPr>
        <p:spPr>
          <a:xfrm>
            <a:off x="147483" y="1333400"/>
            <a:ext cx="11631562" cy="1969770"/>
          </a:xfrm>
          <a:prstGeom prst="rect">
            <a:avLst/>
          </a:prstGeom>
          <a:noFill/>
        </p:spPr>
        <p:txBody>
          <a:bodyPr wrap="square">
            <a:spAutoFit/>
          </a:bodyPr>
          <a:lstStyle/>
          <a:p>
            <a:pPr marL="342900" indent="-342900">
              <a:buFont typeface="Wingdings" panose="05000000000000000000" pitchFamily="2" charset="2"/>
              <a:buChar char="q"/>
            </a:pPr>
            <a:r>
              <a:rPr lang="en-US" sz="2400" b="1" dirty="0"/>
              <a:t>Tableau Dashboard Summary</a:t>
            </a:r>
          </a:p>
          <a:p>
            <a:pPr marL="285750" indent="-285750">
              <a:buFont typeface="Wingdings" panose="05000000000000000000" pitchFamily="2" charset="2"/>
              <a:buChar char="§"/>
            </a:pPr>
            <a:r>
              <a:rPr lang="en-US" sz="1600" dirty="0"/>
              <a:t>A dynamic dashboard was created in Tableau, containing:</a:t>
            </a:r>
          </a:p>
          <a:p>
            <a:pPr marL="285750" indent="-285750">
              <a:buFont typeface="Wingdings" panose="05000000000000000000" pitchFamily="2" charset="2"/>
              <a:buChar char="§"/>
            </a:pPr>
            <a:r>
              <a:rPr lang="en-US" sz="1600" b="1" dirty="0"/>
              <a:t>Pie chart of views by category</a:t>
            </a:r>
            <a:endParaRPr lang="en-US" sz="1600" dirty="0"/>
          </a:p>
          <a:p>
            <a:pPr marL="285750" indent="-285750">
              <a:buFont typeface="Wingdings" panose="05000000000000000000" pitchFamily="2" charset="2"/>
              <a:buChar char="§"/>
            </a:pPr>
            <a:r>
              <a:rPr lang="en-US" sz="1600" b="1" dirty="0"/>
              <a:t>Bar chart of top trending channels</a:t>
            </a:r>
            <a:endParaRPr lang="en-US" sz="1600" dirty="0"/>
          </a:p>
          <a:p>
            <a:pPr marL="285750" indent="-285750">
              <a:buFont typeface="Wingdings" panose="05000000000000000000" pitchFamily="2" charset="2"/>
              <a:buChar char="§"/>
            </a:pPr>
            <a:r>
              <a:rPr lang="en-US" sz="1600" b="1" dirty="0"/>
              <a:t>Sentiment distribution</a:t>
            </a:r>
            <a:endParaRPr lang="en-US" sz="1600" dirty="0"/>
          </a:p>
          <a:p>
            <a:pPr marL="285750" indent="-285750">
              <a:buFont typeface="Wingdings" panose="05000000000000000000" pitchFamily="2" charset="2"/>
              <a:buChar char="§"/>
            </a:pPr>
            <a:r>
              <a:rPr lang="en-US" sz="1600" b="1" dirty="0"/>
              <a:t>Country-wise genre comparisons</a:t>
            </a:r>
            <a:endParaRPr lang="en-US" sz="1600" dirty="0"/>
          </a:p>
          <a:p>
            <a:pPr marL="285750" indent="-285750">
              <a:buFont typeface="Wingdings" panose="05000000000000000000" pitchFamily="2" charset="2"/>
              <a:buChar char="§"/>
            </a:pPr>
            <a:r>
              <a:rPr lang="en-US" sz="1600" dirty="0"/>
              <a:t>This interactive dashboard provides an easy-to-understand visual exploration of trends across regions</a:t>
            </a:r>
            <a:r>
              <a:rPr lang="en-US" dirty="0"/>
              <a:t>.</a:t>
            </a:r>
          </a:p>
        </p:txBody>
      </p:sp>
      <p:sp>
        <p:nvSpPr>
          <p:cNvPr id="7" name="TextBox 6">
            <a:extLst>
              <a:ext uri="{FF2B5EF4-FFF2-40B4-BE49-F238E27FC236}">
                <a16:creationId xmlns:a16="http://schemas.microsoft.com/office/drawing/2014/main" id="{E61B2E3F-B8C0-A7B3-7E28-D26FEEB54A38}"/>
              </a:ext>
            </a:extLst>
          </p:cNvPr>
          <p:cNvSpPr txBox="1"/>
          <p:nvPr/>
        </p:nvSpPr>
        <p:spPr>
          <a:xfrm>
            <a:off x="147483" y="3200681"/>
            <a:ext cx="11503743" cy="1938992"/>
          </a:xfrm>
          <a:prstGeom prst="rect">
            <a:avLst/>
          </a:prstGeom>
          <a:noFill/>
        </p:spPr>
        <p:txBody>
          <a:bodyPr wrap="square">
            <a:spAutoFit/>
          </a:bodyPr>
          <a:lstStyle/>
          <a:p>
            <a:pPr marL="342900" indent="-342900">
              <a:buFont typeface="Wingdings" panose="05000000000000000000" pitchFamily="2" charset="2"/>
              <a:buChar char="q"/>
            </a:pPr>
            <a:r>
              <a:rPr lang="en-US" sz="2400" b="1" dirty="0"/>
              <a:t>Conclusion</a:t>
            </a:r>
          </a:p>
          <a:p>
            <a:pPr marL="285750" indent="-285750">
              <a:buFont typeface="Wingdings" panose="05000000000000000000" pitchFamily="2" charset="2"/>
              <a:buChar char="§"/>
            </a:pPr>
            <a:r>
              <a:rPr lang="en-US" sz="1600" dirty="0"/>
              <a:t>This project successfully demonstrates how real-time YouTube data can be used to:</a:t>
            </a:r>
          </a:p>
          <a:p>
            <a:pPr marL="285750" indent="-285750">
              <a:buFont typeface="Wingdings" panose="05000000000000000000" pitchFamily="2" charset="2"/>
              <a:buChar char="§"/>
            </a:pPr>
            <a:r>
              <a:rPr lang="en-US" sz="1600" dirty="0"/>
              <a:t>Understand audience preferences globally</a:t>
            </a:r>
          </a:p>
          <a:p>
            <a:pPr marL="285750" indent="-285750">
              <a:buFont typeface="Wingdings" panose="05000000000000000000" pitchFamily="2" charset="2"/>
              <a:buChar char="§"/>
            </a:pPr>
            <a:r>
              <a:rPr lang="en-US" sz="1600" dirty="0"/>
              <a:t>Identify high-performing content genres and time slots</a:t>
            </a:r>
          </a:p>
          <a:p>
            <a:pPr marL="285750" indent="-285750">
              <a:buFont typeface="Wingdings" panose="05000000000000000000" pitchFamily="2" charset="2"/>
              <a:buChar char="§"/>
            </a:pPr>
            <a:r>
              <a:rPr lang="en-US" sz="1600" dirty="0"/>
              <a:t>Assess sentiment impact on video popularity</a:t>
            </a:r>
          </a:p>
          <a:p>
            <a:pPr marL="285750" indent="-285750">
              <a:buFont typeface="Wingdings" panose="05000000000000000000" pitchFamily="2" charset="2"/>
              <a:buChar char="§"/>
            </a:pPr>
            <a:r>
              <a:rPr lang="en-US" sz="1600" dirty="0"/>
              <a:t>By combining Python, Tableau, and data APIs, the analysis uncovers valuable insights that can benefit marketers, content creators, and media analysts</a:t>
            </a:r>
          </a:p>
        </p:txBody>
      </p:sp>
      <p:sp>
        <p:nvSpPr>
          <p:cNvPr id="9" name="TextBox 8">
            <a:extLst>
              <a:ext uri="{FF2B5EF4-FFF2-40B4-BE49-F238E27FC236}">
                <a16:creationId xmlns:a16="http://schemas.microsoft.com/office/drawing/2014/main" id="{1716C849-6064-8733-20FE-30DD90D06089}"/>
              </a:ext>
            </a:extLst>
          </p:cNvPr>
          <p:cNvSpPr txBox="1"/>
          <p:nvPr/>
        </p:nvSpPr>
        <p:spPr>
          <a:xfrm>
            <a:off x="147483" y="5170451"/>
            <a:ext cx="11685640" cy="1200329"/>
          </a:xfrm>
          <a:prstGeom prst="rect">
            <a:avLst/>
          </a:prstGeom>
          <a:noFill/>
        </p:spPr>
        <p:txBody>
          <a:bodyPr wrap="square">
            <a:spAutoFit/>
          </a:bodyPr>
          <a:lstStyle/>
          <a:p>
            <a:pPr marL="342900" indent="-342900">
              <a:buFont typeface="Wingdings" panose="05000000000000000000" pitchFamily="2" charset="2"/>
              <a:buChar char="q"/>
            </a:pPr>
            <a:r>
              <a:rPr lang="en-US" sz="2400" b="1" dirty="0"/>
              <a:t>Future Scope</a:t>
            </a:r>
          </a:p>
          <a:p>
            <a:pPr marL="285750" indent="-285750">
              <a:buFont typeface="Wingdings" panose="05000000000000000000" pitchFamily="2" charset="2"/>
              <a:buChar char="§"/>
            </a:pPr>
            <a:r>
              <a:rPr lang="en-US" sz="1600" dirty="0"/>
              <a:t>Incorporate </a:t>
            </a:r>
            <a:r>
              <a:rPr lang="en-US" sz="1600" b="1" dirty="0"/>
              <a:t>historical trends</a:t>
            </a:r>
            <a:r>
              <a:rPr lang="en-US" sz="1600" dirty="0"/>
              <a:t> over months for seasonal pattern analysis</a:t>
            </a:r>
          </a:p>
          <a:p>
            <a:pPr marL="285750" indent="-285750">
              <a:buFont typeface="Wingdings" panose="05000000000000000000" pitchFamily="2" charset="2"/>
              <a:buChar char="§"/>
            </a:pPr>
            <a:r>
              <a:rPr lang="en-US" sz="1600" dirty="0"/>
              <a:t>Perform </a:t>
            </a:r>
            <a:r>
              <a:rPr lang="en-US" sz="1600" b="1" dirty="0"/>
              <a:t>deep NLP sentiment modeling</a:t>
            </a:r>
            <a:r>
              <a:rPr lang="en-US" sz="1600" dirty="0"/>
              <a:t> for better emotion detection</a:t>
            </a:r>
          </a:p>
          <a:p>
            <a:pPr marL="285750" indent="-285750">
              <a:buFont typeface="Wingdings" panose="05000000000000000000" pitchFamily="2" charset="2"/>
              <a:buChar char="§"/>
            </a:pPr>
            <a:r>
              <a:rPr lang="en-US" sz="1600" dirty="0"/>
              <a:t>Integrate </a:t>
            </a:r>
            <a:r>
              <a:rPr lang="en-US" sz="1600" b="1" dirty="0"/>
              <a:t>user engagement metrics</a:t>
            </a:r>
            <a:r>
              <a:rPr lang="en-US" sz="1600" dirty="0"/>
              <a:t> like shares and watch time (if available)</a:t>
            </a:r>
          </a:p>
        </p:txBody>
      </p:sp>
    </p:spTree>
    <p:extLst>
      <p:ext uri="{BB962C8B-B14F-4D97-AF65-F5344CB8AC3E}">
        <p14:creationId xmlns:p14="http://schemas.microsoft.com/office/powerpoint/2010/main" val="4258377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