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96" y="-5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32DEC-8DE5-4A0D-8653-D05B3F3201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5EE76AE-D1CF-4F96-ABEB-C9A8A3918CFA}">
      <dgm:prSet phldrT="[Text]"/>
      <dgm:spPr/>
      <dgm:t>
        <a:bodyPr/>
        <a:lstStyle/>
        <a:p>
          <a:r>
            <a:rPr lang="en-US" smtClean="0"/>
            <a:t>1</a:t>
          </a:r>
          <a:endParaRPr lang="en-US" dirty="0"/>
        </a:p>
      </dgm:t>
    </dgm:pt>
    <dgm:pt modelId="{08209C6F-13E7-48DC-8A88-23C767E89EDC}" type="parTrans" cxnId="{64FDD55D-CB14-4124-A20D-BC748AA328CE}">
      <dgm:prSet/>
      <dgm:spPr/>
      <dgm:t>
        <a:bodyPr/>
        <a:lstStyle/>
        <a:p>
          <a:endParaRPr lang="en-US"/>
        </a:p>
      </dgm:t>
    </dgm:pt>
    <dgm:pt modelId="{0A1BD643-6AA8-4432-9196-272022CE8F13}" type="sibTrans" cxnId="{64FDD55D-CB14-4124-A20D-BC748AA328CE}">
      <dgm:prSet/>
      <dgm:spPr/>
      <dgm:t>
        <a:bodyPr/>
        <a:lstStyle/>
        <a:p>
          <a:endParaRPr lang="en-US"/>
        </a:p>
      </dgm:t>
    </dgm:pt>
    <dgm:pt modelId="{288C5041-4081-4F2F-BDF9-81C672B8F2BB}">
      <dgm:prSet phldrT="[Text]" custT="1"/>
      <dgm:spPr/>
      <dgm:t>
        <a:bodyPr/>
        <a:lstStyle/>
        <a:p>
          <a:r>
            <a:rPr lang="en-US" sz="2000" dirty="0" smtClean="0"/>
            <a:t>Data Preparation</a:t>
          </a:r>
          <a:endParaRPr lang="en-US" sz="2000" dirty="0"/>
        </a:p>
      </dgm:t>
    </dgm:pt>
    <dgm:pt modelId="{989F9115-99C8-4BCB-A383-EEB9E52AF2AF}" type="parTrans" cxnId="{F96C5677-E167-4BB0-ADCB-6221115D23A8}">
      <dgm:prSet/>
      <dgm:spPr/>
      <dgm:t>
        <a:bodyPr/>
        <a:lstStyle/>
        <a:p>
          <a:endParaRPr lang="en-US"/>
        </a:p>
      </dgm:t>
    </dgm:pt>
    <dgm:pt modelId="{FE97DF0E-A60A-471F-9C29-9B8FED6C46B5}" type="sibTrans" cxnId="{F96C5677-E167-4BB0-ADCB-6221115D23A8}">
      <dgm:prSet/>
      <dgm:spPr/>
      <dgm:t>
        <a:bodyPr/>
        <a:lstStyle/>
        <a:p>
          <a:endParaRPr lang="en-US"/>
        </a:p>
      </dgm:t>
    </dgm:pt>
    <dgm:pt modelId="{9D17F315-0D50-4899-BC55-2527265F8941}">
      <dgm:prSet phldrT="[Text]"/>
      <dgm:spPr/>
      <dgm:t>
        <a:bodyPr/>
        <a:lstStyle/>
        <a:p>
          <a:r>
            <a:rPr lang="en-US" dirty="0" smtClean="0"/>
            <a:t>2</a:t>
          </a:r>
          <a:endParaRPr lang="en-US" dirty="0"/>
        </a:p>
      </dgm:t>
    </dgm:pt>
    <dgm:pt modelId="{26331892-E246-48AA-83DA-E61C88ECD162}" type="parTrans" cxnId="{9B80D51D-39FD-4DCA-B776-1D58EF991350}">
      <dgm:prSet/>
      <dgm:spPr/>
      <dgm:t>
        <a:bodyPr/>
        <a:lstStyle/>
        <a:p>
          <a:endParaRPr lang="en-US"/>
        </a:p>
      </dgm:t>
    </dgm:pt>
    <dgm:pt modelId="{8AAADB99-9B36-49F1-8174-F7FAD13C1EE2}" type="sibTrans" cxnId="{9B80D51D-39FD-4DCA-B776-1D58EF991350}">
      <dgm:prSet/>
      <dgm:spPr/>
      <dgm:t>
        <a:bodyPr/>
        <a:lstStyle/>
        <a:p>
          <a:endParaRPr lang="en-US"/>
        </a:p>
      </dgm:t>
    </dgm:pt>
    <dgm:pt modelId="{BD5FA793-7CAF-450E-B6C8-ECD702A33488}">
      <dgm:prSet phldrT="[Text]" custT="1"/>
      <dgm:spPr/>
      <dgm:t>
        <a:bodyPr/>
        <a:lstStyle/>
        <a:p>
          <a:r>
            <a:rPr lang="en-US" sz="2000" dirty="0" smtClean="0"/>
            <a:t>Model Architecture &amp; Training</a:t>
          </a:r>
          <a:endParaRPr lang="en-US" sz="2000" dirty="0"/>
        </a:p>
      </dgm:t>
    </dgm:pt>
    <dgm:pt modelId="{398BCC35-8663-43DD-98CD-C2D9987A8911}" type="parTrans" cxnId="{918781AF-B150-424F-942B-F805E2F25DE4}">
      <dgm:prSet/>
      <dgm:spPr/>
      <dgm:t>
        <a:bodyPr/>
        <a:lstStyle/>
        <a:p>
          <a:endParaRPr lang="en-US"/>
        </a:p>
      </dgm:t>
    </dgm:pt>
    <dgm:pt modelId="{2DEB5174-6660-45E5-AEF1-C84F073F6F92}" type="sibTrans" cxnId="{918781AF-B150-424F-942B-F805E2F25DE4}">
      <dgm:prSet/>
      <dgm:spPr/>
      <dgm:t>
        <a:bodyPr/>
        <a:lstStyle/>
        <a:p>
          <a:endParaRPr lang="en-US"/>
        </a:p>
      </dgm:t>
    </dgm:pt>
    <dgm:pt modelId="{E4CCB58A-68CE-448F-B8C3-26D5EE52F233}">
      <dgm:prSet phldrT="[Text]"/>
      <dgm:spPr/>
      <dgm:t>
        <a:bodyPr/>
        <a:lstStyle/>
        <a:p>
          <a:r>
            <a:rPr lang="en-US" dirty="0" smtClean="0"/>
            <a:t>3</a:t>
          </a:r>
          <a:endParaRPr lang="en-US" dirty="0"/>
        </a:p>
      </dgm:t>
    </dgm:pt>
    <dgm:pt modelId="{505B3BFA-16A9-4162-83B3-9A2F15E9E9A4}" type="parTrans" cxnId="{2DCDC5AF-F192-4AEC-9126-AD79312C0E42}">
      <dgm:prSet/>
      <dgm:spPr/>
      <dgm:t>
        <a:bodyPr/>
        <a:lstStyle/>
        <a:p>
          <a:endParaRPr lang="en-US"/>
        </a:p>
      </dgm:t>
    </dgm:pt>
    <dgm:pt modelId="{9FF8C0AA-1583-4B82-B905-CBB0B63744D2}" type="sibTrans" cxnId="{2DCDC5AF-F192-4AEC-9126-AD79312C0E42}">
      <dgm:prSet/>
      <dgm:spPr/>
      <dgm:t>
        <a:bodyPr/>
        <a:lstStyle/>
        <a:p>
          <a:endParaRPr lang="en-US"/>
        </a:p>
      </dgm:t>
    </dgm:pt>
    <dgm:pt modelId="{586C6351-A8FE-4705-80C4-636C772A7931}">
      <dgm:prSet phldrT="[Text]" custT="1"/>
      <dgm:spPr/>
      <dgm:t>
        <a:bodyPr/>
        <a:lstStyle/>
        <a:p>
          <a:r>
            <a:rPr lang="en-US" sz="2000" dirty="0" smtClean="0"/>
            <a:t>Text Generation</a:t>
          </a:r>
          <a:endParaRPr lang="en-US" sz="2000" dirty="0"/>
        </a:p>
      </dgm:t>
    </dgm:pt>
    <dgm:pt modelId="{ED5D2EBA-3AE1-4978-BA66-BEC689584E64}" type="parTrans" cxnId="{6CBACDB9-D0F1-4CAD-BD8A-EE9B06B08E4D}">
      <dgm:prSet/>
      <dgm:spPr/>
      <dgm:t>
        <a:bodyPr/>
        <a:lstStyle/>
        <a:p>
          <a:endParaRPr lang="en-US"/>
        </a:p>
      </dgm:t>
    </dgm:pt>
    <dgm:pt modelId="{78C51033-8E41-4832-8A19-EB6F0CF25CE8}" type="sibTrans" cxnId="{6CBACDB9-D0F1-4CAD-BD8A-EE9B06B08E4D}">
      <dgm:prSet/>
      <dgm:spPr/>
      <dgm:t>
        <a:bodyPr/>
        <a:lstStyle/>
        <a:p>
          <a:endParaRPr lang="en-US"/>
        </a:p>
      </dgm:t>
    </dgm:pt>
    <dgm:pt modelId="{52368F5F-DB6E-406F-892B-8565FC729F4C}">
      <dgm:prSet phldrT="[Text]" custT="1"/>
      <dgm:spPr/>
      <dgm:t>
        <a:bodyPr/>
        <a:lstStyle/>
        <a:p>
          <a:endParaRPr lang="en-US" sz="2000" dirty="0"/>
        </a:p>
      </dgm:t>
    </dgm:pt>
    <dgm:pt modelId="{5D45DB24-25B2-4C06-838C-338F2C940398}" type="parTrans" cxnId="{C3C9D122-4454-4A03-B387-8A183F24A33F}">
      <dgm:prSet/>
      <dgm:spPr/>
      <dgm:t>
        <a:bodyPr/>
        <a:lstStyle/>
        <a:p>
          <a:endParaRPr lang="en-US"/>
        </a:p>
      </dgm:t>
    </dgm:pt>
    <dgm:pt modelId="{9D8920A7-D8E6-4CEA-9AE1-BE1A2C14028D}" type="sibTrans" cxnId="{C3C9D122-4454-4A03-B387-8A183F24A33F}">
      <dgm:prSet/>
      <dgm:spPr/>
      <dgm:t>
        <a:bodyPr/>
        <a:lstStyle/>
        <a:p>
          <a:endParaRPr lang="en-US"/>
        </a:p>
      </dgm:t>
    </dgm:pt>
    <dgm:pt modelId="{95B027B3-BFA5-4CF5-AF13-0B4A5C8A0B9B}" type="pres">
      <dgm:prSet presAssocID="{3B432DEC-8DE5-4A0D-8653-D05B3F3201A0}" presName="linearFlow" presStyleCnt="0">
        <dgm:presLayoutVars>
          <dgm:dir/>
          <dgm:animLvl val="lvl"/>
          <dgm:resizeHandles val="exact"/>
        </dgm:presLayoutVars>
      </dgm:prSet>
      <dgm:spPr/>
      <dgm:t>
        <a:bodyPr/>
        <a:lstStyle/>
        <a:p>
          <a:endParaRPr lang="en-US"/>
        </a:p>
      </dgm:t>
    </dgm:pt>
    <dgm:pt modelId="{481E3F30-69EA-4483-9912-C30ADDB1C5D5}" type="pres">
      <dgm:prSet presAssocID="{95EE76AE-D1CF-4F96-ABEB-C9A8A3918CFA}" presName="composite" presStyleCnt="0"/>
      <dgm:spPr/>
    </dgm:pt>
    <dgm:pt modelId="{CD870517-9110-4235-86F9-A7DBE05A52DA}" type="pres">
      <dgm:prSet presAssocID="{95EE76AE-D1CF-4F96-ABEB-C9A8A3918CFA}" presName="parentText" presStyleLbl="alignNode1" presStyleIdx="0" presStyleCnt="3">
        <dgm:presLayoutVars>
          <dgm:chMax val="1"/>
          <dgm:bulletEnabled val="1"/>
        </dgm:presLayoutVars>
      </dgm:prSet>
      <dgm:spPr/>
      <dgm:t>
        <a:bodyPr/>
        <a:lstStyle/>
        <a:p>
          <a:endParaRPr lang="en-US"/>
        </a:p>
      </dgm:t>
    </dgm:pt>
    <dgm:pt modelId="{83495B6B-A70F-4A7B-BF3B-9BE38A1C1E0C}" type="pres">
      <dgm:prSet presAssocID="{95EE76AE-D1CF-4F96-ABEB-C9A8A3918CFA}" presName="descendantText" presStyleLbl="alignAcc1" presStyleIdx="0" presStyleCnt="3">
        <dgm:presLayoutVars>
          <dgm:bulletEnabled val="1"/>
        </dgm:presLayoutVars>
      </dgm:prSet>
      <dgm:spPr/>
      <dgm:t>
        <a:bodyPr/>
        <a:lstStyle/>
        <a:p>
          <a:endParaRPr lang="en-US"/>
        </a:p>
      </dgm:t>
    </dgm:pt>
    <dgm:pt modelId="{3DE59500-73CE-478B-A3B0-31AD62AB169E}" type="pres">
      <dgm:prSet presAssocID="{0A1BD643-6AA8-4432-9196-272022CE8F13}" presName="sp" presStyleCnt="0"/>
      <dgm:spPr/>
    </dgm:pt>
    <dgm:pt modelId="{26CA9407-392D-49BA-8E44-3D17EE3A0297}" type="pres">
      <dgm:prSet presAssocID="{9D17F315-0D50-4899-BC55-2527265F8941}" presName="composite" presStyleCnt="0"/>
      <dgm:spPr/>
    </dgm:pt>
    <dgm:pt modelId="{3AB1400A-A9F3-417C-A2CD-2BF31F47885D}" type="pres">
      <dgm:prSet presAssocID="{9D17F315-0D50-4899-BC55-2527265F8941}" presName="parentText" presStyleLbl="alignNode1" presStyleIdx="1" presStyleCnt="3">
        <dgm:presLayoutVars>
          <dgm:chMax val="1"/>
          <dgm:bulletEnabled val="1"/>
        </dgm:presLayoutVars>
      </dgm:prSet>
      <dgm:spPr/>
      <dgm:t>
        <a:bodyPr/>
        <a:lstStyle/>
        <a:p>
          <a:endParaRPr lang="en-US"/>
        </a:p>
      </dgm:t>
    </dgm:pt>
    <dgm:pt modelId="{EF9EABE9-C942-4CC8-A16F-193BC284C28A}" type="pres">
      <dgm:prSet presAssocID="{9D17F315-0D50-4899-BC55-2527265F8941}" presName="descendantText" presStyleLbl="alignAcc1" presStyleIdx="1" presStyleCnt="3">
        <dgm:presLayoutVars>
          <dgm:bulletEnabled val="1"/>
        </dgm:presLayoutVars>
      </dgm:prSet>
      <dgm:spPr/>
      <dgm:t>
        <a:bodyPr/>
        <a:lstStyle/>
        <a:p>
          <a:endParaRPr lang="en-US"/>
        </a:p>
      </dgm:t>
    </dgm:pt>
    <dgm:pt modelId="{35946DE5-FA57-4859-AD68-26DEE515C6A3}" type="pres">
      <dgm:prSet presAssocID="{8AAADB99-9B36-49F1-8174-F7FAD13C1EE2}" presName="sp" presStyleCnt="0"/>
      <dgm:spPr/>
    </dgm:pt>
    <dgm:pt modelId="{4F52AF53-2C60-472B-8DDE-1C3B11933F81}" type="pres">
      <dgm:prSet presAssocID="{E4CCB58A-68CE-448F-B8C3-26D5EE52F233}" presName="composite" presStyleCnt="0"/>
      <dgm:spPr/>
    </dgm:pt>
    <dgm:pt modelId="{CD5CE02A-0C49-4A58-8947-C322A0388C9E}" type="pres">
      <dgm:prSet presAssocID="{E4CCB58A-68CE-448F-B8C3-26D5EE52F233}" presName="parentText" presStyleLbl="alignNode1" presStyleIdx="2" presStyleCnt="3">
        <dgm:presLayoutVars>
          <dgm:chMax val="1"/>
          <dgm:bulletEnabled val="1"/>
        </dgm:presLayoutVars>
      </dgm:prSet>
      <dgm:spPr/>
      <dgm:t>
        <a:bodyPr/>
        <a:lstStyle/>
        <a:p>
          <a:endParaRPr lang="en-US"/>
        </a:p>
      </dgm:t>
    </dgm:pt>
    <dgm:pt modelId="{7C5D1B2C-8C68-4660-AAA8-18B952C8192A}" type="pres">
      <dgm:prSet presAssocID="{E4CCB58A-68CE-448F-B8C3-26D5EE52F233}" presName="descendantText" presStyleLbl="alignAcc1" presStyleIdx="2" presStyleCnt="3" custLinFactNeighborX="-843" custLinFactNeighborY="542">
        <dgm:presLayoutVars>
          <dgm:bulletEnabled val="1"/>
        </dgm:presLayoutVars>
      </dgm:prSet>
      <dgm:spPr/>
      <dgm:t>
        <a:bodyPr/>
        <a:lstStyle/>
        <a:p>
          <a:endParaRPr lang="en-US"/>
        </a:p>
      </dgm:t>
    </dgm:pt>
  </dgm:ptLst>
  <dgm:cxnLst>
    <dgm:cxn modelId="{C3C9D122-4454-4A03-B387-8A183F24A33F}" srcId="{E4CCB58A-68CE-448F-B8C3-26D5EE52F233}" destId="{52368F5F-DB6E-406F-892B-8565FC729F4C}" srcOrd="1" destOrd="0" parTransId="{5D45DB24-25B2-4C06-838C-338F2C940398}" sibTransId="{9D8920A7-D8E6-4CEA-9AE1-BE1A2C14028D}"/>
    <dgm:cxn modelId="{FA7F42EC-F0A6-49A5-B2D3-0E798B2E1346}" type="presOf" srcId="{52368F5F-DB6E-406F-892B-8565FC729F4C}" destId="{7C5D1B2C-8C68-4660-AAA8-18B952C8192A}" srcOrd="0" destOrd="1" presId="urn:microsoft.com/office/officeart/2005/8/layout/chevron2"/>
    <dgm:cxn modelId="{E66950EE-14F6-4A13-962E-981DDCC3BB6C}" type="presOf" srcId="{288C5041-4081-4F2F-BDF9-81C672B8F2BB}" destId="{83495B6B-A70F-4A7B-BF3B-9BE38A1C1E0C}" srcOrd="0" destOrd="0" presId="urn:microsoft.com/office/officeart/2005/8/layout/chevron2"/>
    <dgm:cxn modelId="{F866F94F-988D-4CAE-9EB3-A2C2E5E022E2}" type="presOf" srcId="{BD5FA793-7CAF-450E-B6C8-ECD702A33488}" destId="{EF9EABE9-C942-4CC8-A16F-193BC284C28A}" srcOrd="0" destOrd="0" presId="urn:microsoft.com/office/officeart/2005/8/layout/chevron2"/>
    <dgm:cxn modelId="{1A88778A-1A3B-4052-855B-10E45BE3AACE}" type="presOf" srcId="{95EE76AE-D1CF-4F96-ABEB-C9A8A3918CFA}" destId="{CD870517-9110-4235-86F9-A7DBE05A52DA}" srcOrd="0" destOrd="0" presId="urn:microsoft.com/office/officeart/2005/8/layout/chevron2"/>
    <dgm:cxn modelId="{64FDD55D-CB14-4124-A20D-BC748AA328CE}" srcId="{3B432DEC-8DE5-4A0D-8653-D05B3F3201A0}" destId="{95EE76AE-D1CF-4F96-ABEB-C9A8A3918CFA}" srcOrd="0" destOrd="0" parTransId="{08209C6F-13E7-48DC-8A88-23C767E89EDC}" sibTransId="{0A1BD643-6AA8-4432-9196-272022CE8F13}"/>
    <dgm:cxn modelId="{6CBACDB9-D0F1-4CAD-BD8A-EE9B06B08E4D}" srcId="{E4CCB58A-68CE-448F-B8C3-26D5EE52F233}" destId="{586C6351-A8FE-4705-80C4-636C772A7931}" srcOrd="0" destOrd="0" parTransId="{ED5D2EBA-3AE1-4978-BA66-BEC689584E64}" sibTransId="{78C51033-8E41-4832-8A19-EB6F0CF25CE8}"/>
    <dgm:cxn modelId="{9B80D51D-39FD-4DCA-B776-1D58EF991350}" srcId="{3B432DEC-8DE5-4A0D-8653-D05B3F3201A0}" destId="{9D17F315-0D50-4899-BC55-2527265F8941}" srcOrd="1" destOrd="0" parTransId="{26331892-E246-48AA-83DA-E61C88ECD162}" sibTransId="{8AAADB99-9B36-49F1-8174-F7FAD13C1EE2}"/>
    <dgm:cxn modelId="{13231ED9-85DD-4C07-B25B-9DB7076FC2A6}" type="presOf" srcId="{E4CCB58A-68CE-448F-B8C3-26D5EE52F233}" destId="{CD5CE02A-0C49-4A58-8947-C322A0388C9E}" srcOrd="0" destOrd="0" presId="urn:microsoft.com/office/officeart/2005/8/layout/chevron2"/>
    <dgm:cxn modelId="{FC25B56D-487E-4453-836E-CEF4809F7727}" type="presOf" srcId="{9D17F315-0D50-4899-BC55-2527265F8941}" destId="{3AB1400A-A9F3-417C-A2CD-2BF31F47885D}" srcOrd="0" destOrd="0" presId="urn:microsoft.com/office/officeart/2005/8/layout/chevron2"/>
    <dgm:cxn modelId="{F96C5677-E167-4BB0-ADCB-6221115D23A8}" srcId="{95EE76AE-D1CF-4F96-ABEB-C9A8A3918CFA}" destId="{288C5041-4081-4F2F-BDF9-81C672B8F2BB}" srcOrd="0" destOrd="0" parTransId="{989F9115-99C8-4BCB-A383-EEB9E52AF2AF}" sibTransId="{FE97DF0E-A60A-471F-9C29-9B8FED6C46B5}"/>
    <dgm:cxn modelId="{918781AF-B150-424F-942B-F805E2F25DE4}" srcId="{9D17F315-0D50-4899-BC55-2527265F8941}" destId="{BD5FA793-7CAF-450E-B6C8-ECD702A33488}" srcOrd="0" destOrd="0" parTransId="{398BCC35-8663-43DD-98CD-C2D9987A8911}" sibTransId="{2DEB5174-6660-45E5-AEF1-C84F073F6F92}"/>
    <dgm:cxn modelId="{16886BFF-EC86-4536-8343-508980AFB40D}" type="presOf" srcId="{3B432DEC-8DE5-4A0D-8653-D05B3F3201A0}" destId="{95B027B3-BFA5-4CF5-AF13-0B4A5C8A0B9B}" srcOrd="0" destOrd="0" presId="urn:microsoft.com/office/officeart/2005/8/layout/chevron2"/>
    <dgm:cxn modelId="{6BA86CCC-9591-4076-8CF6-E204ABACBA85}" type="presOf" srcId="{586C6351-A8FE-4705-80C4-636C772A7931}" destId="{7C5D1B2C-8C68-4660-AAA8-18B952C8192A}" srcOrd="0" destOrd="0" presId="urn:microsoft.com/office/officeart/2005/8/layout/chevron2"/>
    <dgm:cxn modelId="{2DCDC5AF-F192-4AEC-9126-AD79312C0E42}" srcId="{3B432DEC-8DE5-4A0D-8653-D05B3F3201A0}" destId="{E4CCB58A-68CE-448F-B8C3-26D5EE52F233}" srcOrd="2" destOrd="0" parTransId="{505B3BFA-16A9-4162-83B3-9A2F15E9E9A4}" sibTransId="{9FF8C0AA-1583-4B82-B905-CBB0B63744D2}"/>
    <dgm:cxn modelId="{9B05B87C-50AA-4CB9-A743-7301DBFBB810}" type="presParOf" srcId="{95B027B3-BFA5-4CF5-AF13-0B4A5C8A0B9B}" destId="{481E3F30-69EA-4483-9912-C30ADDB1C5D5}" srcOrd="0" destOrd="0" presId="urn:microsoft.com/office/officeart/2005/8/layout/chevron2"/>
    <dgm:cxn modelId="{2CDA3D1F-FD23-41F6-8C6F-6D5C1AF737F0}" type="presParOf" srcId="{481E3F30-69EA-4483-9912-C30ADDB1C5D5}" destId="{CD870517-9110-4235-86F9-A7DBE05A52DA}" srcOrd="0" destOrd="0" presId="urn:microsoft.com/office/officeart/2005/8/layout/chevron2"/>
    <dgm:cxn modelId="{06318571-754C-46F8-AC2E-DD865865C697}" type="presParOf" srcId="{481E3F30-69EA-4483-9912-C30ADDB1C5D5}" destId="{83495B6B-A70F-4A7B-BF3B-9BE38A1C1E0C}" srcOrd="1" destOrd="0" presId="urn:microsoft.com/office/officeart/2005/8/layout/chevron2"/>
    <dgm:cxn modelId="{323B9FCF-7893-4205-B3EE-5ED99D207664}" type="presParOf" srcId="{95B027B3-BFA5-4CF5-AF13-0B4A5C8A0B9B}" destId="{3DE59500-73CE-478B-A3B0-31AD62AB169E}" srcOrd="1" destOrd="0" presId="urn:microsoft.com/office/officeart/2005/8/layout/chevron2"/>
    <dgm:cxn modelId="{47D22D4C-D594-4627-9185-88A8FDED54BB}" type="presParOf" srcId="{95B027B3-BFA5-4CF5-AF13-0B4A5C8A0B9B}" destId="{26CA9407-392D-49BA-8E44-3D17EE3A0297}" srcOrd="2" destOrd="0" presId="urn:microsoft.com/office/officeart/2005/8/layout/chevron2"/>
    <dgm:cxn modelId="{202AA11C-46F5-47A0-A264-0F64F71C6870}" type="presParOf" srcId="{26CA9407-392D-49BA-8E44-3D17EE3A0297}" destId="{3AB1400A-A9F3-417C-A2CD-2BF31F47885D}" srcOrd="0" destOrd="0" presId="urn:microsoft.com/office/officeart/2005/8/layout/chevron2"/>
    <dgm:cxn modelId="{2752294B-4E7B-48E3-B962-0F7F4FC3F8EB}" type="presParOf" srcId="{26CA9407-392D-49BA-8E44-3D17EE3A0297}" destId="{EF9EABE9-C942-4CC8-A16F-193BC284C28A}" srcOrd="1" destOrd="0" presId="urn:microsoft.com/office/officeart/2005/8/layout/chevron2"/>
    <dgm:cxn modelId="{634FEF3B-59B5-4A6F-9EB2-E218C2CA47F8}" type="presParOf" srcId="{95B027B3-BFA5-4CF5-AF13-0B4A5C8A0B9B}" destId="{35946DE5-FA57-4859-AD68-26DEE515C6A3}" srcOrd="3" destOrd="0" presId="urn:microsoft.com/office/officeart/2005/8/layout/chevron2"/>
    <dgm:cxn modelId="{22923324-78A1-462A-B453-C468EE6C9688}" type="presParOf" srcId="{95B027B3-BFA5-4CF5-AF13-0B4A5C8A0B9B}" destId="{4F52AF53-2C60-472B-8DDE-1C3B11933F81}" srcOrd="4" destOrd="0" presId="urn:microsoft.com/office/officeart/2005/8/layout/chevron2"/>
    <dgm:cxn modelId="{012F722D-D31C-4002-BDC2-95E4227DB8F9}" type="presParOf" srcId="{4F52AF53-2C60-472B-8DDE-1C3B11933F81}" destId="{CD5CE02A-0C49-4A58-8947-C322A0388C9E}" srcOrd="0" destOrd="0" presId="urn:microsoft.com/office/officeart/2005/8/layout/chevron2"/>
    <dgm:cxn modelId="{8FB2878C-7A8B-4956-84C2-D3CDC27C5D9A}" type="presParOf" srcId="{4F52AF53-2C60-472B-8DDE-1C3B11933F81}" destId="{7C5D1B2C-8C68-4660-AAA8-18B952C8192A}"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8B75AFD-6321-4E72-A922-ABA417BC2F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B75AFD-6321-4E72-A922-ABA417BC2F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B75AFD-6321-4E72-A922-ABA417BC2F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B75AFD-6321-4E72-A922-ABA417BC2F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B75AFD-6321-4E72-A922-ABA417BC2F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B75AFD-6321-4E72-A922-ABA417BC2F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8B75AFD-6321-4E72-A922-ABA417BC2F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8B75AFD-6321-4E72-A922-ABA417BC2F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8B75AFD-6321-4E72-A922-ABA417BC2F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B75AFD-6321-4E72-A922-ABA417BC2F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1416C80-8E80-43BD-9DD2-2AD898BC1D99}"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B75AFD-6321-4E72-A922-ABA417BC2F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1416C80-8E80-43BD-9DD2-2AD898BC1D99}" type="datetimeFigureOut">
              <a:rPr lang="en-US" smtClean="0"/>
              <a:pPr/>
              <a:t>4/4/2024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8B75AFD-6321-4E72-A922-ABA417BC2F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ZgLLntcF2eaaV_cAmvGNra7Jsj-SssS0"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6.xml"/><Relationship Id="rId6" Type="http://schemas.openxmlformats.org/officeDocument/2006/relationships/hyperlink" Target="https://en.wikipedia.org/wiki/Long_short-term_memory" TargetMode="External"/><Relationship Id="rId5" Type="http://schemas.openxmlformats.org/officeDocument/2006/relationships/hyperlink" Target="https://en.wikipedia.org/wiki/Recurrent_neural_network"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orage.googleapis.com/download.tensorflow.org/data/shakespeare.tx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1714488"/>
            <a:ext cx="6072230" cy="1071570"/>
          </a:xfrm>
        </p:spPr>
        <p:txBody>
          <a:bodyPr>
            <a:normAutofit fontScale="90000"/>
          </a:bodyPr>
          <a:lstStyle/>
          <a:p>
            <a:r>
              <a:rPr lang="en-US" sz="3100" b="1" dirty="0" smtClean="0"/>
              <a:t>POETRY GENERATION WITH </a:t>
            </a:r>
            <a:r>
              <a:rPr lang="en-US" sz="3100" b="1" dirty="0" smtClean="0"/>
              <a:t>RNN</a:t>
            </a:r>
            <a:r>
              <a:rPr lang="en-US" b="1" dirty="0" smtClean="0"/>
              <a:t/>
            </a:r>
            <a:br>
              <a:rPr lang="en-US" b="1" dirty="0" smtClean="0"/>
            </a:br>
            <a:endParaRPr lang="en-US" dirty="0"/>
          </a:p>
        </p:txBody>
      </p:sp>
      <p:sp>
        <p:nvSpPr>
          <p:cNvPr id="4" name="Subtitle 3"/>
          <p:cNvSpPr>
            <a:spLocks noGrp="1"/>
          </p:cNvSpPr>
          <p:nvPr>
            <p:ph type="subTitle" idx="1"/>
          </p:nvPr>
        </p:nvSpPr>
        <p:spPr>
          <a:xfrm>
            <a:off x="1500166" y="3071810"/>
            <a:ext cx="7000924" cy="3071834"/>
          </a:xfrm>
        </p:spPr>
        <p:txBody>
          <a:bodyPr>
            <a:normAutofit lnSpcReduction="10000"/>
          </a:bodyPr>
          <a:lstStyle/>
          <a:p>
            <a:endParaRPr lang="en-US" b="1" dirty="0" smtClean="0"/>
          </a:p>
          <a:p>
            <a:pPr algn="ctr"/>
            <a:r>
              <a:rPr lang="en-US" sz="2800" u="sng" dirty="0" smtClean="0"/>
              <a:t>Presented By</a:t>
            </a:r>
            <a:r>
              <a:rPr lang="en-US" sz="2800" b="1" u="sng" dirty="0" smtClean="0"/>
              <a:t>:</a:t>
            </a:r>
          </a:p>
          <a:p>
            <a:pPr algn="ctr"/>
            <a:r>
              <a:rPr lang="en-US" sz="2800" b="1" dirty="0" smtClean="0"/>
              <a:t>PAVAI </a:t>
            </a:r>
            <a:r>
              <a:rPr lang="en-US" sz="2800" b="1" dirty="0" smtClean="0"/>
              <a:t>B[513121104029</a:t>
            </a:r>
            <a:r>
              <a:rPr lang="en-US" sz="2800" b="1" dirty="0" smtClean="0"/>
              <a:t>]</a:t>
            </a:r>
          </a:p>
          <a:p>
            <a:pPr algn="ctr"/>
            <a:r>
              <a:rPr lang="en-US" sz="1800" cap="small" dirty="0" smtClean="0"/>
              <a:t>THANTHAI PERIYAR </a:t>
            </a:r>
            <a:r>
              <a:rPr lang="en-US" sz="1800" cap="small" dirty="0" smtClean="0"/>
              <a:t>GOVERNMENT </a:t>
            </a:r>
            <a:r>
              <a:rPr lang="en-US" sz="1800" cap="small" dirty="0" smtClean="0"/>
              <a:t>INSTITUTE OF TECHNOLOGY,</a:t>
            </a:r>
          </a:p>
          <a:p>
            <a:pPr algn="ctr"/>
            <a:r>
              <a:rPr lang="en-US" sz="1800" cap="small" dirty="0" smtClean="0"/>
              <a:t>VELLORE .</a:t>
            </a:r>
          </a:p>
          <a:p>
            <a:r>
              <a:rPr lang="en-US" b="1" dirty="0" smtClean="0"/>
              <a:t/>
            </a:r>
            <a:br>
              <a:rPr lang="en-US" b="1"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500042"/>
            <a:ext cx="5572164" cy="875490"/>
          </a:xfrm>
        </p:spPr>
        <p:txBody>
          <a:bodyPr>
            <a:normAutofit/>
          </a:bodyPr>
          <a:lstStyle/>
          <a:p>
            <a:r>
              <a:rPr lang="en-US" sz="3200" b="1" dirty="0" smtClean="0"/>
              <a:t>Usage </a:t>
            </a:r>
            <a:r>
              <a:rPr lang="en-US" sz="3200" b="1" dirty="0" smtClean="0"/>
              <a:t>of </a:t>
            </a:r>
            <a:r>
              <a:rPr lang="en-US" sz="3200" b="1" dirty="0" smtClean="0"/>
              <a:t>LSTM</a:t>
            </a:r>
            <a:endParaRPr lang="en-US" sz="3600" dirty="0"/>
          </a:p>
        </p:txBody>
      </p:sp>
      <p:sp>
        <p:nvSpPr>
          <p:cNvPr id="3" name="Content Placeholder 2"/>
          <p:cNvSpPr>
            <a:spLocks noGrp="1"/>
          </p:cNvSpPr>
          <p:nvPr>
            <p:ph idx="1"/>
          </p:nvPr>
        </p:nvSpPr>
        <p:spPr>
          <a:xfrm>
            <a:off x="3786182" y="1785926"/>
            <a:ext cx="5143536" cy="4214842"/>
          </a:xfrm>
        </p:spPr>
        <p:txBody>
          <a:bodyPr>
            <a:normAutofit fontScale="47500" lnSpcReduction="20000"/>
          </a:bodyPr>
          <a:lstStyle/>
          <a:p>
            <a:r>
              <a:rPr lang="en-US" sz="3400" b="1" dirty="0" smtClean="0"/>
              <a:t>Leveraging Long-Term Dependencies</a:t>
            </a:r>
            <a:r>
              <a:rPr lang="en-US" sz="2900" dirty="0" smtClean="0"/>
              <a:t>: LSTM models excel at capturing long-term dependencies in text data, enhancing the coherence and contextual relevance of generated text.</a:t>
            </a:r>
          </a:p>
          <a:p>
            <a:r>
              <a:rPr lang="en-US" sz="3400" b="1" dirty="0" smtClean="0"/>
              <a:t>Enhanced Creativity and Coherence</a:t>
            </a:r>
            <a:r>
              <a:rPr lang="en-US" sz="2900" dirty="0" smtClean="0"/>
              <a:t>: By learning from sequential language patterns, LSTM models can generate text that is both creative and coherent, enriching the user experience.</a:t>
            </a:r>
          </a:p>
          <a:p>
            <a:r>
              <a:rPr lang="en-US" sz="3400" b="1" dirty="0" smtClean="0"/>
              <a:t>Flexibility with Variable-Length Sequences</a:t>
            </a:r>
            <a:r>
              <a:rPr lang="en-US" sz="2900" dirty="0" smtClean="0"/>
              <a:t>: LSTM networks can handle input sequences of variable lengths, enabling the generation of text with varying lengths while maintaining quality and coherence.</a:t>
            </a:r>
          </a:p>
          <a:p>
            <a:r>
              <a:rPr lang="en-US" sz="3400" b="1" dirty="0" smtClean="0"/>
              <a:t>Learning Hierarchical Representations</a:t>
            </a:r>
            <a:r>
              <a:rPr lang="en-US" sz="3400" dirty="0" smtClean="0"/>
              <a:t>: </a:t>
            </a:r>
            <a:r>
              <a:rPr lang="en-US" sz="2900" dirty="0" smtClean="0"/>
              <a:t>LSTM models learn hierarchical representations of text, capturing both low-level features and high-level patterns, resulting in nuanced and sophisticated text generation.</a:t>
            </a:r>
          </a:p>
          <a:p>
            <a:r>
              <a:rPr lang="en-US" sz="3400" b="1" dirty="0" smtClean="0"/>
              <a:t>Adaptability to Diverse Text Data</a:t>
            </a:r>
            <a:r>
              <a:rPr lang="en-US" sz="2900" dirty="0" smtClean="0"/>
              <a:t>: LSTM models can be trained on diverse text datasets, making them adaptable to different writing styles, genres, and sources of text data.</a:t>
            </a:r>
          </a:p>
          <a:p>
            <a:endParaRPr lang="en-US" dirty="0"/>
          </a:p>
        </p:txBody>
      </p:sp>
      <p:pic>
        <p:nvPicPr>
          <p:cNvPr id="22530" name="Picture 2" descr="Text generation using LSTM. What if I tell you, you can generate… | by ..."/>
          <p:cNvPicPr>
            <a:picLocks noChangeAspect="1" noChangeArrowheads="1"/>
          </p:cNvPicPr>
          <p:nvPr/>
        </p:nvPicPr>
        <p:blipFill>
          <a:blip r:embed="rId2"/>
          <a:srcRect/>
          <a:stretch>
            <a:fillRect/>
          </a:stretch>
        </p:blipFill>
        <p:spPr bwMode="auto">
          <a:xfrm>
            <a:off x="285720" y="1857364"/>
            <a:ext cx="3500462" cy="400052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00042"/>
            <a:ext cx="2786050" cy="642942"/>
          </a:xfrm>
        </p:spPr>
        <p:txBody>
          <a:bodyPr>
            <a:normAutofit/>
          </a:bodyPr>
          <a:lstStyle/>
          <a:p>
            <a:r>
              <a:rPr lang="en-US" sz="3600" b="1" dirty="0" smtClean="0"/>
              <a:t>RESULTS</a:t>
            </a:r>
            <a:endParaRPr lang="en-US" sz="3600" b="1" dirty="0"/>
          </a:p>
        </p:txBody>
      </p:sp>
      <p:pic>
        <p:nvPicPr>
          <p:cNvPr id="6" name="Content Placeholder 5" descr="Screenshot (21).png"/>
          <p:cNvPicPr>
            <a:picLocks noGrp="1" noChangeAspect="1"/>
          </p:cNvPicPr>
          <p:nvPr>
            <p:ph idx="1"/>
          </p:nvPr>
        </p:nvPicPr>
        <p:blipFill>
          <a:blip r:embed="rId2"/>
          <a:stretch>
            <a:fillRect/>
          </a:stretch>
        </p:blipFill>
        <p:spPr>
          <a:xfrm>
            <a:off x="1285852" y="1571612"/>
            <a:ext cx="7044825" cy="3643338"/>
          </a:xfrm>
        </p:spPr>
      </p:pic>
      <p:sp>
        <p:nvSpPr>
          <p:cNvPr id="4" name="TextBox 3"/>
          <p:cNvSpPr txBox="1"/>
          <p:nvPr/>
        </p:nvSpPr>
        <p:spPr>
          <a:xfrm>
            <a:off x="1285852" y="5715017"/>
            <a:ext cx="2571768" cy="369332"/>
          </a:xfrm>
          <a:prstGeom prst="rect">
            <a:avLst/>
          </a:prstGeom>
          <a:noFill/>
        </p:spPr>
        <p:txBody>
          <a:bodyPr wrap="square" rtlCol="0">
            <a:spAutoFit/>
          </a:bodyPr>
          <a:lstStyle/>
          <a:p>
            <a:r>
              <a:rPr lang="en-US" u="sng" cap="all" dirty="0" err="1" smtClean="0"/>
              <a:t>Colab</a:t>
            </a:r>
            <a:r>
              <a:rPr lang="en-US" u="sng" cap="all" dirty="0" smtClean="0"/>
              <a:t>  NOTEBOOK:</a:t>
            </a:r>
            <a:endParaRPr lang="en-US" u="sng" cap="all" dirty="0"/>
          </a:p>
        </p:txBody>
      </p:sp>
      <p:sp>
        <p:nvSpPr>
          <p:cNvPr id="5" name="Rectangle 4"/>
          <p:cNvSpPr/>
          <p:nvPr/>
        </p:nvSpPr>
        <p:spPr>
          <a:xfrm>
            <a:off x="3714744" y="5715016"/>
            <a:ext cx="4572000" cy="646331"/>
          </a:xfrm>
          <a:prstGeom prst="rect">
            <a:avLst/>
          </a:prstGeom>
        </p:spPr>
        <p:txBody>
          <a:bodyPr>
            <a:spAutoFit/>
          </a:bodyPr>
          <a:lstStyle/>
          <a:p>
            <a:r>
              <a:rPr lang="en-US" dirty="0" smtClean="0">
                <a:hlinkClick r:id="rId3"/>
              </a:rPr>
              <a:t>https://</a:t>
            </a:r>
            <a:r>
              <a:rPr lang="en-US" dirty="0" smtClean="0">
                <a:hlinkClick r:id="rId3"/>
              </a:rPr>
              <a:t>colab.research.google.com/drive/1ZgLLntcF2eaaV_cAmvGNra7Jsj-SssS0</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428604"/>
            <a:ext cx="3857652" cy="1232680"/>
          </a:xfrm>
        </p:spPr>
        <p:txBody>
          <a:bodyPr>
            <a:normAutofit/>
          </a:bodyPr>
          <a:lstStyle/>
          <a:p>
            <a:r>
              <a:rPr lang="en-US" sz="3600" b="1" cap="all" dirty="0" smtClean="0"/>
              <a:t>Conclusion</a:t>
            </a:r>
            <a:endParaRPr lang="en-US" sz="3600" b="1" cap="all" dirty="0"/>
          </a:p>
        </p:txBody>
      </p:sp>
      <p:sp>
        <p:nvSpPr>
          <p:cNvPr id="3" name="Content Placeholder 2"/>
          <p:cNvSpPr>
            <a:spLocks noGrp="1"/>
          </p:cNvSpPr>
          <p:nvPr>
            <p:ph idx="1"/>
          </p:nvPr>
        </p:nvSpPr>
        <p:spPr>
          <a:xfrm>
            <a:off x="1214414" y="1882808"/>
            <a:ext cx="7286676" cy="3617894"/>
          </a:xfrm>
        </p:spPr>
        <p:txBody>
          <a:bodyPr>
            <a:normAutofit/>
          </a:bodyPr>
          <a:lstStyle/>
          <a:p>
            <a:pPr>
              <a:buFont typeface="Wingdings" pitchFamily="2" charset="2"/>
              <a:buChar char="ü"/>
            </a:pPr>
            <a:r>
              <a:rPr lang="en-US" sz="1800" dirty="0" smtClean="0"/>
              <a:t> In conclusion, the utilization of LSTM models in text generation represents a significant advancement in artificial intelligence, offering a multitude of benefits and opportunities for innovation in creative writing and natural language processing. </a:t>
            </a:r>
          </a:p>
          <a:p>
            <a:pPr>
              <a:buFont typeface="Wingdings" pitchFamily="2" charset="2"/>
              <a:buChar char="ü"/>
            </a:pPr>
            <a:r>
              <a:rPr lang="en-US" sz="1800" dirty="0" smtClean="0"/>
              <a:t>Through their ability to capture long-term dependencies, enhance creativity and coherence, and adapt to diverse text data, LSTM models have revolutionized the landscape of text generation, enabling the creation of compelling and contextually rich content.</a:t>
            </a:r>
          </a:p>
          <a:p>
            <a:pPr>
              <a:buFont typeface="Wingdings" pitchFamily="2" charset="2"/>
              <a:buChar char="ü"/>
            </a:pPr>
            <a:r>
              <a:rPr lang="en-US" sz="1800" dirty="0" smtClean="0"/>
              <a:t>As we continue to explore the potential of LSTM models and other advanced neural network architectures, we open new horizons for creativity, communication, and expression in the digital age. </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85728"/>
            <a:ext cx="7065482" cy="1082978"/>
          </a:xfrm>
        </p:spPr>
        <p:txBody>
          <a:bodyPr/>
          <a:lstStyle/>
          <a:p>
            <a:r>
              <a:rPr lang="en-US" b="1" dirty="0" smtClean="0"/>
              <a:t>REFERENCES:</a:t>
            </a:r>
            <a:endParaRPr lang="en-US" b="1" dirty="0"/>
          </a:p>
        </p:txBody>
      </p:sp>
      <p:sp>
        <p:nvSpPr>
          <p:cNvPr id="3" name="Rectangle 2"/>
          <p:cNvSpPr/>
          <p:nvPr/>
        </p:nvSpPr>
        <p:spPr>
          <a:xfrm>
            <a:off x="1714480" y="1643050"/>
            <a:ext cx="5072098" cy="369332"/>
          </a:xfrm>
          <a:prstGeom prst="rect">
            <a:avLst/>
          </a:prstGeom>
        </p:spPr>
        <p:txBody>
          <a:bodyPr wrap="square">
            <a:spAutoFit/>
          </a:bodyPr>
          <a:lstStyle/>
          <a:p>
            <a:r>
              <a:rPr lang="en-US" dirty="0" smtClean="0">
                <a:hlinkClick r:id="rId2"/>
              </a:rPr>
              <a:t>1.https</a:t>
            </a:r>
            <a:r>
              <a:rPr lang="en-US" dirty="0" smtClean="0">
                <a:hlinkClick r:id="rId2"/>
              </a:rPr>
              <a:t>://www.tensorflow.org/</a:t>
            </a:r>
            <a:endParaRPr lang="en-US" dirty="0"/>
          </a:p>
        </p:txBody>
      </p:sp>
      <p:sp>
        <p:nvSpPr>
          <p:cNvPr id="4" name="Rectangle 3"/>
          <p:cNvSpPr/>
          <p:nvPr/>
        </p:nvSpPr>
        <p:spPr>
          <a:xfrm>
            <a:off x="1714480" y="2214554"/>
            <a:ext cx="1941557" cy="369332"/>
          </a:xfrm>
          <a:prstGeom prst="rect">
            <a:avLst/>
          </a:prstGeom>
        </p:spPr>
        <p:txBody>
          <a:bodyPr wrap="none">
            <a:spAutoFit/>
          </a:bodyPr>
          <a:lstStyle/>
          <a:p>
            <a:r>
              <a:rPr lang="en-US" dirty="0" smtClean="0">
                <a:hlinkClick r:id="rId3"/>
              </a:rPr>
              <a:t>2.https://keras.io/</a:t>
            </a:r>
            <a:endParaRPr lang="en-US" dirty="0"/>
          </a:p>
        </p:txBody>
      </p:sp>
      <p:sp>
        <p:nvSpPr>
          <p:cNvPr id="5" name="Rectangle 4"/>
          <p:cNvSpPr/>
          <p:nvPr/>
        </p:nvSpPr>
        <p:spPr>
          <a:xfrm>
            <a:off x="1714480" y="2714620"/>
            <a:ext cx="2206566" cy="369332"/>
          </a:xfrm>
          <a:prstGeom prst="rect">
            <a:avLst/>
          </a:prstGeom>
        </p:spPr>
        <p:txBody>
          <a:bodyPr wrap="none">
            <a:spAutoFit/>
          </a:bodyPr>
          <a:lstStyle/>
          <a:p>
            <a:r>
              <a:rPr lang="en-US" dirty="0" smtClean="0">
                <a:hlinkClick r:id="rId4"/>
              </a:rPr>
              <a:t>3.https://numpy.org/</a:t>
            </a:r>
            <a:endParaRPr lang="en-US" dirty="0"/>
          </a:p>
        </p:txBody>
      </p:sp>
      <p:sp>
        <p:nvSpPr>
          <p:cNvPr id="6" name="Rectangle 5"/>
          <p:cNvSpPr/>
          <p:nvPr/>
        </p:nvSpPr>
        <p:spPr>
          <a:xfrm>
            <a:off x="1714480" y="3286124"/>
            <a:ext cx="4572000" cy="646331"/>
          </a:xfrm>
          <a:prstGeom prst="rect">
            <a:avLst/>
          </a:prstGeom>
        </p:spPr>
        <p:txBody>
          <a:bodyPr>
            <a:spAutoFit/>
          </a:bodyPr>
          <a:lstStyle/>
          <a:p>
            <a:r>
              <a:rPr lang="en-US" dirty="0" smtClean="0">
                <a:hlinkClick r:id="rId5"/>
              </a:rPr>
              <a:t>4.https</a:t>
            </a:r>
            <a:r>
              <a:rPr lang="en-US" dirty="0" smtClean="0">
                <a:hlinkClick r:id="rId5"/>
              </a:rPr>
              <a:t>://en.wikipedia.org/wiki/Recurrent_neural_network</a:t>
            </a:r>
            <a:endParaRPr lang="en-US" dirty="0"/>
          </a:p>
        </p:txBody>
      </p:sp>
      <p:sp>
        <p:nvSpPr>
          <p:cNvPr id="7" name="Rectangle 6"/>
          <p:cNvSpPr/>
          <p:nvPr/>
        </p:nvSpPr>
        <p:spPr>
          <a:xfrm>
            <a:off x="1714480" y="4071942"/>
            <a:ext cx="4572000" cy="646331"/>
          </a:xfrm>
          <a:prstGeom prst="rect">
            <a:avLst/>
          </a:prstGeom>
        </p:spPr>
        <p:txBody>
          <a:bodyPr>
            <a:spAutoFit/>
          </a:bodyPr>
          <a:lstStyle/>
          <a:p>
            <a:r>
              <a:rPr lang="en-US" dirty="0" smtClean="0">
                <a:hlinkClick r:id="rId6"/>
              </a:rPr>
              <a:t>5.https://en.wikipedia.org/wiki/Long_short-term_memory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428604"/>
            <a:ext cx="4286280" cy="1143008"/>
          </a:xfrm>
        </p:spPr>
        <p:txBody>
          <a:bodyPr>
            <a:normAutofit/>
          </a:bodyPr>
          <a:lstStyle/>
          <a:p>
            <a:r>
              <a:rPr lang="en-US" b="1" dirty="0" smtClean="0"/>
              <a:t>AGENDA:</a:t>
            </a:r>
            <a:endParaRPr lang="en-US" b="1" dirty="0"/>
          </a:p>
        </p:txBody>
      </p:sp>
      <p:sp>
        <p:nvSpPr>
          <p:cNvPr id="3" name="Content Placeholder 2"/>
          <p:cNvSpPr>
            <a:spLocks noGrp="1"/>
          </p:cNvSpPr>
          <p:nvPr>
            <p:ph idx="1"/>
          </p:nvPr>
        </p:nvSpPr>
        <p:spPr>
          <a:xfrm>
            <a:off x="2285984" y="1714488"/>
            <a:ext cx="6115064" cy="4572000"/>
          </a:xfrm>
        </p:spPr>
        <p:txBody>
          <a:bodyPr>
            <a:normAutofit fontScale="92500" lnSpcReduction="10000"/>
          </a:bodyPr>
          <a:lstStyle/>
          <a:p>
            <a:r>
              <a:rPr lang="en-US" dirty="0" smtClean="0"/>
              <a:t>Problem Statement</a:t>
            </a:r>
          </a:p>
          <a:p>
            <a:r>
              <a:rPr lang="en-US" dirty="0" smtClean="0"/>
              <a:t>Project Overview</a:t>
            </a:r>
          </a:p>
          <a:p>
            <a:r>
              <a:rPr lang="en-US" dirty="0" smtClean="0"/>
              <a:t>End users</a:t>
            </a:r>
          </a:p>
          <a:p>
            <a:r>
              <a:rPr lang="en-US" dirty="0" smtClean="0"/>
              <a:t>Flow of the project</a:t>
            </a:r>
          </a:p>
          <a:p>
            <a:pPr>
              <a:buNone/>
            </a:pPr>
            <a:r>
              <a:rPr lang="en-US" dirty="0" smtClean="0"/>
              <a:t>         </a:t>
            </a:r>
            <a:r>
              <a:rPr lang="en-US" sz="2200" dirty="0" smtClean="0"/>
              <a:t>1. Data Preparation</a:t>
            </a:r>
          </a:p>
          <a:p>
            <a:pPr>
              <a:buNone/>
            </a:pPr>
            <a:r>
              <a:rPr lang="en-US" sz="2200" dirty="0" smtClean="0"/>
              <a:t>             </a:t>
            </a:r>
            <a:r>
              <a:rPr lang="en-US" sz="2200" dirty="0" smtClean="0"/>
              <a:t> 2</a:t>
            </a:r>
            <a:r>
              <a:rPr lang="en-US" sz="2200" dirty="0" smtClean="0"/>
              <a:t>. Model Architecture &amp;Training</a:t>
            </a:r>
          </a:p>
          <a:p>
            <a:pPr>
              <a:buNone/>
            </a:pPr>
            <a:r>
              <a:rPr lang="en-US" sz="2200" dirty="0" smtClean="0"/>
              <a:t>            </a:t>
            </a:r>
            <a:r>
              <a:rPr lang="en-US" sz="2200" dirty="0" smtClean="0"/>
              <a:t>  </a:t>
            </a:r>
            <a:r>
              <a:rPr lang="en-US" sz="2200" dirty="0" smtClean="0"/>
              <a:t>3.Text generation</a:t>
            </a:r>
          </a:p>
          <a:p>
            <a:r>
              <a:rPr lang="en-US" dirty="0" smtClean="0"/>
              <a:t> </a:t>
            </a:r>
            <a:r>
              <a:rPr lang="en-US" dirty="0" smtClean="0"/>
              <a:t>Usage of LSTM</a:t>
            </a:r>
            <a:endParaRPr lang="en-US" sz="2800" dirty="0" smtClean="0"/>
          </a:p>
          <a:p>
            <a:r>
              <a:rPr lang="en-US" sz="2800" dirty="0" smtClean="0"/>
              <a:t> Results</a:t>
            </a:r>
            <a:endParaRPr lang="en-US" sz="2800" dirty="0" smtClean="0"/>
          </a:p>
          <a:p>
            <a:r>
              <a:rPr lang="en-US" sz="2800" dirty="0" smtClean="0"/>
              <a:t> Conclusion</a:t>
            </a:r>
            <a:endParaRPr lang="en-US" sz="2800" dirty="0" smtClean="0"/>
          </a:p>
          <a:p>
            <a:endParaRPr lang="en-US" sz="28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571480"/>
            <a:ext cx="7498080" cy="1143000"/>
          </a:xfrm>
        </p:spPr>
        <p:txBody>
          <a:bodyPr/>
          <a:lstStyle/>
          <a:p>
            <a:r>
              <a:rPr lang="en-US" b="1" dirty="0" smtClean="0"/>
              <a:t>Problem Statement</a:t>
            </a:r>
            <a:endParaRPr lang="en-US" b="1" dirty="0"/>
          </a:p>
        </p:txBody>
      </p:sp>
      <p:sp>
        <p:nvSpPr>
          <p:cNvPr id="3" name="Content Placeholder 2"/>
          <p:cNvSpPr>
            <a:spLocks noGrp="1"/>
          </p:cNvSpPr>
          <p:nvPr>
            <p:ph idx="1"/>
          </p:nvPr>
        </p:nvSpPr>
        <p:spPr>
          <a:xfrm>
            <a:off x="1643042" y="2285992"/>
            <a:ext cx="6715172" cy="3643338"/>
          </a:xfrm>
        </p:spPr>
        <p:txBody>
          <a:bodyPr>
            <a:noAutofit/>
          </a:bodyPr>
          <a:lstStyle/>
          <a:p>
            <a:r>
              <a:rPr lang="en-US" sz="1800" dirty="0" smtClean="0"/>
              <a:t>Creative writing, particularly the art of poetry, poses significant challenges for writers, including the need for inspiration, mastery of language, and adherence to poetic conventions. This process requires a delicate balance of form, imagery, and emotion, often leading to writer's block and self-doubt among aspiring poets</a:t>
            </a:r>
          </a:p>
          <a:p>
            <a:r>
              <a:rPr lang="en-US" sz="1800" dirty="0" smtClean="0"/>
              <a:t>These challenges highlight the need for innovative solutions to facilitate poetic expression and creativity. In this context, the introduction of AI-powered poem generation emerges as a promising solution.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571480"/>
            <a:ext cx="5900750" cy="785818"/>
          </a:xfrm>
        </p:spPr>
        <p:txBody>
          <a:bodyPr>
            <a:normAutofit/>
          </a:bodyPr>
          <a:lstStyle/>
          <a:p>
            <a:r>
              <a:rPr lang="en-US" b="1" dirty="0" smtClean="0"/>
              <a:t>Project Overview</a:t>
            </a:r>
            <a:endParaRPr lang="en-US" b="1" dirty="0"/>
          </a:p>
        </p:txBody>
      </p:sp>
      <p:sp>
        <p:nvSpPr>
          <p:cNvPr id="3" name="Content Placeholder 2"/>
          <p:cNvSpPr>
            <a:spLocks noGrp="1"/>
          </p:cNvSpPr>
          <p:nvPr>
            <p:ph idx="1"/>
          </p:nvPr>
        </p:nvSpPr>
        <p:spPr>
          <a:xfrm>
            <a:off x="1643042" y="1785926"/>
            <a:ext cx="6572296" cy="4429156"/>
          </a:xfrm>
        </p:spPr>
        <p:txBody>
          <a:bodyPr>
            <a:normAutofit lnSpcReduction="10000"/>
          </a:bodyPr>
          <a:lstStyle/>
          <a:p>
            <a:pPr>
              <a:buNone/>
            </a:pPr>
            <a:r>
              <a:rPr lang="en-US" sz="2000" b="1" u="sng" dirty="0" smtClean="0"/>
              <a:t>Objective</a:t>
            </a:r>
            <a:r>
              <a:rPr lang="en-US" sz="2000" b="1" dirty="0" smtClean="0"/>
              <a:t>:</a:t>
            </a:r>
          </a:p>
          <a:p>
            <a:pPr>
              <a:buNone/>
            </a:pPr>
            <a:r>
              <a:rPr lang="en-US" sz="1600" b="1" dirty="0" smtClean="0"/>
              <a:t>                  </a:t>
            </a:r>
            <a:r>
              <a:rPr lang="en-US" sz="1600" dirty="0" smtClean="0"/>
              <a:t> </a:t>
            </a:r>
            <a:r>
              <a:rPr lang="en-US" sz="1700" dirty="0" smtClean="0"/>
              <a:t>The project aims to develop an AI-powered system capable of generating poetry autonomously. Leveraging advanced machine learning algorithms, the system will analyze large corpora of poetry to learn the intricacies of poetic language, style, and structure. Subsequently, it will generate original and evocative verse, providing a source of inspiration and creativity for poets and enthusiasts alike.</a:t>
            </a:r>
          </a:p>
          <a:p>
            <a:pPr>
              <a:buNone/>
            </a:pPr>
            <a:r>
              <a:rPr lang="en-US" sz="2000" b="1" u="sng" dirty="0" smtClean="0"/>
              <a:t>Significance:</a:t>
            </a:r>
          </a:p>
          <a:p>
            <a:pPr>
              <a:buFont typeface="Wingdings" pitchFamily="2" charset="2"/>
              <a:buChar char="Ø"/>
            </a:pPr>
            <a:r>
              <a:rPr lang="en-US" sz="1600" b="1" dirty="0" smtClean="0"/>
              <a:t> Innovation in Creative Writing : </a:t>
            </a:r>
            <a:r>
              <a:rPr lang="en-US" sz="1400" dirty="0" smtClean="0"/>
              <a:t>Offering new avenues for artistic expression and exploration.</a:t>
            </a:r>
            <a:endParaRPr lang="en-US" sz="1400" b="1" dirty="0" smtClean="0"/>
          </a:p>
          <a:p>
            <a:pPr>
              <a:buFont typeface="Wingdings" pitchFamily="2" charset="2"/>
              <a:buChar char="Ø"/>
            </a:pPr>
            <a:r>
              <a:rPr lang="en-US" sz="1600" b="1" dirty="0" smtClean="0"/>
              <a:t>Democratization of Poetry: </a:t>
            </a:r>
            <a:r>
              <a:rPr lang="en-US" sz="1400" b="1" dirty="0" smtClean="0"/>
              <a:t>I</a:t>
            </a:r>
            <a:r>
              <a:rPr lang="en-US" sz="1400" dirty="0" smtClean="0"/>
              <a:t>ndividuals from diverse backgrounds to engage in literary expression, fostering a more inclusive and vibrant literary community.</a:t>
            </a:r>
          </a:p>
          <a:p>
            <a:pPr>
              <a:buFont typeface="Wingdings" pitchFamily="2" charset="2"/>
              <a:buChar char="Ø"/>
            </a:pPr>
            <a:r>
              <a:rPr lang="en-US" sz="1600" b="1" dirty="0" smtClean="0"/>
              <a:t>Cultural Preservation: </a:t>
            </a:r>
            <a:r>
              <a:rPr lang="en-US" sz="1400" dirty="0" smtClean="0"/>
              <a:t>The project contributes to the preservation and dissemination of cultural heritage and literary traditions</a:t>
            </a:r>
            <a:r>
              <a:rPr lang="en-US" sz="1600" b="1"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714356"/>
            <a:ext cx="3929090" cy="785818"/>
          </a:xfrm>
        </p:spPr>
        <p:txBody>
          <a:bodyPr>
            <a:normAutofit fontScale="90000"/>
          </a:bodyPr>
          <a:lstStyle/>
          <a:p>
            <a:r>
              <a:rPr lang="en-US" sz="3600" b="1" dirty="0" smtClean="0"/>
              <a:t>END USERS</a:t>
            </a:r>
            <a:r>
              <a:rPr lang="en-US" dirty="0" smtClean="0"/>
              <a:t/>
            </a:r>
            <a:br>
              <a:rPr lang="en-US" dirty="0" smtClean="0"/>
            </a:br>
            <a:endParaRPr lang="en-US" dirty="0"/>
          </a:p>
        </p:txBody>
      </p:sp>
      <p:sp>
        <p:nvSpPr>
          <p:cNvPr id="3" name="Content Placeholder 2"/>
          <p:cNvSpPr>
            <a:spLocks noGrp="1"/>
          </p:cNvSpPr>
          <p:nvPr>
            <p:ph idx="1"/>
          </p:nvPr>
        </p:nvSpPr>
        <p:spPr>
          <a:xfrm>
            <a:off x="1571604" y="1714488"/>
            <a:ext cx="6715172" cy="4000528"/>
          </a:xfrm>
        </p:spPr>
        <p:txBody>
          <a:bodyPr>
            <a:normAutofit fontScale="92500" lnSpcReduction="20000"/>
          </a:bodyPr>
          <a:lstStyle/>
          <a:p>
            <a:r>
              <a:rPr lang="en-US" sz="2600" b="1" dirty="0" smtClean="0"/>
              <a:t>Creative Individuals</a:t>
            </a:r>
            <a:r>
              <a:rPr lang="en-US" dirty="0" smtClean="0"/>
              <a:t>: </a:t>
            </a:r>
            <a:r>
              <a:rPr lang="en-US" sz="2300" dirty="0" smtClean="0"/>
              <a:t>Including poetry enthusiasts, writers, artists, and performers who seek inspiration or creative prompts from generated poetry.</a:t>
            </a:r>
          </a:p>
          <a:p>
            <a:r>
              <a:rPr lang="en-US" sz="2600" b="1" dirty="0" smtClean="0"/>
              <a:t>Educational and Professional Use</a:t>
            </a:r>
            <a:r>
              <a:rPr lang="en-US" sz="2600" dirty="0" smtClean="0"/>
              <a:t>: </a:t>
            </a:r>
            <a:r>
              <a:rPr lang="en-US" sz="2300" dirty="0" smtClean="0"/>
              <a:t>Encompassing educators, researchers, therapists, and language learners who utilize generated poetry for teaching, research, therapy, or language practice purposes.</a:t>
            </a:r>
          </a:p>
          <a:p>
            <a:r>
              <a:rPr lang="en-US" sz="2600" b="1" dirty="0" smtClean="0"/>
              <a:t>Marketing and Digital Content</a:t>
            </a:r>
            <a:r>
              <a:rPr lang="en-US" sz="2100" dirty="0" smtClean="0"/>
              <a:t>: Involving marketers, advertisers, and digital content creators who integrate generated poetry into branding, advertising campaigns, or digital content strategies to engage audiences in unique ways.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of the Project</a:t>
            </a:r>
            <a:endParaRPr lang="en-US" b="1" dirty="0"/>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14356"/>
            <a:ext cx="4000528" cy="946928"/>
          </a:xfrm>
        </p:spPr>
        <p:txBody>
          <a:bodyPr>
            <a:normAutofit/>
          </a:bodyPr>
          <a:lstStyle/>
          <a:p>
            <a:r>
              <a:rPr lang="en-US" sz="3200" b="1" dirty="0" smtClean="0"/>
              <a:t>Data Preparation</a:t>
            </a:r>
            <a:endParaRPr lang="en-US" sz="3200" b="1" dirty="0"/>
          </a:p>
        </p:txBody>
      </p:sp>
      <p:sp>
        <p:nvSpPr>
          <p:cNvPr id="3" name="Content Placeholder 2"/>
          <p:cNvSpPr>
            <a:spLocks noGrp="1"/>
          </p:cNvSpPr>
          <p:nvPr>
            <p:ph idx="1"/>
          </p:nvPr>
        </p:nvSpPr>
        <p:spPr>
          <a:xfrm>
            <a:off x="1071538" y="2143116"/>
            <a:ext cx="3643338" cy="3714776"/>
          </a:xfrm>
        </p:spPr>
        <p:txBody>
          <a:bodyPr>
            <a:normAutofit/>
          </a:bodyPr>
          <a:lstStyle/>
          <a:p>
            <a:r>
              <a:rPr lang="en-US" sz="1700" dirty="0" smtClean="0"/>
              <a:t>Obtain and preprocess Shakespeare's text data, extracting a relevant subset for training.</a:t>
            </a:r>
          </a:p>
          <a:p>
            <a:r>
              <a:rPr lang="en-US" sz="1700" dirty="0" smtClean="0"/>
              <a:t>Convert the text to lowercase and split it into input-output pairs with a fixed sequence length and step </a:t>
            </a:r>
          </a:p>
          <a:p>
            <a:r>
              <a:rPr lang="en-US" sz="1700" dirty="0" smtClean="0"/>
              <a:t>Shakespeare's text data: </a:t>
            </a:r>
            <a:r>
              <a:rPr lang="en-US" sz="1700" dirty="0" smtClean="0">
                <a:hlinkClick r:id="rId2"/>
              </a:rPr>
              <a:t>https://storage.googleapis.com/download.tensorflow.org/data/shakespeare.txt</a:t>
            </a:r>
            <a:endParaRPr lang="en-US" sz="1700" dirty="0" smtClean="0"/>
          </a:p>
        </p:txBody>
      </p:sp>
      <p:pic>
        <p:nvPicPr>
          <p:cNvPr id="7" name="Picture 6" descr="Screenshot (17).png"/>
          <p:cNvPicPr>
            <a:picLocks noChangeAspect="1"/>
          </p:cNvPicPr>
          <p:nvPr/>
        </p:nvPicPr>
        <p:blipFill>
          <a:blip r:embed="rId3"/>
          <a:stretch>
            <a:fillRect/>
          </a:stretch>
        </p:blipFill>
        <p:spPr>
          <a:xfrm>
            <a:off x="4857752" y="357166"/>
            <a:ext cx="4000527" cy="60960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357166"/>
            <a:ext cx="6000792" cy="1399032"/>
          </a:xfrm>
        </p:spPr>
        <p:txBody>
          <a:bodyPr>
            <a:normAutofit/>
          </a:bodyPr>
          <a:lstStyle/>
          <a:p>
            <a:r>
              <a:rPr lang="en-US" sz="3200" b="1" dirty="0" smtClean="0"/>
              <a:t>Model Architecture &amp; Training</a:t>
            </a:r>
            <a:endParaRPr lang="en-US" sz="3200" b="1" dirty="0"/>
          </a:p>
        </p:txBody>
      </p:sp>
      <p:sp>
        <p:nvSpPr>
          <p:cNvPr id="3" name="Content Placeholder 2"/>
          <p:cNvSpPr>
            <a:spLocks noGrp="1"/>
          </p:cNvSpPr>
          <p:nvPr>
            <p:ph idx="1"/>
          </p:nvPr>
        </p:nvSpPr>
        <p:spPr>
          <a:xfrm>
            <a:off x="1071538" y="2071678"/>
            <a:ext cx="7072362" cy="3429024"/>
          </a:xfrm>
        </p:spPr>
        <p:txBody>
          <a:bodyPr>
            <a:normAutofit/>
          </a:bodyPr>
          <a:lstStyle/>
          <a:p>
            <a:r>
              <a:rPr lang="en-US" sz="1900" dirty="0" smtClean="0"/>
              <a:t>Design a sequential model using </a:t>
            </a:r>
            <a:r>
              <a:rPr lang="en-US" sz="1900" dirty="0" err="1" smtClean="0"/>
              <a:t>TensorFlow</a:t>
            </a:r>
            <a:r>
              <a:rPr lang="en-US" sz="1900" dirty="0" smtClean="0"/>
              <a:t> and </a:t>
            </a:r>
            <a:r>
              <a:rPr lang="en-US" sz="1900" dirty="0" err="1" smtClean="0"/>
              <a:t>Keras</a:t>
            </a:r>
            <a:r>
              <a:rPr lang="en-US" sz="1900" dirty="0" smtClean="0"/>
              <a:t>, comprising an LSTM layer followed by a dense layer with </a:t>
            </a:r>
            <a:r>
              <a:rPr lang="en-US" sz="1900" dirty="0" err="1" smtClean="0"/>
              <a:t>softmax</a:t>
            </a:r>
            <a:r>
              <a:rPr lang="en-US" sz="1900" dirty="0" smtClean="0"/>
              <a:t> activation.</a:t>
            </a:r>
          </a:p>
          <a:p>
            <a:r>
              <a:rPr lang="en-US" sz="1900" dirty="0" smtClean="0"/>
              <a:t>Compile the model with appropriate loss and optimizer functions for training.</a:t>
            </a:r>
          </a:p>
          <a:p>
            <a:r>
              <a:rPr lang="en-US" sz="1900" dirty="0" smtClean="0"/>
              <a:t>Train the model on the preprocessed input-output pairs using batch training with a specified batch size and number of epochs.</a:t>
            </a:r>
          </a:p>
          <a:p>
            <a:r>
              <a:rPr lang="en-US" sz="1900" dirty="0" smtClean="0"/>
              <a:t>Optimize the model parameters to minimize the loss function and improve predictive performance.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1142984"/>
            <a:ext cx="4114800" cy="714380"/>
          </a:xfrm>
        </p:spPr>
        <p:txBody>
          <a:bodyPr>
            <a:normAutofit/>
          </a:bodyPr>
          <a:lstStyle/>
          <a:p>
            <a:r>
              <a:rPr lang="en-US" sz="3200" b="1" dirty="0" smtClean="0"/>
              <a:t>Text Generation</a:t>
            </a:r>
            <a:endParaRPr lang="en-US" sz="3200" b="1" dirty="0"/>
          </a:p>
        </p:txBody>
      </p:sp>
      <p:sp>
        <p:nvSpPr>
          <p:cNvPr id="3" name="Content Placeholder 2"/>
          <p:cNvSpPr>
            <a:spLocks noGrp="1"/>
          </p:cNvSpPr>
          <p:nvPr>
            <p:ph idx="1"/>
          </p:nvPr>
        </p:nvSpPr>
        <p:spPr>
          <a:xfrm>
            <a:off x="1000100" y="2285992"/>
            <a:ext cx="4000528" cy="3214710"/>
          </a:xfrm>
        </p:spPr>
        <p:txBody>
          <a:bodyPr>
            <a:normAutofit/>
          </a:bodyPr>
          <a:lstStyle/>
          <a:p>
            <a:r>
              <a:rPr lang="en-US" sz="1800" dirty="0" smtClean="0"/>
              <a:t>Implement functions for generating text using the trained model, incorporating temperature sampling to control the diversity and creativity of the generated text.</a:t>
            </a:r>
          </a:p>
          <a:p>
            <a:r>
              <a:rPr lang="en-US" sz="1800" dirty="0" smtClean="0"/>
              <a:t>Generate text samples of desired length with varying temperature values to explore different styles and nuances in the generated text.</a:t>
            </a:r>
          </a:p>
          <a:p>
            <a:endParaRPr lang="en-US" dirty="0"/>
          </a:p>
        </p:txBody>
      </p:sp>
      <p:pic>
        <p:nvPicPr>
          <p:cNvPr id="1026" name="Picture 2" descr="Text Generation Model | Open Source Forms &amp; Surveys by Cargoship"/>
          <p:cNvPicPr>
            <a:picLocks noChangeAspect="1" noChangeArrowheads="1"/>
          </p:cNvPicPr>
          <p:nvPr/>
        </p:nvPicPr>
        <p:blipFill>
          <a:blip r:embed="rId2" cstate="print"/>
          <a:srcRect/>
          <a:stretch>
            <a:fillRect/>
          </a:stretch>
        </p:blipFill>
        <p:spPr bwMode="auto">
          <a:xfrm>
            <a:off x="5357818" y="1500174"/>
            <a:ext cx="3357586" cy="414340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334</TotalTime>
  <Words>820</Words>
  <Application>Microsoft Office PowerPoint</Application>
  <PresentationFormat>On-screen Show (4:3)</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POETRY GENERATION WITH RNN </vt:lpstr>
      <vt:lpstr>AGENDA:</vt:lpstr>
      <vt:lpstr>Problem Statement</vt:lpstr>
      <vt:lpstr>Project Overview</vt:lpstr>
      <vt:lpstr>END USERS </vt:lpstr>
      <vt:lpstr>Flow of the Project</vt:lpstr>
      <vt:lpstr>Data Preparation</vt:lpstr>
      <vt:lpstr>Model Architecture &amp; Training</vt:lpstr>
      <vt:lpstr>Text Generation</vt:lpstr>
      <vt:lpstr>Usage of LSTM</vt:lpstr>
      <vt:lpstr>RESULTS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CSE</cp:lastModifiedBy>
  <cp:revision>33</cp:revision>
  <dcterms:created xsi:type="dcterms:W3CDTF">2024-04-02T05:22:50Z</dcterms:created>
  <dcterms:modified xsi:type="dcterms:W3CDTF">2024-04-04T10:13:46Z</dcterms:modified>
</cp:coreProperties>
</file>