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5" r:id="rId6"/>
    <p:sldId id="261" r:id="rId7"/>
    <p:sldId id="262" r:id="rId8"/>
    <p:sldId id="263" r:id="rId9"/>
    <p:sldId id="267" r:id="rId10"/>
    <p:sldId id="296" r:id="rId11"/>
    <p:sldId id="264" r:id="rId12"/>
    <p:sldId id="268" r:id="rId13"/>
    <p:sldId id="269" r:id="rId14"/>
    <p:sldId id="270" r:id="rId15"/>
    <p:sldId id="271" r:id="rId16"/>
    <p:sldId id="272" r:id="rId17"/>
    <p:sldId id="297" r:id="rId18"/>
    <p:sldId id="273" r:id="rId19"/>
    <p:sldId id="274" r:id="rId20"/>
    <p:sldId id="277" r:id="rId21"/>
    <p:sldId id="278" r:id="rId22"/>
    <p:sldId id="275" r:id="rId23"/>
    <p:sldId id="279" r:id="rId24"/>
    <p:sldId id="276" r:id="rId25"/>
    <p:sldId id="280" r:id="rId26"/>
    <p:sldId id="281" r:id="rId27"/>
    <p:sldId id="289" r:id="rId28"/>
    <p:sldId id="307" r:id="rId29"/>
    <p:sldId id="316" r:id="rId30"/>
    <p:sldId id="308" r:id="rId31"/>
    <p:sldId id="309" r:id="rId32"/>
    <p:sldId id="310" r:id="rId33"/>
    <p:sldId id="311" r:id="rId34"/>
    <p:sldId id="312" r:id="rId35"/>
    <p:sldId id="313" r:id="rId36"/>
    <p:sldId id="314" r:id="rId37"/>
    <p:sldId id="288" r:id="rId38"/>
    <p:sldId id="287" r:id="rId39"/>
    <p:sldId id="298" r:id="rId40"/>
    <p:sldId id="304" r:id="rId41"/>
    <p:sldId id="299" r:id="rId42"/>
    <p:sldId id="300" r:id="rId43"/>
    <p:sldId id="293" r:id="rId44"/>
    <p:sldId id="301" r:id="rId45"/>
    <p:sldId id="302" r:id="rId46"/>
    <p:sldId id="303" r:id="rId47"/>
    <p:sldId id="305" r:id="rId48"/>
    <p:sldId id="306" r:id="rId49"/>
    <p:sldId id="286" r:id="rId50"/>
    <p:sldId id="285" r:id="rId51"/>
    <p:sldId id="290" r:id="rId52"/>
    <p:sldId id="284" r:id="rId5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73" d="100"/>
          <a:sy n="73" d="100"/>
        </p:scale>
        <p:origin x="2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08/05/2024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nibniw/revolutionizing-ai-the-emergence-of-liquid-neural-networks-as-the-future-of-intelligence-dcb5566deef5"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loud.google.com/speech-to-text/docs/speech-to-text-requests#confidence-valu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link.springer.com/chapter/10.1007/978-981-99-5974-7_34" TargetMode="External"/><Relationship Id="rId3" Type="http://schemas.openxmlformats.org/officeDocument/2006/relationships/hyperlink" Target="https://cloud.google.com/speech-to-text/docs/speech-to-text-requests#confidence-values" TargetMode="External"/><Relationship Id="rId7" Type="http://schemas.openxmlformats.org/officeDocument/2006/relationships/hyperlink" Target="https://www.isca-archive.org/interspeech_2023/thakran23_interspeech.pdf" TargetMode="External"/><Relationship Id="rId2" Type="http://schemas.openxmlformats.org/officeDocument/2006/relationships/hyperlink" Target="https://news.mit.edu/2021/machine-learning-adapts-0128" TargetMode="External"/><Relationship Id="rId1" Type="http://schemas.openxmlformats.org/officeDocument/2006/relationships/slideLayout" Target="../slideLayouts/slideLayout2.xml"/><Relationship Id="rId6" Type="http://schemas.openxmlformats.org/officeDocument/2006/relationships/hyperlink" Target="https://aclanthology.org/2023.findings-eacl.9.pdf" TargetMode="External"/><Relationship Id="rId5" Type="http://schemas.openxmlformats.org/officeDocument/2006/relationships/hyperlink" Target="https://arxiv.org/pdf/2204.02263.pdf" TargetMode="External"/><Relationship Id="rId10" Type="http://schemas.openxmlformats.org/officeDocument/2006/relationships/hyperlink" Target="https://www.isca-archive.org/interspeech_2023/spiesberger23_interspeech.pdf" TargetMode="External"/><Relationship Id="rId4" Type="http://schemas.openxmlformats.org/officeDocument/2006/relationships/hyperlink" Target="https://arxiv.org/pdf/2006.04439.pdf" TargetMode="External"/><Relationship Id="rId9" Type="http://schemas.openxmlformats.org/officeDocument/2006/relationships/hyperlink" Target="https://ieeexplore.ieee.org/document/103892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6055"/>
            <a:ext cx="9144000" cy="2387600"/>
          </a:xfrm>
        </p:spPr>
        <p:txBody>
          <a:bodyPr>
            <a:normAutofit fontScale="90000"/>
          </a:bodyPr>
          <a:lstStyle/>
          <a:p>
            <a:pPr algn="l"/>
            <a:r>
              <a:rPr lang="en-GB" sz="6800" dirty="0">
                <a:solidFill>
                  <a:srgbClr val="000000"/>
                </a:solidFill>
                <a:latin typeface="Calibri Light"/>
                <a:ea typeface="Courier New"/>
                <a:cs typeface="Calibri Light"/>
              </a:rPr>
              <a:t>Multimodal Fusion for Abusive Speech Detection With Liquid Neural Networks</a:t>
            </a:r>
            <a:endParaRPr lang="en-US" sz="6800" dirty="0">
              <a:solidFill>
                <a:srgbClr val="000000"/>
              </a:solidFill>
              <a:latin typeface="Calibri Light"/>
              <a:ea typeface="Courier New"/>
              <a:cs typeface="Calibri Light"/>
            </a:endParaRPr>
          </a:p>
        </p:txBody>
      </p:sp>
      <p:sp>
        <p:nvSpPr>
          <p:cNvPr id="3" name="Subtitle 2"/>
          <p:cNvSpPr>
            <a:spLocks noGrp="1"/>
          </p:cNvSpPr>
          <p:nvPr>
            <p:ph type="subTitle" idx="1"/>
          </p:nvPr>
        </p:nvSpPr>
        <p:spPr>
          <a:xfrm>
            <a:off x="1524000" y="5196376"/>
            <a:ext cx="9144000" cy="1655762"/>
          </a:xfrm>
        </p:spPr>
        <p:txBody>
          <a:bodyPr vert="horz" lIns="91440" tIns="45720" rIns="91440" bIns="45720" rtlCol="0" anchor="t">
            <a:normAutofit/>
          </a:bodyPr>
          <a:lstStyle/>
          <a:p>
            <a:pPr algn="l"/>
            <a:r>
              <a:rPr lang="en-GB" dirty="0"/>
              <a:t>Team 02</a:t>
            </a:r>
            <a:endParaRPr lang="en-US"/>
          </a:p>
        </p:txBody>
      </p:sp>
      <p:sp>
        <p:nvSpPr>
          <p:cNvPr id="4" name="Slide Number Placeholder 3">
            <a:extLst>
              <a:ext uri="{FF2B5EF4-FFF2-40B4-BE49-F238E27FC236}">
                <a16:creationId xmlns:a16="http://schemas.microsoft.com/office/drawing/2014/main" id="{C66225B5-9B5C-EE92-C440-5B5AD2D8581C}"/>
              </a:ext>
            </a:extLst>
          </p:cNvPr>
          <p:cNvSpPr>
            <a:spLocks noGrp="1"/>
          </p:cNvSpPr>
          <p:nvPr>
            <p:ph type="sldNum" sz="quarter" idx="12"/>
          </p:nvPr>
        </p:nvSpPr>
        <p:spPr/>
        <p:txBody>
          <a:bodyPr/>
          <a:lstStyle/>
          <a:p>
            <a:fld id="{330EA680-D336-4FF7-8B7A-9848BB0A1C32}" type="slidenum">
              <a:rPr lang="en-GB" smtClean="0"/>
              <a:t>1</a:t>
            </a:fld>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FD4F-0DF6-B2E0-1B28-22F07D57C37F}"/>
              </a:ext>
            </a:extLst>
          </p:cNvPr>
          <p:cNvSpPr>
            <a:spLocks noGrp="1"/>
          </p:cNvSpPr>
          <p:nvPr>
            <p:ph type="title"/>
          </p:nvPr>
        </p:nvSpPr>
        <p:spPr/>
        <p:txBody>
          <a:bodyPr/>
          <a:lstStyle/>
          <a:p>
            <a:r>
              <a:rPr lang="en-GB" dirty="0"/>
              <a:t>Methodology – Transcription Meta Data</a:t>
            </a:r>
          </a:p>
        </p:txBody>
      </p:sp>
      <p:graphicFrame>
        <p:nvGraphicFramePr>
          <p:cNvPr id="6" name="Content Placeholder 5">
            <a:extLst>
              <a:ext uri="{FF2B5EF4-FFF2-40B4-BE49-F238E27FC236}">
                <a16:creationId xmlns:a16="http://schemas.microsoft.com/office/drawing/2014/main" id="{2BEA7EC5-3F70-14A1-D46D-80795DBF3184}"/>
              </a:ext>
            </a:extLst>
          </p:cNvPr>
          <p:cNvGraphicFramePr>
            <a:graphicFrameLocks noGrp="1"/>
          </p:cNvGraphicFramePr>
          <p:nvPr>
            <p:ph idx="1"/>
          </p:nvPr>
        </p:nvGraphicFramePr>
        <p:xfrm>
          <a:off x="838200" y="1825625"/>
          <a:ext cx="10515599" cy="4297680"/>
        </p:xfrm>
        <a:graphic>
          <a:graphicData uri="http://schemas.openxmlformats.org/drawingml/2006/table">
            <a:tbl>
              <a:tblPr bandRow="1">
                <a:tableStyleId>{5C22544A-7EE6-4342-B048-85BDC9FD1C3A}</a:tableStyleId>
              </a:tblPr>
              <a:tblGrid>
                <a:gridCol w="3498497">
                  <a:extLst>
                    <a:ext uri="{9D8B030D-6E8A-4147-A177-3AD203B41FA5}">
                      <a16:colId xmlns:a16="http://schemas.microsoft.com/office/drawing/2014/main" val="632678390"/>
                    </a:ext>
                  </a:extLst>
                </a:gridCol>
                <a:gridCol w="3508551">
                  <a:extLst>
                    <a:ext uri="{9D8B030D-6E8A-4147-A177-3AD203B41FA5}">
                      <a16:colId xmlns:a16="http://schemas.microsoft.com/office/drawing/2014/main" val="739135767"/>
                    </a:ext>
                  </a:extLst>
                </a:gridCol>
                <a:gridCol w="3508551">
                  <a:extLst>
                    <a:ext uri="{9D8B030D-6E8A-4147-A177-3AD203B41FA5}">
                      <a16:colId xmlns:a16="http://schemas.microsoft.com/office/drawing/2014/main" val="3054185148"/>
                    </a:ext>
                  </a:extLst>
                </a:gridCol>
              </a:tblGrid>
              <a:tr h="361950">
                <a:tc>
                  <a:txBody>
                    <a:bodyPr/>
                    <a:lstStyle/>
                    <a:p>
                      <a:pPr algn="l" fontAlgn="base"/>
                      <a:r>
                        <a:rPr lang="en-GB" sz="1800" b="1" i="0">
                          <a:solidFill>
                            <a:srgbClr val="FFFFFF"/>
                          </a:solidFill>
                          <a:effectLst/>
                          <a:highlight>
                            <a:srgbClr val="4472C4"/>
                          </a:highlight>
                          <a:latin typeface="Calibri" panose="020F0502020204030204" pitchFamily="34" charset="0"/>
                        </a:rPr>
                        <a:t>File Name</a:t>
                      </a:r>
                      <a:endParaRPr lang="en-GB" b="1" i="0">
                        <a:solidFill>
                          <a:srgbClr val="FFFFFF"/>
                        </a:solidFill>
                        <a:effectLst/>
                        <a:highlight>
                          <a:srgbClr val="4472C4"/>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800" b="1" i="0">
                          <a:solidFill>
                            <a:srgbClr val="FFFFFF"/>
                          </a:solidFill>
                          <a:effectLst/>
                          <a:highlight>
                            <a:srgbClr val="4472C4"/>
                          </a:highlight>
                          <a:latin typeface="Calibri" panose="020F0502020204030204" pitchFamily="34" charset="0"/>
                        </a:rPr>
                        <a:t>Dataset Size</a:t>
                      </a:r>
                      <a:endParaRPr lang="en-GB" b="1" i="0">
                        <a:solidFill>
                          <a:srgbClr val="FFFFFF"/>
                        </a:solidFill>
                        <a:effectLst/>
                        <a:highlight>
                          <a:srgbClr val="4472C4"/>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800" b="1" i="0">
                          <a:solidFill>
                            <a:srgbClr val="FFFFFF"/>
                          </a:solidFill>
                          <a:effectLst/>
                          <a:highlight>
                            <a:srgbClr val="4472C4"/>
                          </a:highlight>
                          <a:latin typeface="Calibri" panose="020F0502020204030204" pitchFamily="34" charset="0"/>
                        </a:rPr>
                        <a:t>Average transcription length</a:t>
                      </a:r>
                      <a:endParaRPr lang="en-GB" b="1" i="0">
                        <a:solidFill>
                          <a:srgbClr val="FFFFFF"/>
                        </a:solidFill>
                        <a:effectLst/>
                        <a:highlight>
                          <a:srgbClr val="4472C4"/>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18440467"/>
                  </a:ext>
                </a:extLst>
              </a:tr>
              <a:tr h="361950">
                <a:tc>
                  <a:txBody>
                    <a:bodyPr/>
                    <a:lstStyle/>
                    <a:p>
                      <a:pPr algn="l" fontAlgn="base"/>
                      <a:r>
                        <a:rPr lang="en-GB" sz="1800" b="0" i="0">
                          <a:solidFill>
                            <a:srgbClr val="000000"/>
                          </a:solidFill>
                          <a:effectLst/>
                          <a:highlight>
                            <a:srgbClr val="CFD5EA"/>
                          </a:highlight>
                          <a:latin typeface="Calibri" panose="020F0502020204030204" pitchFamily="34" charset="0"/>
                        </a:rPr>
                        <a:t>Bengali</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1800" b="0" i="0">
                          <a:solidFill>
                            <a:srgbClr val="000000"/>
                          </a:solidFill>
                          <a:effectLst/>
                          <a:highlight>
                            <a:srgbClr val="CFD5EA"/>
                          </a:highlight>
                          <a:latin typeface="Calibri" panose="020F0502020204030204" pitchFamily="34" charset="0"/>
                        </a:rPr>
                        <a:t>823</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1800" b="0" i="0">
                          <a:solidFill>
                            <a:srgbClr val="000000"/>
                          </a:solidFill>
                          <a:effectLst/>
                          <a:highlight>
                            <a:srgbClr val="CFD5EA"/>
                          </a:highlight>
                          <a:latin typeface="Calibri" panose="020F0502020204030204" pitchFamily="34" charset="0"/>
                        </a:rPr>
                        <a:t>61.0559</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969847776"/>
                  </a:ext>
                </a:extLst>
              </a:tr>
              <a:tr h="361950">
                <a:tc>
                  <a:txBody>
                    <a:bodyPr/>
                    <a:lstStyle/>
                    <a:p>
                      <a:pPr algn="l" fontAlgn="base"/>
                      <a:r>
                        <a:rPr lang="en-GB" sz="2000" b="0" i="0">
                          <a:solidFill>
                            <a:srgbClr val="000000"/>
                          </a:solidFill>
                          <a:effectLst/>
                          <a:highlight>
                            <a:srgbClr val="E9EBF5"/>
                          </a:highlight>
                          <a:latin typeface="Calibri" panose="020F0502020204030204" pitchFamily="34" charset="0"/>
                        </a:rPr>
                        <a:t>Tamil</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a:solidFill>
                            <a:srgbClr val="000000"/>
                          </a:solidFill>
                          <a:effectLst/>
                          <a:highlight>
                            <a:srgbClr val="E9EBF5"/>
                          </a:highlight>
                          <a:latin typeface="Calibri" panose="020F0502020204030204" pitchFamily="34" charset="0"/>
                        </a:rPr>
                        <a:t>687</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u="none" strike="noStrike">
                          <a:solidFill>
                            <a:srgbClr val="000000"/>
                          </a:solidFill>
                          <a:effectLst/>
                          <a:highlight>
                            <a:srgbClr val="E9EBF5"/>
                          </a:highlight>
                          <a:latin typeface="Calibri" panose="020F0502020204030204" pitchFamily="34" charset="0"/>
                        </a:rPr>
                        <a:t>84.9476</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55204334"/>
                  </a:ext>
                </a:extLst>
              </a:tr>
              <a:tr h="361950">
                <a:tc>
                  <a:txBody>
                    <a:bodyPr/>
                    <a:lstStyle/>
                    <a:p>
                      <a:pPr algn="l" fontAlgn="base"/>
                      <a:r>
                        <a:rPr lang="en-GB" sz="2000" b="0" i="0">
                          <a:solidFill>
                            <a:srgbClr val="000000"/>
                          </a:solidFill>
                          <a:effectLst/>
                          <a:highlight>
                            <a:srgbClr val="CFD5EA"/>
                          </a:highlight>
                          <a:latin typeface="Calibri" panose="020F0502020204030204" pitchFamily="34" charset="0"/>
                        </a:rPr>
                        <a:t>Gujarati</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a:solidFill>
                            <a:srgbClr val="000000"/>
                          </a:solidFill>
                          <a:effectLst/>
                          <a:highlight>
                            <a:srgbClr val="CFD5EA"/>
                          </a:highlight>
                          <a:latin typeface="Calibri" panose="020F0502020204030204" pitchFamily="34" charset="0"/>
                        </a:rPr>
                        <a:t>796</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u="none" strike="noStrike">
                          <a:solidFill>
                            <a:srgbClr val="000000"/>
                          </a:solidFill>
                          <a:effectLst/>
                          <a:highlight>
                            <a:srgbClr val="CFD5EA"/>
                          </a:highlight>
                          <a:latin typeface="Calibri" panose="020F0502020204030204" pitchFamily="34" charset="0"/>
                        </a:rPr>
                        <a:t>60.1043</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299013663"/>
                  </a:ext>
                </a:extLst>
              </a:tr>
              <a:tr h="361950">
                <a:tc>
                  <a:txBody>
                    <a:bodyPr/>
                    <a:lstStyle/>
                    <a:p>
                      <a:pPr algn="l" fontAlgn="base"/>
                      <a:r>
                        <a:rPr lang="en-GB" sz="2000" b="0" i="0">
                          <a:solidFill>
                            <a:srgbClr val="000000"/>
                          </a:solidFill>
                          <a:effectLst/>
                          <a:highlight>
                            <a:srgbClr val="E9EBF5"/>
                          </a:highlight>
                          <a:latin typeface="Calibri" panose="020F0502020204030204" pitchFamily="34" charset="0"/>
                        </a:rPr>
                        <a:t>Punjabi</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dirty="0">
                          <a:solidFill>
                            <a:srgbClr val="000000"/>
                          </a:solidFill>
                          <a:effectLst/>
                          <a:highlight>
                            <a:srgbClr val="E9EBF5"/>
                          </a:highlight>
                          <a:latin typeface="Calibri" panose="020F0502020204030204" pitchFamily="34" charset="0"/>
                        </a:rPr>
                        <a:t>1037</a:t>
                      </a:r>
                      <a:endParaRPr lang="en-GB" b="0" i="0" dirty="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u="none" strike="noStrike">
                          <a:solidFill>
                            <a:srgbClr val="000000"/>
                          </a:solidFill>
                          <a:effectLst/>
                          <a:highlight>
                            <a:srgbClr val="E9EBF5"/>
                          </a:highlight>
                          <a:latin typeface="Calibri" panose="020F0502020204030204" pitchFamily="34" charset="0"/>
                        </a:rPr>
                        <a:t>138.118 </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165164860"/>
                  </a:ext>
                </a:extLst>
              </a:tr>
              <a:tr h="361950">
                <a:tc>
                  <a:txBody>
                    <a:bodyPr/>
                    <a:lstStyle/>
                    <a:p>
                      <a:pPr algn="l" fontAlgn="base"/>
                      <a:r>
                        <a:rPr lang="en-GB" sz="2000" b="0" i="0">
                          <a:solidFill>
                            <a:srgbClr val="000000"/>
                          </a:solidFill>
                          <a:effectLst/>
                          <a:highlight>
                            <a:srgbClr val="CFD5EA"/>
                          </a:highlight>
                          <a:latin typeface="Calibri" panose="020F0502020204030204" pitchFamily="34" charset="0"/>
                        </a:rPr>
                        <a:t>Malayalam</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a:solidFill>
                            <a:srgbClr val="000000"/>
                          </a:solidFill>
                          <a:effectLst/>
                          <a:highlight>
                            <a:srgbClr val="CFD5EA"/>
                          </a:highlight>
                          <a:latin typeface="Calibri" panose="020F0502020204030204" pitchFamily="34" charset="0"/>
                        </a:rPr>
                        <a:t>670</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u="none" strike="noStrike">
                          <a:solidFill>
                            <a:srgbClr val="000000"/>
                          </a:solidFill>
                          <a:effectLst/>
                          <a:highlight>
                            <a:srgbClr val="CFD5EA"/>
                          </a:highlight>
                          <a:latin typeface="Calibri" panose="020F0502020204030204" pitchFamily="34" charset="0"/>
                        </a:rPr>
                        <a:t>32.4881</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216557011"/>
                  </a:ext>
                </a:extLst>
              </a:tr>
              <a:tr h="361950">
                <a:tc>
                  <a:txBody>
                    <a:bodyPr/>
                    <a:lstStyle/>
                    <a:p>
                      <a:pPr algn="l" fontAlgn="base"/>
                      <a:r>
                        <a:rPr lang="en-GB" sz="2000" b="0" i="0">
                          <a:solidFill>
                            <a:srgbClr val="000000"/>
                          </a:solidFill>
                          <a:effectLst/>
                          <a:highlight>
                            <a:srgbClr val="E9EBF5"/>
                          </a:highlight>
                          <a:latin typeface="Calibri" panose="020F0502020204030204" pitchFamily="34" charset="0"/>
                        </a:rPr>
                        <a:t>Kannada</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a:solidFill>
                            <a:srgbClr val="000000"/>
                          </a:solidFill>
                          <a:effectLst/>
                          <a:highlight>
                            <a:srgbClr val="E9EBF5"/>
                          </a:highlight>
                          <a:latin typeface="Calibri" panose="020F0502020204030204" pitchFamily="34" charset="0"/>
                        </a:rPr>
                        <a:t>577</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u="none" strike="noStrike">
                          <a:solidFill>
                            <a:srgbClr val="000000"/>
                          </a:solidFill>
                          <a:effectLst/>
                          <a:highlight>
                            <a:srgbClr val="E9EBF5"/>
                          </a:highlight>
                          <a:latin typeface="Calibri" panose="020F0502020204030204" pitchFamily="34" charset="0"/>
                        </a:rPr>
                        <a:t>45.3137</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457711589"/>
                  </a:ext>
                </a:extLst>
              </a:tr>
              <a:tr h="361950">
                <a:tc>
                  <a:txBody>
                    <a:bodyPr/>
                    <a:lstStyle/>
                    <a:p>
                      <a:pPr algn="l" fontAlgn="base"/>
                      <a:r>
                        <a:rPr lang="en-GB" sz="2000" b="0" i="0">
                          <a:solidFill>
                            <a:srgbClr val="000000"/>
                          </a:solidFill>
                          <a:effectLst/>
                          <a:highlight>
                            <a:srgbClr val="CFD5EA"/>
                          </a:highlight>
                          <a:latin typeface="Calibri" panose="020F0502020204030204" pitchFamily="34" charset="0"/>
                        </a:rPr>
                        <a:t>Hindi</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a:solidFill>
                            <a:srgbClr val="000000"/>
                          </a:solidFill>
                          <a:effectLst/>
                          <a:highlight>
                            <a:srgbClr val="CFD5EA"/>
                          </a:highlight>
                          <a:latin typeface="Calibri" panose="020F0502020204030204" pitchFamily="34" charset="0"/>
                        </a:rPr>
                        <a:t>913</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u="none" strike="noStrike">
                          <a:solidFill>
                            <a:srgbClr val="000000"/>
                          </a:solidFill>
                          <a:effectLst/>
                          <a:highlight>
                            <a:srgbClr val="CFD5EA"/>
                          </a:highlight>
                          <a:latin typeface="Calibri" panose="020F0502020204030204" pitchFamily="34" charset="0"/>
                        </a:rPr>
                        <a:t>64.2563</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840026193"/>
                  </a:ext>
                </a:extLst>
              </a:tr>
              <a:tr h="361950">
                <a:tc>
                  <a:txBody>
                    <a:bodyPr/>
                    <a:lstStyle/>
                    <a:p>
                      <a:pPr algn="l" fontAlgn="base"/>
                      <a:r>
                        <a:rPr lang="en-GB" sz="2000" b="0" i="0">
                          <a:solidFill>
                            <a:srgbClr val="000000"/>
                          </a:solidFill>
                          <a:effectLst/>
                          <a:highlight>
                            <a:srgbClr val="E9EBF5"/>
                          </a:highlight>
                          <a:latin typeface="Calibri" panose="020F0502020204030204" pitchFamily="34" charset="0"/>
                        </a:rPr>
                        <a:t>Haryanvi</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a:solidFill>
                            <a:srgbClr val="000000"/>
                          </a:solidFill>
                          <a:effectLst/>
                          <a:highlight>
                            <a:srgbClr val="E9EBF5"/>
                          </a:highlight>
                          <a:latin typeface="Calibri" panose="020F0502020204030204" pitchFamily="34" charset="0"/>
                        </a:rPr>
                        <a:t>907</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u="none" strike="noStrike">
                          <a:solidFill>
                            <a:srgbClr val="000000"/>
                          </a:solidFill>
                          <a:effectLst/>
                          <a:highlight>
                            <a:srgbClr val="E9EBF5"/>
                          </a:highlight>
                          <a:latin typeface="Calibri" panose="020F0502020204030204" pitchFamily="34" charset="0"/>
                        </a:rPr>
                        <a:t>38.1874</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727946141"/>
                  </a:ext>
                </a:extLst>
              </a:tr>
              <a:tr h="361950">
                <a:tc>
                  <a:txBody>
                    <a:bodyPr/>
                    <a:lstStyle/>
                    <a:p>
                      <a:pPr algn="l" fontAlgn="base"/>
                      <a:r>
                        <a:rPr lang="en-GB" sz="2000" b="0" i="0">
                          <a:solidFill>
                            <a:srgbClr val="000000"/>
                          </a:solidFill>
                          <a:effectLst/>
                          <a:highlight>
                            <a:srgbClr val="CFD5EA"/>
                          </a:highlight>
                          <a:latin typeface="Calibri" panose="020F0502020204030204" pitchFamily="34" charset="0"/>
                        </a:rPr>
                        <a:t>Odia </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a:solidFill>
                            <a:srgbClr val="000000"/>
                          </a:solidFill>
                          <a:effectLst/>
                          <a:highlight>
                            <a:srgbClr val="CFD5EA"/>
                          </a:highlight>
                          <a:latin typeface="Calibri" panose="020F0502020204030204" pitchFamily="34" charset="0"/>
                        </a:rPr>
                        <a:t>620</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2000" b="0" i="0" u="none" strike="noStrike">
                          <a:solidFill>
                            <a:srgbClr val="000000"/>
                          </a:solidFill>
                          <a:effectLst/>
                          <a:highlight>
                            <a:srgbClr val="CFD5EA"/>
                          </a:highlight>
                          <a:latin typeface="Calibri" panose="020F0502020204030204" pitchFamily="34" charset="0"/>
                        </a:rPr>
                        <a:t>17.8516</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189582435"/>
                  </a:ext>
                </a:extLst>
              </a:tr>
              <a:tr h="361950">
                <a:tc>
                  <a:txBody>
                    <a:bodyPr/>
                    <a:lstStyle/>
                    <a:p>
                      <a:pPr algn="l" fontAlgn="base"/>
                      <a:r>
                        <a:rPr lang="en-GB" sz="2000" b="0" i="0">
                          <a:solidFill>
                            <a:srgbClr val="000000"/>
                          </a:solidFill>
                          <a:effectLst/>
                          <a:highlight>
                            <a:srgbClr val="E9EBF5"/>
                          </a:highlight>
                          <a:latin typeface="Calibri" panose="020F0502020204030204" pitchFamily="34" charset="0"/>
                        </a:rPr>
                        <a:t>Bhojpuri</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a:solidFill>
                            <a:srgbClr val="000000"/>
                          </a:solidFill>
                          <a:effectLst/>
                          <a:highlight>
                            <a:srgbClr val="E9EBF5"/>
                          </a:highlight>
                          <a:latin typeface="Calibri" panose="020F0502020204030204" pitchFamily="34" charset="0"/>
                        </a:rPr>
                        <a:t>922</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2000" b="0" i="0" u="none" strike="noStrike" dirty="0">
                          <a:solidFill>
                            <a:srgbClr val="000000"/>
                          </a:solidFill>
                          <a:effectLst/>
                          <a:highlight>
                            <a:srgbClr val="E9EBF5"/>
                          </a:highlight>
                          <a:latin typeface="Calibri" panose="020F0502020204030204" pitchFamily="34" charset="0"/>
                        </a:rPr>
                        <a:t>58.2126</a:t>
                      </a:r>
                      <a:endParaRPr lang="en-GB" b="0" i="0" dirty="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959965741"/>
                  </a:ext>
                </a:extLst>
              </a:tr>
            </a:tbl>
          </a:graphicData>
        </a:graphic>
      </p:graphicFrame>
      <p:sp>
        <p:nvSpPr>
          <p:cNvPr id="4" name="Slide Number Placeholder 3">
            <a:extLst>
              <a:ext uri="{FF2B5EF4-FFF2-40B4-BE49-F238E27FC236}">
                <a16:creationId xmlns:a16="http://schemas.microsoft.com/office/drawing/2014/main" id="{B7BBB9E9-F3B9-A69C-3D9A-508CA0F8418C}"/>
              </a:ext>
            </a:extLst>
          </p:cNvPr>
          <p:cNvSpPr>
            <a:spLocks noGrp="1"/>
          </p:cNvSpPr>
          <p:nvPr>
            <p:ph type="sldNum" sz="quarter" idx="12"/>
          </p:nvPr>
        </p:nvSpPr>
        <p:spPr/>
        <p:txBody>
          <a:bodyPr/>
          <a:lstStyle/>
          <a:p>
            <a:fld id="{330EA680-D336-4FF7-8B7A-9848BB0A1C32}" type="slidenum">
              <a:rPr lang="en-GB" smtClean="0"/>
              <a:t>10</a:t>
            </a:fld>
            <a:endParaRPr lang="en-GB"/>
          </a:p>
        </p:txBody>
      </p:sp>
    </p:spTree>
    <p:extLst>
      <p:ext uri="{BB962C8B-B14F-4D97-AF65-F5344CB8AC3E}">
        <p14:creationId xmlns:p14="http://schemas.microsoft.com/office/powerpoint/2010/main" val="56125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1C1A-0E0C-1358-5559-FD126400C863}"/>
              </a:ext>
            </a:extLst>
          </p:cNvPr>
          <p:cNvSpPr>
            <a:spLocks noGrp="1"/>
          </p:cNvSpPr>
          <p:nvPr>
            <p:ph type="title"/>
          </p:nvPr>
        </p:nvSpPr>
        <p:spPr/>
        <p:txBody>
          <a:bodyPr/>
          <a:lstStyle/>
          <a:p>
            <a:r>
              <a:rPr lang="en-GB" dirty="0"/>
              <a:t>Methodology</a:t>
            </a:r>
            <a:endParaRPr lang="en-US" dirty="0"/>
          </a:p>
        </p:txBody>
      </p:sp>
      <p:sp>
        <p:nvSpPr>
          <p:cNvPr id="3" name="Content Placeholder 2">
            <a:extLst>
              <a:ext uri="{FF2B5EF4-FFF2-40B4-BE49-F238E27FC236}">
                <a16:creationId xmlns:a16="http://schemas.microsoft.com/office/drawing/2014/main" id="{AF976922-49ED-D909-780A-3C283E107382}"/>
              </a:ext>
            </a:extLst>
          </p:cNvPr>
          <p:cNvSpPr>
            <a:spLocks noGrp="1"/>
          </p:cNvSpPr>
          <p:nvPr>
            <p:ph idx="1"/>
          </p:nvPr>
        </p:nvSpPr>
        <p:spPr/>
        <p:txBody>
          <a:bodyPr vert="horz" lIns="91440" tIns="45720" rIns="91440" bIns="45720" rtlCol="0" anchor="t">
            <a:normAutofit/>
          </a:bodyPr>
          <a:lstStyle/>
          <a:p>
            <a:r>
              <a:rPr lang="en-GB" sz="2400" b="1">
                <a:latin typeface="Calibri"/>
                <a:cs typeface="Calibri"/>
              </a:rPr>
              <a:t>Feature Extraction:</a:t>
            </a:r>
            <a:endParaRPr lang="en-US" sz="2400">
              <a:latin typeface="Calibri"/>
              <a:cs typeface="Calibri"/>
            </a:endParaRPr>
          </a:p>
          <a:p>
            <a:pPr lvl="1"/>
            <a:r>
              <a:rPr lang="en-GB">
                <a:latin typeface="Calibri"/>
                <a:cs typeface="Calibri"/>
              </a:rPr>
              <a:t>Extract text characteristics from transcriptions</a:t>
            </a:r>
            <a:endParaRPr lang="en-US">
              <a:latin typeface="Calibri"/>
              <a:cs typeface="Calibri"/>
            </a:endParaRPr>
          </a:p>
          <a:p>
            <a:pPr lvl="1"/>
            <a:r>
              <a:rPr lang="en-GB">
                <a:latin typeface="Calibri"/>
                <a:cs typeface="Calibri"/>
              </a:rPr>
              <a:t>Extract spectrogram images from audio</a:t>
            </a:r>
            <a:endParaRPr lang="en-US">
              <a:latin typeface="Calibri"/>
              <a:cs typeface="Calibri"/>
            </a:endParaRPr>
          </a:p>
          <a:p>
            <a:pPr lvl="1"/>
            <a:endParaRPr lang="en-GB" dirty="0">
              <a:latin typeface="Calibri"/>
              <a:cs typeface="Calibri"/>
            </a:endParaRPr>
          </a:p>
          <a:p>
            <a:r>
              <a:rPr lang="en-GB" sz="2400" b="1" dirty="0">
                <a:latin typeface="Calibri"/>
                <a:cs typeface="Calibri"/>
              </a:rPr>
              <a:t>Model Development:</a:t>
            </a:r>
            <a:endParaRPr lang="en-US" sz="2400" dirty="0">
              <a:latin typeface="Calibri"/>
              <a:cs typeface="Calibri"/>
            </a:endParaRPr>
          </a:p>
          <a:p>
            <a:pPr lvl="1"/>
            <a:r>
              <a:rPr lang="en-GB" dirty="0">
                <a:latin typeface="Calibri"/>
                <a:cs typeface="Calibri"/>
              </a:rPr>
              <a:t>Design </a:t>
            </a:r>
            <a:r>
              <a:rPr lang="en-GB" b="1" dirty="0">
                <a:latin typeface="Calibri"/>
                <a:cs typeface="Calibri"/>
              </a:rPr>
              <a:t>liquid neural network</a:t>
            </a:r>
            <a:r>
              <a:rPr lang="en-GB" dirty="0">
                <a:latin typeface="Calibri"/>
                <a:cs typeface="Calibri"/>
              </a:rPr>
              <a:t> architectures for classification.</a:t>
            </a:r>
            <a:endParaRPr lang="de-DE" dirty="0">
              <a:latin typeface="Calibri"/>
              <a:cs typeface="Calibri"/>
            </a:endParaRPr>
          </a:p>
          <a:p>
            <a:pPr lvl="1"/>
            <a:r>
              <a:rPr lang="en-GB" dirty="0">
                <a:latin typeface="Calibri"/>
                <a:cs typeface="Calibri"/>
              </a:rPr>
              <a:t>Train one LNN model using text data as input and another CNN model using spectrograms as input. Each model will learn to classify the input data independently.</a:t>
            </a:r>
            <a:endParaRPr lang="en-US" dirty="0">
              <a:latin typeface="Calibri"/>
              <a:cs typeface="Calibri"/>
            </a:endParaRPr>
          </a:p>
        </p:txBody>
      </p:sp>
      <p:sp>
        <p:nvSpPr>
          <p:cNvPr id="4" name="Slide Number Placeholder 3">
            <a:extLst>
              <a:ext uri="{FF2B5EF4-FFF2-40B4-BE49-F238E27FC236}">
                <a16:creationId xmlns:a16="http://schemas.microsoft.com/office/drawing/2014/main" id="{CBEAADC7-120D-4AC2-E9B7-075692AD80EB}"/>
              </a:ext>
            </a:extLst>
          </p:cNvPr>
          <p:cNvSpPr>
            <a:spLocks noGrp="1"/>
          </p:cNvSpPr>
          <p:nvPr>
            <p:ph type="sldNum" sz="quarter" idx="12"/>
          </p:nvPr>
        </p:nvSpPr>
        <p:spPr/>
        <p:txBody>
          <a:bodyPr/>
          <a:lstStyle/>
          <a:p>
            <a:fld id="{330EA680-D336-4FF7-8B7A-9848BB0A1C32}" type="slidenum">
              <a:rPr lang="en-GB" smtClean="0"/>
              <a:t>11</a:t>
            </a:fld>
            <a:endParaRPr lang="en-GB"/>
          </a:p>
        </p:txBody>
      </p:sp>
    </p:spTree>
    <p:extLst>
      <p:ext uri="{BB962C8B-B14F-4D97-AF65-F5344CB8AC3E}">
        <p14:creationId xmlns:p14="http://schemas.microsoft.com/office/powerpoint/2010/main" val="297146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C23B-6D80-6EF8-6983-66F234EA500C}"/>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7BA526B7-0ACD-0578-8016-BE03A561F707}"/>
              </a:ext>
            </a:extLst>
          </p:cNvPr>
          <p:cNvSpPr>
            <a:spLocks noGrp="1"/>
          </p:cNvSpPr>
          <p:nvPr>
            <p:ph idx="1"/>
          </p:nvPr>
        </p:nvSpPr>
        <p:spPr/>
        <p:txBody>
          <a:bodyPr vert="horz" lIns="91440" tIns="45720" rIns="91440" bIns="45720" rtlCol="0" anchor="t">
            <a:normAutofit/>
          </a:bodyPr>
          <a:lstStyle/>
          <a:p>
            <a:r>
              <a:rPr lang="en-GB" sz="2400" b="1">
                <a:latin typeface="Calibri"/>
                <a:cs typeface="Calibri"/>
              </a:rPr>
              <a:t>Late Fusion:</a:t>
            </a:r>
            <a:endParaRPr lang="en-GB" sz="2400">
              <a:latin typeface="Calibri"/>
              <a:cs typeface="Calibri"/>
            </a:endParaRPr>
          </a:p>
          <a:p>
            <a:pPr lvl="1"/>
            <a:r>
              <a:rPr lang="en-GB" dirty="0">
                <a:latin typeface="Calibri"/>
                <a:cs typeface="Calibri"/>
              </a:rPr>
              <a:t>Combine the predictions from both LNN and CNN models using a fusion technique. </a:t>
            </a:r>
          </a:p>
          <a:p>
            <a:pPr lvl="1"/>
            <a:r>
              <a:rPr lang="en-GB" dirty="0">
                <a:latin typeface="Calibri"/>
                <a:cs typeface="Calibri"/>
              </a:rPr>
              <a:t>Late Fusion is performed using a Weighted Average</a:t>
            </a:r>
          </a:p>
          <a:p>
            <a:r>
              <a:rPr lang="en-GB" sz="2400" b="1" dirty="0">
                <a:latin typeface="Calibri"/>
                <a:cs typeface="Calibri"/>
              </a:rPr>
              <a:t>Evaluation and Analysis:</a:t>
            </a:r>
            <a:endParaRPr lang="de-DE" sz="2400" dirty="0">
              <a:latin typeface="Calibri"/>
              <a:cs typeface="Calibri"/>
            </a:endParaRPr>
          </a:p>
          <a:p>
            <a:pPr lvl="1"/>
            <a:r>
              <a:rPr lang="en-GB" dirty="0">
                <a:latin typeface="Calibri"/>
                <a:cs typeface="Calibri"/>
              </a:rPr>
              <a:t>Evaluate the model’s performance on validation and test sets.</a:t>
            </a:r>
            <a:endParaRPr lang="de-DE" dirty="0">
              <a:latin typeface="Calibri"/>
              <a:cs typeface="Calibri"/>
            </a:endParaRPr>
          </a:p>
          <a:p>
            <a:pPr lvl="1"/>
            <a:r>
              <a:rPr lang="de-DE" dirty="0">
                <a:latin typeface="Calibri"/>
                <a:cs typeface="Calibri"/>
              </a:rPr>
              <a:t>Analyse </a:t>
            </a:r>
            <a:r>
              <a:rPr lang="en-GB" dirty="0">
                <a:latin typeface="Calibri"/>
                <a:cs typeface="Calibri"/>
              </a:rPr>
              <a:t>cross-lingual and multilingual aspects to address language-specific challenges in abusive speech detection.</a:t>
            </a:r>
            <a:endParaRPr lang="en-US" dirty="0">
              <a:latin typeface="Calibri"/>
              <a:cs typeface="Calibri"/>
            </a:endParaRPr>
          </a:p>
          <a:p>
            <a:endParaRPr lang="en-GB" dirty="0"/>
          </a:p>
        </p:txBody>
      </p:sp>
      <p:sp>
        <p:nvSpPr>
          <p:cNvPr id="4" name="Slide Number Placeholder 3">
            <a:extLst>
              <a:ext uri="{FF2B5EF4-FFF2-40B4-BE49-F238E27FC236}">
                <a16:creationId xmlns:a16="http://schemas.microsoft.com/office/drawing/2014/main" id="{CA850CF7-0F6E-8DB5-5A1B-7A3C51B8D876}"/>
              </a:ext>
            </a:extLst>
          </p:cNvPr>
          <p:cNvSpPr>
            <a:spLocks noGrp="1"/>
          </p:cNvSpPr>
          <p:nvPr>
            <p:ph type="sldNum" sz="quarter" idx="12"/>
          </p:nvPr>
        </p:nvSpPr>
        <p:spPr/>
        <p:txBody>
          <a:bodyPr/>
          <a:lstStyle/>
          <a:p>
            <a:fld id="{330EA680-D336-4FF7-8B7A-9848BB0A1C32}" type="slidenum">
              <a:rPr lang="en-GB" smtClean="0"/>
              <a:t>12</a:t>
            </a:fld>
            <a:endParaRPr lang="en-GB"/>
          </a:p>
        </p:txBody>
      </p:sp>
    </p:spTree>
    <p:extLst>
      <p:ext uri="{BB962C8B-B14F-4D97-AF65-F5344CB8AC3E}">
        <p14:creationId xmlns:p14="http://schemas.microsoft.com/office/powerpoint/2010/main" val="288820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C95D-75B6-9000-AF7A-D4CDD6FFD966}"/>
              </a:ext>
            </a:extLst>
          </p:cNvPr>
          <p:cNvSpPr>
            <a:spLocks noGrp="1"/>
          </p:cNvSpPr>
          <p:nvPr>
            <p:ph type="title"/>
          </p:nvPr>
        </p:nvSpPr>
        <p:spPr/>
        <p:txBody>
          <a:bodyPr/>
          <a:lstStyle/>
          <a:p>
            <a:r>
              <a:rPr lang="en-GB" dirty="0"/>
              <a:t>Methodology</a:t>
            </a:r>
          </a:p>
        </p:txBody>
      </p:sp>
      <p:pic>
        <p:nvPicPr>
          <p:cNvPr id="5" name="Content Placeholder 4" descr="A diagram of a network&#10;&#10;Description automatically generated">
            <a:extLst>
              <a:ext uri="{FF2B5EF4-FFF2-40B4-BE49-F238E27FC236}">
                <a16:creationId xmlns:a16="http://schemas.microsoft.com/office/drawing/2014/main" id="{54816153-B782-5D77-304B-1DA4DBB776C3}"/>
              </a:ext>
            </a:extLst>
          </p:cNvPr>
          <p:cNvPicPr>
            <a:picLocks noGrp="1" noChangeAspect="1"/>
          </p:cNvPicPr>
          <p:nvPr>
            <p:ph idx="1"/>
          </p:nvPr>
        </p:nvPicPr>
        <p:blipFill>
          <a:blip r:embed="rId2"/>
          <a:stretch>
            <a:fillRect/>
          </a:stretch>
        </p:blipFill>
        <p:spPr>
          <a:xfrm>
            <a:off x="723418" y="1695536"/>
            <a:ext cx="10861523" cy="4796465"/>
          </a:xfrm>
        </p:spPr>
      </p:pic>
      <p:sp>
        <p:nvSpPr>
          <p:cNvPr id="4" name="Slide Number Placeholder 3">
            <a:extLst>
              <a:ext uri="{FF2B5EF4-FFF2-40B4-BE49-F238E27FC236}">
                <a16:creationId xmlns:a16="http://schemas.microsoft.com/office/drawing/2014/main" id="{1892FD8A-4F03-84F5-D56A-B4EA2D57BCC6}"/>
              </a:ext>
            </a:extLst>
          </p:cNvPr>
          <p:cNvSpPr>
            <a:spLocks noGrp="1"/>
          </p:cNvSpPr>
          <p:nvPr>
            <p:ph type="sldNum" sz="quarter" idx="12"/>
          </p:nvPr>
        </p:nvSpPr>
        <p:spPr/>
        <p:txBody>
          <a:bodyPr/>
          <a:lstStyle/>
          <a:p>
            <a:fld id="{330EA680-D336-4FF7-8B7A-9848BB0A1C32}" type="slidenum">
              <a:rPr lang="en-GB" smtClean="0"/>
              <a:t>13</a:t>
            </a:fld>
            <a:endParaRPr lang="en-GB"/>
          </a:p>
        </p:txBody>
      </p:sp>
    </p:spTree>
    <p:extLst>
      <p:ext uri="{BB962C8B-B14F-4D97-AF65-F5344CB8AC3E}">
        <p14:creationId xmlns:p14="http://schemas.microsoft.com/office/powerpoint/2010/main" val="204786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3E9-9D67-6EDF-D89B-AAF6E466C11C}"/>
              </a:ext>
            </a:extLst>
          </p:cNvPr>
          <p:cNvSpPr>
            <a:spLocks noGrp="1"/>
          </p:cNvSpPr>
          <p:nvPr>
            <p:ph type="title"/>
          </p:nvPr>
        </p:nvSpPr>
        <p:spPr/>
        <p:txBody>
          <a:bodyPr/>
          <a:lstStyle/>
          <a:p>
            <a:r>
              <a:rPr lang="en-GB" dirty="0"/>
              <a:t>Liquid Neural Networks</a:t>
            </a:r>
          </a:p>
        </p:txBody>
      </p:sp>
      <p:sp>
        <p:nvSpPr>
          <p:cNvPr id="3" name="Content Placeholder 2">
            <a:extLst>
              <a:ext uri="{FF2B5EF4-FFF2-40B4-BE49-F238E27FC236}">
                <a16:creationId xmlns:a16="http://schemas.microsoft.com/office/drawing/2014/main" id="{BD0D35CC-352B-FA44-262F-B436F79C9038}"/>
              </a:ext>
            </a:extLst>
          </p:cNvPr>
          <p:cNvSpPr>
            <a:spLocks noGrp="1"/>
          </p:cNvSpPr>
          <p:nvPr>
            <p:ph idx="1"/>
          </p:nvPr>
        </p:nvSpPr>
        <p:spPr/>
        <p:txBody>
          <a:bodyPr vert="horz" lIns="91440" tIns="45720" rIns="91440" bIns="45720" rtlCol="0" anchor="t">
            <a:normAutofit/>
          </a:bodyPr>
          <a:lstStyle/>
          <a:p>
            <a:r>
              <a:rPr lang="en-US" sz="2400" b="1" dirty="0">
                <a:latin typeface="Calibri"/>
                <a:cs typeface="Calibri"/>
              </a:rPr>
              <a:t>Inspired by C. elegans Neurons</a:t>
            </a:r>
            <a:r>
              <a:rPr lang="en-US" sz="2400" dirty="0">
                <a:latin typeface="Calibri"/>
                <a:cs typeface="Calibri"/>
              </a:rPr>
              <a:t>:</a:t>
            </a:r>
          </a:p>
          <a:p>
            <a:pPr lvl="1">
              <a:buFont typeface="Courier New,monospace" panose="020B0604020202020204" pitchFamily="34" charset="0"/>
              <a:buChar char="o"/>
            </a:pPr>
            <a:r>
              <a:rPr lang="en-US" dirty="0">
                <a:latin typeface="Calibri"/>
                <a:cs typeface="Calibri"/>
              </a:rPr>
              <a:t>Hasani's neural network is inspired by the activation and communication patterns of C. elegans neurons through electrical impulses.</a:t>
            </a:r>
          </a:p>
          <a:p>
            <a:pPr>
              <a:buFont typeface="Courier New,monospace" panose="020B0604020202020204" pitchFamily="34" charset="0"/>
              <a:buChar char="o"/>
            </a:pPr>
            <a:r>
              <a:rPr lang="en-US" sz="2400" b="1" dirty="0">
                <a:latin typeface="Calibri"/>
                <a:cs typeface="Calibri"/>
              </a:rPr>
              <a:t>Dynamic Parameters</a:t>
            </a:r>
            <a:r>
              <a:rPr lang="en-US" sz="2400" dirty="0">
                <a:latin typeface="Calibri"/>
                <a:cs typeface="Calibri"/>
              </a:rPr>
              <a:t>:</a:t>
            </a:r>
          </a:p>
          <a:p>
            <a:pPr lvl="1">
              <a:buFont typeface="Courier New,monospace" panose="020B0604020202020204" pitchFamily="34" charset="0"/>
              <a:buChar char="o"/>
            </a:pPr>
            <a:r>
              <a:rPr lang="en-US" dirty="0">
                <a:latin typeface="Calibri"/>
                <a:cs typeface="Calibri"/>
              </a:rPr>
              <a:t>Parameters in the network change over time based on nested sets of differential equations, providing flexibility in its structure.</a:t>
            </a:r>
          </a:p>
          <a:p>
            <a:pPr>
              <a:buFont typeface="Courier New,monospace" panose="020B0604020202020204" pitchFamily="34" charset="0"/>
              <a:buChar char="o"/>
            </a:pPr>
            <a:r>
              <a:rPr lang="en-US" sz="2400" b="1" dirty="0">
                <a:latin typeface="Calibri"/>
                <a:cs typeface="Calibri"/>
              </a:rPr>
              <a:t>Fluidity and Resilience</a:t>
            </a:r>
            <a:r>
              <a:rPr lang="en-US" sz="2400" dirty="0">
                <a:latin typeface="Calibri"/>
                <a:cs typeface="Calibri"/>
              </a:rPr>
              <a:t>:</a:t>
            </a:r>
          </a:p>
          <a:p>
            <a:pPr lvl="1">
              <a:buFont typeface="Courier New,monospace" panose="020B0604020202020204" pitchFamily="34" charset="0"/>
              <a:buChar char="o"/>
            </a:pPr>
            <a:r>
              <a:rPr lang="en-US" dirty="0">
                <a:latin typeface="Calibri"/>
                <a:cs typeface="Calibri"/>
              </a:rPr>
              <a:t>Unlike traditional neural networks, "liquid" network exhibits fluidity, allowing it to adapt to changes in incoming data streams.</a:t>
            </a:r>
          </a:p>
          <a:p>
            <a:pPr lvl="1">
              <a:buFont typeface="Courier New,monospace" panose="020B0604020202020204" pitchFamily="34" charset="0"/>
              <a:buChar char="o"/>
            </a:pPr>
            <a:r>
              <a:rPr lang="en-US" dirty="0">
                <a:latin typeface="Calibri"/>
                <a:cs typeface="Calibri"/>
              </a:rPr>
              <a:t>This adaptability makes it more resilient to unexpected or noisy data, enhancing its robustness.</a:t>
            </a:r>
          </a:p>
        </p:txBody>
      </p:sp>
      <p:sp>
        <p:nvSpPr>
          <p:cNvPr id="4" name="Slide Number Placeholder 3">
            <a:extLst>
              <a:ext uri="{FF2B5EF4-FFF2-40B4-BE49-F238E27FC236}">
                <a16:creationId xmlns:a16="http://schemas.microsoft.com/office/drawing/2014/main" id="{A9825ADD-97E1-6368-10EC-9AD964E72B8E}"/>
              </a:ext>
            </a:extLst>
          </p:cNvPr>
          <p:cNvSpPr>
            <a:spLocks noGrp="1"/>
          </p:cNvSpPr>
          <p:nvPr>
            <p:ph type="sldNum" sz="quarter" idx="12"/>
          </p:nvPr>
        </p:nvSpPr>
        <p:spPr/>
        <p:txBody>
          <a:bodyPr/>
          <a:lstStyle/>
          <a:p>
            <a:fld id="{330EA680-D336-4FF7-8B7A-9848BB0A1C32}" type="slidenum">
              <a:rPr lang="en-GB" smtClean="0"/>
              <a:t>14</a:t>
            </a:fld>
            <a:endParaRPr lang="en-GB"/>
          </a:p>
        </p:txBody>
      </p:sp>
    </p:spTree>
    <p:extLst>
      <p:ext uri="{BB962C8B-B14F-4D97-AF65-F5344CB8AC3E}">
        <p14:creationId xmlns:p14="http://schemas.microsoft.com/office/powerpoint/2010/main" val="281677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5B05-AD0B-E826-116F-2D2346D99C8F}"/>
              </a:ext>
            </a:extLst>
          </p:cNvPr>
          <p:cNvSpPr>
            <a:spLocks noGrp="1"/>
          </p:cNvSpPr>
          <p:nvPr>
            <p:ph type="title"/>
          </p:nvPr>
        </p:nvSpPr>
        <p:spPr/>
        <p:txBody>
          <a:bodyPr/>
          <a:lstStyle/>
          <a:p>
            <a:r>
              <a:rPr lang="en-GB" dirty="0"/>
              <a:t>Liquid Neural Networks</a:t>
            </a:r>
          </a:p>
        </p:txBody>
      </p:sp>
      <p:pic>
        <p:nvPicPr>
          <p:cNvPr id="5" name="Content Placeholder 4" descr="A diagram of a brain&#10;&#10;Description automatically generated">
            <a:extLst>
              <a:ext uri="{FF2B5EF4-FFF2-40B4-BE49-F238E27FC236}">
                <a16:creationId xmlns:a16="http://schemas.microsoft.com/office/drawing/2014/main" id="{BF9A1328-541A-22A0-3335-A4569E6C7125}"/>
              </a:ext>
            </a:extLst>
          </p:cNvPr>
          <p:cNvPicPr>
            <a:picLocks noGrp="1" noChangeAspect="1"/>
          </p:cNvPicPr>
          <p:nvPr>
            <p:ph idx="1"/>
          </p:nvPr>
        </p:nvPicPr>
        <p:blipFill>
          <a:blip r:embed="rId2"/>
          <a:stretch>
            <a:fillRect/>
          </a:stretch>
        </p:blipFill>
        <p:spPr>
          <a:xfrm>
            <a:off x="838200" y="1991519"/>
            <a:ext cx="10515600" cy="4019550"/>
          </a:xfrm>
        </p:spPr>
      </p:pic>
      <p:sp>
        <p:nvSpPr>
          <p:cNvPr id="4" name="Slide Number Placeholder 3">
            <a:extLst>
              <a:ext uri="{FF2B5EF4-FFF2-40B4-BE49-F238E27FC236}">
                <a16:creationId xmlns:a16="http://schemas.microsoft.com/office/drawing/2014/main" id="{5FE1D632-D544-D8D2-FC87-9CA4A309D5F4}"/>
              </a:ext>
            </a:extLst>
          </p:cNvPr>
          <p:cNvSpPr>
            <a:spLocks noGrp="1"/>
          </p:cNvSpPr>
          <p:nvPr>
            <p:ph type="sldNum" sz="quarter" idx="12"/>
          </p:nvPr>
        </p:nvSpPr>
        <p:spPr/>
        <p:txBody>
          <a:bodyPr/>
          <a:lstStyle/>
          <a:p>
            <a:fld id="{330EA680-D336-4FF7-8B7A-9848BB0A1C32}" type="slidenum">
              <a:rPr lang="en-GB" smtClean="0"/>
              <a:t>15</a:t>
            </a:fld>
            <a:endParaRPr lang="en-GB"/>
          </a:p>
        </p:txBody>
      </p:sp>
      <p:sp>
        <p:nvSpPr>
          <p:cNvPr id="6" name="TextBox 5">
            <a:extLst>
              <a:ext uri="{FF2B5EF4-FFF2-40B4-BE49-F238E27FC236}">
                <a16:creationId xmlns:a16="http://schemas.microsoft.com/office/drawing/2014/main" id="{731BF624-DF06-433B-423A-BC8F5960A5D6}"/>
              </a:ext>
            </a:extLst>
          </p:cNvPr>
          <p:cNvSpPr txBox="1"/>
          <p:nvPr/>
        </p:nvSpPr>
        <p:spPr>
          <a:xfrm>
            <a:off x="837235" y="6151944"/>
            <a:ext cx="868487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u="sng">
                <a:solidFill>
                  <a:srgbClr val="0563C1"/>
                </a:solidFill>
                <a:latin typeface="Calibri"/>
                <a:cs typeface="Segoe UI"/>
                <a:hlinkClick r:id="rId3"/>
              </a:rPr>
              <a:t>Revolutionizing AI: The Emergence of Liquid Neural Networks as the Future of Intelligence | by Ahmed Ghazouani | Feb, 2024 | Medium</a:t>
            </a:r>
            <a:r>
              <a:rPr lang="en-GB" sz="1100">
                <a:latin typeface="Calibri"/>
                <a:cs typeface="Calibri"/>
              </a:rPr>
              <a:t>​</a:t>
            </a:r>
            <a:endParaRPr lang="en-GB"/>
          </a:p>
        </p:txBody>
      </p:sp>
    </p:spTree>
    <p:extLst>
      <p:ext uri="{BB962C8B-B14F-4D97-AF65-F5344CB8AC3E}">
        <p14:creationId xmlns:p14="http://schemas.microsoft.com/office/powerpoint/2010/main" val="174889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7355-5EF6-7055-64D5-B08ABDF51DE0}"/>
              </a:ext>
            </a:extLst>
          </p:cNvPr>
          <p:cNvSpPr>
            <a:spLocks noGrp="1"/>
          </p:cNvSpPr>
          <p:nvPr>
            <p:ph type="title"/>
          </p:nvPr>
        </p:nvSpPr>
        <p:spPr/>
        <p:txBody>
          <a:bodyPr/>
          <a:lstStyle/>
          <a:p>
            <a:r>
              <a:rPr lang="en-GB" dirty="0"/>
              <a:t>Dataset Description</a:t>
            </a:r>
          </a:p>
        </p:txBody>
      </p:sp>
      <p:sp>
        <p:nvSpPr>
          <p:cNvPr id="3" name="Content Placeholder 2">
            <a:extLst>
              <a:ext uri="{FF2B5EF4-FFF2-40B4-BE49-F238E27FC236}">
                <a16:creationId xmlns:a16="http://schemas.microsoft.com/office/drawing/2014/main" id="{6C0A96D7-6BCB-3335-085F-D781E00401AE}"/>
              </a:ext>
            </a:extLst>
          </p:cNvPr>
          <p:cNvSpPr>
            <a:spLocks noGrp="1"/>
          </p:cNvSpPr>
          <p:nvPr>
            <p:ph idx="1"/>
          </p:nvPr>
        </p:nvSpPr>
        <p:spPr/>
        <p:txBody>
          <a:bodyPr vert="horz" lIns="91440" tIns="45720" rIns="91440" bIns="45720" rtlCol="0" anchor="t">
            <a:normAutofit/>
          </a:bodyPr>
          <a:lstStyle/>
          <a:p>
            <a:pPr>
              <a:lnSpc>
                <a:spcPct val="100000"/>
              </a:lnSpc>
              <a:spcBef>
                <a:spcPts val="0"/>
              </a:spcBef>
            </a:pPr>
            <a:r>
              <a:rPr lang="en-GB" sz="3200" b="1" dirty="0">
                <a:latin typeface="Calibri"/>
                <a:cs typeface="Calibri"/>
              </a:rPr>
              <a:t>Name: ADIMA</a:t>
            </a:r>
            <a:br>
              <a:rPr lang="en-GB" sz="3200" b="1" dirty="0">
                <a:latin typeface="Calibri"/>
                <a:cs typeface="Calibri"/>
              </a:rPr>
            </a:br>
            <a:endParaRPr lang="en-GB" sz="2400" dirty="0">
              <a:latin typeface="Calibri"/>
              <a:cs typeface="Calibri"/>
            </a:endParaRPr>
          </a:p>
          <a:p>
            <a:pPr marL="342900" indent="-342900">
              <a:lnSpc>
                <a:spcPct val="100000"/>
              </a:lnSpc>
              <a:spcBef>
                <a:spcPts val="0"/>
              </a:spcBef>
            </a:pPr>
            <a:r>
              <a:rPr lang="en-GB" sz="2400" dirty="0">
                <a:latin typeface="Calibri"/>
                <a:cs typeface="Calibri"/>
              </a:rPr>
              <a:t>Contains </a:t>
            </a:r>
            <a:r>
              <a:rPr lang="en-GB" sz="2000" b="1" i="1" dirty="0">
                <a:latin typeface="Calibri"/>
                <a:cs typeface="Calibri"/>
              </a:rPr>
              <a:t>11,775</a:t>
            </a:r>
            <a:r>
              <a:rPr lang="en-GB" sz="2400" dirty="0">
                <a:latin typeface="Calibri"/>
                <a:cs typeface="Calibri"/>
              </a:rPr>
              <a:t> audio recordings from </a:t>
            </a:r>
            <a:r>
              <a:rPr lang="en-GB" sz="2400" dirty="0" err="1">
                <a:latin typeface="Calibri"/>
                <a:cs typeface="Calibri"/>
              </a:rPr>
              <a:t>ShareCHAT</a:t>
            </a:r>
            <a:r>
              <a:rPr lang="en-GB" sz="2400" dirty="0">
                <a:latin typeface="Calibri"/>
                <a:cs typeface="Calibri"/>
              </a:rPr>
              <a:t> chatrooms</a:t>
            </a:r>
            <a:endParaRPr lang="en-US" sz="2400" dirty="0">
              <a:latin typeface="Calibri"/>
              <a:cs typeface="Calibri"/>
            </a:endParaRPr>
          </a:p>
          <a:p>
            <a:pPr marL="342900" indent="-342900">
              <a:lnSpc>
                <a:spcPct val="100000"/>
              </a:lnSpc>
              <a:spcBef>
                <a:spcPts val="0"/>
              </a:spcBef>
            </a:pPr>
            <a:r>
              <a:rPr lang="en-GB" sz="2400" dirty="0">
                <a:latin typeface="Calibri"/>
                <a:cs typeface="Calibri"/>
              </a:rPr>
              <a:t>Total duration of </a:t>
            </a:r>
            <a:r>
              <a:rPr lang="en-GB" sz="2000" b="1" i="1" dirty="0">
                <a:latin typeface="Calibri"/>
                <a:cs typeface="Calibri"/>
              </a:rPr>
              <a:t>65 </a:t>
            </a:r>
            <a:r>
              <a:rPr lang="en-GB" sz="2400" dirty="0">
                <a:latin typeface="Calibri"/>
                <a:cs typeface="Calibri"/>
              </a:rPr>
              <a:t>hours for </a:t>
            </a:r>
            <a:r>
              <a:rPr lang="en-GB" sz="2000" b="1" i="1" dirty="0">
                <a:latin typeface="Calibri"/>
                <a:cs typeface="Calibri"/>
              </a:rPr>
              <a:t>10</a:t>
            </a:r>
            <a:r>
              <a:rPr lang="en-GB" sz="2400" dirty="0">
                <a:latin typeface="Calibri"/>
                <a:cs typeface="Calibri"/>
              </a:rPr>
              <a:t> Indic Languages</a:t>
            </a:r>
            <a:endParaRPr lang="en-US" sz="2400" dirty="0">
              <a:latin typeface="Calibri"/>
              <a:cs typeface="Calibri"/>
            </a:endParaRPr>
          </a:p>
          <a:p>
            <a:pPr marL="800100" lvl="1" indent="-342900">
              <a:lnSpc>
                <a:spcPct val="100000"/>
              </a:lnSpc>
              <a:spcBef>
                <a:spcPts val="0"/>
              </a:spcBef>
              <a:buFont typeface="Courier New,monospace" panose="020B0604020202020204" pitchFamily="34" charset="0"/>
              <a:buChar char="o"/>
            </a:pPr>
            <a:r>
              <a:rPr lang="en-GB" dirty="0">
                <a:latin typeface="Calibri"/>
                <a:cs typeface="Calibri"/>
              </a:rPr>
              <a:t>Hindi (Hi), Bengali (Be), Punjabi (Pu), Haryanvi (Ha), Kannada (Ka), Odia (Od), Bhojpuri (</a:t>
            </a:r>
            <a:r>
              <a:rPr lang="en-GB" dirty="0" err="1">
                <a:latin typeface="Calibri"/>
                <a:cs typeface="Calibri"/>
              </a:rPr>
              <a:t>Bh</a:t>
            </a:r>
            <a:r>
              <a:rPr lang="en-GB" dirty="0">
                <a:latin typeface="Calibri"/>
                <a:cs typeface="Calibri"/>
              </a:rPr>
              <a:t>), Gujarati (Gu), Tamil (Ta) and </a:t>
            </a:r>
            <a:r>
              <a:rPr lang="en-GB" dirty="0" err="1">
                <a:latin typeface="Calibri"/>
                <a:cs typeface="Calibri"/>
              </a:rPr>
              <a:t>Malyalam</a:t>
            </a:r>
            <a:r>
              <a:rPr lang="en-GB" dirty="0">
                <a:latin typeface="Calibri"/>
                <a:cs typeface="Calibri"/>
              </a:rPr>
              <a:t> (Ma)</a:t>
            </a:r>
            <a:endParaRPr lang="en-US" dirty="0">
              <a:latin typeface="Calibri"/>
              <a:cs typeface="Calibri"/>
            </a:endParaRPr>
          </a:p>
          <a:p>
            <a:pPr marL="342900" indent="-342900">
              <a:lnSpc>
                <a:spcPct val="100000"/>
              </a:lnSpc>
              <a:spcBef>
                <a:spcPts val="0"/>
              </a:spcBef>
              <a:buFont typeface="Courier New,monospace" panose="020B0604020202020204" pitchFamily="34" charset="0"/>
              <a:buChar char="o"/>
            </a:pPr>
            <a:r>
              <a:rPr lang="en-GB" sz="2400" dirty="0">
                <a:latin typeface="Calibri"/>
                <a:cs typeface="Calibri"/>
              </a:rPr>
              <a:t>Recordings spoken by 6446 different users making it a highly diverse multilingual and multi-user dataset.</a:t>
            </a:r>
            <a:endParaRPr lang="en-US" sz="2400" dirty="0">
              <a:latin typeface="Calibri"/>
              <a:cs typeface="Calibri"/>
            </a:endParaRPr>
          </a:p>
          <a:p>
            <a:pPr marL="342900" indent="-342900">
              <a:lnSpc>
                <a:spcPct val="100000"/>
              </a:lnSpc>
              <a:spcBef>
                <a:spcPts val="0"/>
              </a:spcBef>
              <a:buFont typeface="Courier New,monospace" panose="020B0604020202020204" pitchFamily="34" charset="0"/>
              <a:buChar char="o"/>
            </a:pPr>
            <a:r>
              <a:rPr lang="en-GB" sz="2400" dirty="0">
                <a:latin typeface="Calibri"/>
                <a:cs typeface="Calibri"/>
              </a:rPr>
              <a:t>Balanced Dataset </a:t>
            </a:r>
            <a:endParaRPr lang="en-US" sz="2400" dirty="0">
              <a:latin typeface="Calibri"/>
              <a:cs typeface="Calibri"/>
            </a:endParaRPr>
          </a:p>
          <a:p>
            <a:pPr marL="800100" lvl="1" indent="-342900">
              <a:lnSpc>
                <a:spcPct val="100000"/>
              </a:lnSpc>
              <a:spcBef>
                <a:spcPts val="0"/>
              </a:spcBef>
              <a:buFont typeface="Courier New,monospace" panose="020B0604020202020204" pitchFamily="34" charset="0"/>
              <a:buChar char="o"/>
            </a:pPr>
            <a:r>
              <a:rPr lang="en-GB" dirty="0">
                <a:latin typeface="Calibri"/>
                <a:cs typeface="Calibri"/>
              </a:rPr>
              <a:t>Abusive Samples = 5108</a:t>
            </a:r>
            <a:endParaRPr lang="en-US" dirty="0">
              <a:latin typeface="Calibri"/>
              <a:cs typeface="Calibri"/>
            </a:endParaRPr>
          </a:p>
          <a:p>
            <a:pPr marL="800100" lvl="1" indent="-342900">
              <a:lnSpc>
                <a:spcPct val="100000"/>
              </a:lnSpc>
              <a:spcBef>
                <a:spcPts val="0"/>
              </a:spcBef>
              <a:buFont typeface="Courier New,monospace" panose="020B0604020202020204" pitchFamily="34" charset="0"/>
              <a:buChar char="o"/>
            </a:pPr>
            <a:r>
              <a:rPr lang="en-GB" dirty="0">
                <a:latin typeface="Calibri"/>
                <a:cs typeface="Calibri"/>
              </a:rPr>
              <a:t>Non-Abusive Samples = 6667</a:t>
            </a:r>
            <a:endParaRPr lang="en-US" dirty="0">
              <a:latin typeface="Calibri"/>
              <a:cs typeface="Calibri"/>
            </a:endParaRPr>
          </a:p>
        </p:txBody>
      </p:sp>
      <p:sp>
        <p:nvSpPr>
          <p:cNvPr id="4" name="Slide Number Placeholder 3">
            <a:extLst>
              <a:ext uri="{FF2B5EF4-FFF2-40B4-BE49-F238E27FC236}">
                <a16:creationId xmlns:a16="http://schemas.microsoft.com/office/drawing/2014/main" id="{E0A425B9-611B-2324-B44B-20A474F66D79}"/>
              </a:ext>
            </a:extLst>
          </p:cNvPr>
          <p:cNvSpPr>
            <a:spLocks noGrp="1"/>
          </p:cNvSpPr>
          <p:nvPr>
            <p:ph type="sldNum" sz="quarter" idx="12"/>
          </p:nvPr>
        </p:nvSpPr>
        <p:spPr/>
        <p:txBody>
          <a:bodyPr/>
          <a:lstStyle/>
          <a:p>
            <a:fld id="{330EA680-D336-4FF7-8B7A-9848BB0A1C32}" type="slidenum">
              <a:rPr lang="en-GB" smtClean="0"/>
              <a:t>16</a:t>
            </a:fld>
            <a:endParaRPr lang="en-GB"/>
          </a:p>
        </p:txBody>
      </p:sp>
    </p:spTree>
    <p:extLst>
      <p:ext uri="{BB962C8B-B14F-4D97-AF65-F5344CB8AC3E}">
        <p14:creationId xmlns:p14="http://schemas.microsoft.com/office/powerpoint/2010/main" val="321937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7355-5EF6-7055-64D5-B08ABDF51DE0}"/>
              </a:ext>
            </a:extLst>
          </p:cNvPr>
          <p:cNvSpPr>
            <a:spLocks noGrp="1"/>
          </p:cNvSpPr>
          <p:nvPr>
            <p:ph type="title"/>
          </p:nvPr>
        </p:nvSpPr>
        <p:spPr/>
        <p:txBody>
          <a:bodyPr/>
          <a:lstStyle/>
          <a:p>
            <a:r>
              <a:rPr lang="en-GB" dirty="0"/>
              <a:t>Dataset Description</a:t>
            </a:r>
          </a:p>
        </p:txBody>
      </p:sp>
      <p:sp>
        <p:nvSpPr>
          <p:cNvPr id="4" name="Slide Number Placeholder 3">
            <a:extLst>
              <a:ext uri="{FF2B5EF4-FFF2-40B4-BE49-F238E27FC236}">
                <a16:creationId xmlns:a16="http://schemas.microsoft.com/office/drawing/2014/main" id="{E0A425B9-611B-2324-B44B-20A474F66D79}"/>
              </a:ext>
            </a:extLst>
          </p:cNvPr>
          <p:cNvSpPr>
            <a:spLocks noGrp="1"/>
          </p:cNvSpPr>
          <p:nvPr>
            <p:ph type="sldNum" sz="quarter" idx="12"/>
          </p:nvPr>
        </p:nvSpPr>
        <p:spPr/>
        <p:txBody>
          <a:bodyPr/>
          <a:lstStyle/>
          <a:p>
            <a:fld id="{330EA680-D336-4FF7-8B7A-9848BB0A1C32}" type="slidenum">
              <a:rPr lang="en-GB" smtClean="0"/>
              <a:t>17</a:t>
            </a:fld>
            <a:endParaRPr lang="en-GB"/>
          </a:p>
        </p:txBody>
      </p:sp>
      <p:pic>
        <p:nvPicPr>
          <p:cNvPr id="6146" name="Picture 2">
            <a:extLst>
              <a:ext uri="{FF2B5EF4-FFF2-40B4-BE49-F238E27FC236}">
                <a16:creationId xmlns:a16="http://schemas.microsoft.com/office/drawing/2014/main" id="{3937DBAC-D5C7-BCFD-F6B2-7FA89B294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112" y="1490876"/>
            <a:ext cx="7322988" cy="486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25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5E2C-0C82-88C2-E3D0-4C79B7F3F6DB}"/>
              </a:ext>
            </a:extLst>
          </p:cNvPr>
          <p:cNvSpPr>
            <a:spLocks noGrp="1"/>
          </p:cNvSpPr>
          <p:nvPr>
            <p:ph type="title"/>
          </p:nvPr>
        </p:nvSpPr>
        <p:spPr>
          <a:xfrm>
            <a:off x="668867" y="232077"/>
            <a:ext cx="10515600" cy="1325563"/>
          </a:xfrm>
        </p:spPr>
        <p:txBody>
          <a:bodyPr/>
          <a:lstStyle/>
          <a:p>
            <a:r>
              <a:rPr lang="en-GB" dirty="0"/>
              <a:t>Results : Transcription</a:t>
            </a:r>
          </a:p>
        </p:txBody>
      </p:sp>
      <p:graphicFrame>
        <p:nvGraphicFramePr>
          <p:cNvPr id="6" name="Content Placeholder 5">
            <a:extLst>
              <a:ext uri="{FF2B5EF4-FFF2-40B4-BE49-F238E27FC236}">
                <a16:creationId xmlns:a16="http://schemas.microsoft.com/office/drawing/2014/main" id="{1BACBD2E-3CC3-9F6C-DB60-94F49C8945D1}"/>
              </a:ext>
            </a:extLst>
          </p:cNvPr>
          <p:cNvGraphicFramePr>
            <a:graphicFrameLocks noGrp="1"/>
          </p:cNvGraphicFramePr>
          <p:nvPr>
            <p:ph idx="1"/>
          </p:nvPr>
        </p:nvGraphicFramePr>
        <p:xfrm>
          <a:off x="838200" y="1825625"/>
          <a:ext cx="10515599" cy="4389120"/>
        </p:xfrm>
        <a:graphic>
          <a:graphicData uri="http://schemas.openxmlformats.org/drawingml/2006/table">
            <a:tbl>
              <a:tblPr bandRow="1">
                <a:tableStyleId>{5C22544A-7EE6-4342-B048-85BDC9FD1C3A}</a:tableStyleId>
              </a:tblPr>
              <a:tblGrid>
                <a:gridCol w="1587260">
                  <a:extLst>
                    <a:ext uri="{9D8B030D-6E8A-4147-A177-3AD203B41FA5}">
                      <a16:colId xmlns:a16="http://schemas.microsoft.com/office/drawing/2014/main" val="1245541853"/>
                    </a:ext>
                  </a:extLst>
                </a:gridCol>
                <a:gridCol w="6471865">
                  <a:extLst>
                    <a:ext uri="{9D8B030D-6E8A-4147-A177-3AD203B41FA5}">
                      <a16:colId xmlns:a16="http://schemas.microsoft.com/office/drawing/2014/main" val="1367729636"/>
                    </a:ext>
                  </a:extLst>
                </a:gridCol>
                <a:gridCol w="2456474">
                  <a:extLst>
                    <a:ext uri="{9D8B030D-6E8A-4147-A177-3AD203B41FA5}">
                      <a16:colId xmlns:a16="http://schemas.microsoft.com/office/drawing/2014/main" val="3356745454"/>
                    </a:ext>
                  </a:extLst>
                </a:gridCol>
              </a:tblGrid>
              <a:tr h="361950">
                <a:tc>
                  <a:txBody>
                    <a:bodyPr/>
                    <a:lstStyle/>
                    <a:p>
                      <a:pPr algn="l" fontAlgn="base"/>
                      <a:r>
                        <a:rPr lang="en-GB" sz="1800" b="1" i="0">
                          <a:solidFill>
                            <a:srgbClr val="FFFFFF"/>
                          </a:solidFill>
                          <a:effectLst/>
                          <a:highlight>
                            <a:srgbClr val="4472C4"/>
                          </a:highlight>
                          <a:latin typeface="Calibri" panose="020F0502020204030204" pitchFamily="34" charset="0"/>
                        </a:rPr>
                        <a:t>Language</a:t>
                      </a:r>
                      <a:endParaRPr lang="en-GB" b="1" i="0">
                        <a:solidFill>
                          <a:srgbClr val="FFFFFF"/>
                        </a:solidFill>
                        <a:effectLst/>
                        <a:highlight>
                          <a:srgbClr val="4472C4"/>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800" b="1" i="0">
                          <a:solidFill>
                            <a:srgbClr val="FFFFFF"/>
                          </a:solidFill>
                          <a:effectLst/>
                          <a:highlight>
                            <a:srgbClr val="4472C4"/>
                          </a:highlight>
                          <a:latin typeface="Calibri" panose="020F0502020204030204" pitchFamily="34" charset="0"/>
                        </a:rPr>
                        <a:t>Transcription example</a:t>
                      </a:r>
                      <a:endParaRPr lang="en-GB" b="1" i="0">
                        <a:solidFill>
                          <a:srgbClr val="FFFFFF"/>
                        </a:solidFill>
                        <a:effectLst/>
                        <a:highlight>
                          <a:srgbClr val="4472C4"/>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800" b="1" i="0">
                          <a:solidFill>
                            <a:srgbClr val="FFFFFF"/>
                          </a:solidFill>
                          <a:effectLst/>
                          <a:highlight>
                            <a:srgbClr val="4472C4"/>
                          </a:highlight>
                          <a:latin typeface="Calibri" panose="020F0502020204030204" pitchFamily="34" charset="0"/>
                        </a:rPr>
                        <a:t>Confidence Score</a:t>
                      </a:r>
                      <a:endParaRPr lang="en-GB" b="1" i="0">
                        <a:solidFill>
                          <a:srgbClr val="FFFFFF"/>
                        </a:solidFill>
                        <a:effectLst/>
                        <a:highlight>
                          <a:srgbClr val="4472C4"/>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4072697873"/>
                  </a:ext>
                </a:extLst>
              </a:tr>
              <a:tr h="361950">
                <a:tc>
                  <a:txBody>
                    <a:bodyPr/>
                    <a:lstStyle/>
                    <a:p>
                      <a:pPr algn="l" fontAlgn="base"/>
                      <a:r>
                        <a:rPr lang="en-GB" sz="1800" b="0" i="0">
                          <a:solidFill>
                            <a:srgbClr val="000000"/>
                          </a:solidFill>
                          <a:effectLst/>
                          <a:highlight>
                            <a:srgbClr val="CFD5EA"/>
                          </a:highlight>
                          <a:latin typeface="Calibri" panose="020F0502020204030204" pitchFamily="34" charset="0"/>
                        </a:rPr>
                        <a:t>Bengali</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as-IN" sz="1600" b="0" i="0" u="none" strike="noStrike">
                          <a:solidFill>
                            <a:srgbClr val="000000"/>
                          </a:solidFill>
                          <a:effectLst/>
                          <a:highlight>
                            <a:srgbClr val="CFD5EA"/>
                          </a:highlight>
                          <a:latin typeface="Calibri" panose="020F0502020204030204" pitchFamily="34" charset="0"/>
                        </a:rPr>
                        <a:t>মাদারচোদ তুই খানকির ছেলে গুদমারানি খানকির ছেলে খানকির ছেলে গুদমারানি খানকির ছেলে মাদারচোদ</a:t>
                      </a:r>
                      <a:endParaRPr lang="as-IN"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1800" b="0" i="0" u="none" strike="noStrike">
                          <a:solidFill>
                            <a:srgbClr val="000000"/>
                          </a:solidFill>
                          <a:effectLst/>
                          <a:highlight>
                            <a:srgbClr val="CFD5EA"/>
                          </a:highlight>
                          <a:latin typeface="Calibri" panose="020F0502020204030204" pitchFamily="34" charset="0"/>
                        </a:rPr>
                        <a:t>0.88447982</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410626977"/>
                  </a:ext>
                </a:extLst>
              </a:tr>
              <a:tr h="361950">
                <a:tc>
                  <a:txBody>
                    <a:bodyPr/>
                    <a:lstStyle/>
                    <a:p>
                      <a:pPr algn="l" fontAlgn="base"/>
                      <a:r>
                        <a:rPr lang="en-GB" sz="1800" b="0" i="0">
                          <a:solidFill>
                            <a:srgbClr val="000000"/>
                          </a:solidFill>
                          <a:effectLst/>
                          <a:highlight>
                            <a:srgbClr val="E9EBF5"/>
                          </a:highlight>
                          <a:latin typeface="Calibri" panose="020F0502020204030204" pitchFamily="34" charset="0"/>
                        </a:rPr>
                        <a:t>Gujarati</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gu-IN" sz="1600" b="0" i="0" u="none" strike="noStrike">
                          <a:solidFill>
                            <a:srgbClr val="000000"/>
                          </a:solidFill>
                          <a:effectLst/>
                          <a:highlight>
                            <a:srgbClr val="E9EBF5"/>
                          </a:highlight>
                          <a:latin typeface="Calibri" panose="020F0502020204030204" pitchFamily="34" charset="0"/>
                        </a:rPr>
                        <a:t>અમે તારી બેન નો ભોંસડો મારે માદર ચૌદ તારી માનો પિકો મારે તારી માનો ભોંસડો ઉપર સંપર્ક મારીને ચોદો ભોંસ મારીના તારી માનો પિકો મારે ભોંસડો તારા બાપને તારી માનો લોડો મારે</a:t>
                      </a:r>
                      <a:endParaRPr lang="gu-IN"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1800" b="0" i="0" u="none" strike="noStrike">
                          <a:solidFill>
                            <a:srgbClr val="000000"/>
                          </a:solidFill>
                          <a:effectLst/>
                          <a:highlight>
                            <a:srgbClr val="E9EBF5"/>
                          </a:highlight>
                          <a:latin typeface="Calibri" panose="020F0502020204030204" pitchFamily="34" charset="0"/>
                        </a:rPr>
                        <a:t>0.86772144</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241569672"/>
                  </a:ext>
                </a:extLst>
              </a:tr>
              <a:tr h="361950">
                <a:tc>
                  <a:txBody>
                    <a:bodyPr/>
                    <a:lstStyle/>
                    <a:p>
                      <a:pPr algn="l" fontAlgn="base"/>
                      <a:r>
                        <a:rPr lang="en-GB" sz="1800" b="0" i="0">
                          <a:solidFill>
                            <a:srgbClr val="000000"/>
                          </a:solidFill>
                          <a:effectLst/>
                          <a:highlight>
                            <a:srgbClr val="CFD5EA"/>
                          </a:highlight>
                          <a:latin typeface="Calibri" panose="020F0502020204030204" pitchFamily="34" charset="0"/>
                        </a:rPr>
                        <a:t>Kannada</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kn-IN" sz="1600" b="0" i="0" u="none" strike="noStrike">
                          <a:solidFill>
                            <a:srgbClr val="000000"/>
                          </a:solidFill>
                          <a:effectLst/>
                          <a:highlight>
                            <a:srgbClr val="CFD5EA"/>
                          </a:highlight>
                          <a:latin typeface="Calibri" panose="020F0502020204030204" pitchFamily="34" charset="0"/>
                        </a:rPr>
                        <a:t>ನಿಮ್ಮ ಮನೆಗೆ ನಿಮ್ಮವ್ವನ್ ತುಲ್ಲ್ ನಡಿ ನಡಿ ನಡಿ ನಡಿ ನಡಿ ಆಯ್ತಾ ಬಿಡುತ್ತೆ ಯಾರು</a:t>
                      </a:r>
                      <a:endParaRPr lang="kn-IN"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1800" b="0" i="0" u="none" strike="noStrike">
                          <a:solidFill>
                            <a:srgbClr val="000000"/>
                          </a:solidFill>
                          <a:effectLst/>
                          <a:highlight>
                            <a:srgbClr val="CFD5EA"/>
                          </a:highlight>
                          <a:latin typeface="Calibri" panose="020F0502020204030204" pitchFamily="34" charset="0"/>
                        </a:rPr>
                        <a:t>0.83882803</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180638532"/>
                  </a:ext>
                </a:extLst>
              </a:tr>
              <a:tr h="361950">
                <a:tc>
                  <a:txBody>
                    <a:bodyPr/>
                    <a:lstStyle/>
                    <a:p>
                      <a:pPr algn="l" fontAlgn="base"/>
                      <a:r>
                        <a:rPr lang="en-GB" sz="1800" b="0" i="0">
                          <a:solidFill>
                            <a:srgbClr val="000000"/>
                          </a:solidFill>
                          <a:effectLst/>
                          <a:highlight>
                            <a:srgbClr val="E9EBF5"/>
                          </a:highlight>
                          <a:latin typeface="Calibri" panose="020F0502020204030204" pitchFamily="34" charset="0"/>
                        </a:rPr>
                        <a:t>Punjabi</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pa-IN" sz="1600" b="0" i="0" u="none" strike="noStrike">
                          <a:solidFill>
                            <a:srgbClr val="000000"/>
                          </a:solidFill>
                          <a:effectLst/>
                          <a:highlight>
                            <a:srgbClr val="E9EBF5"/>
                          </a:highlight>
                          <a:latin typeface="Calibri" panose="020F0502020204030204" pitchFamily="34" charset="0"/>
                        </a:rPr>
                        <a:t>ਹੈਦਰਾਬਾਦ ਤੇਰੇ ਮਾ ਦੇ ਜੋ ਦੇ ਕੇ ਲੁਧਿਆਣੇ ਦਾ ਵਿਆਹ ਆ ਭੈਣ ਦੇ ਵੱਡੇ ਲਿਆ ਦਿਆ ਸਧਰਾ ਬਾਜਵਾ ਤੇਰੇ ਮਾ ਦਿਆ ਗਰਾਟਾ ਅੱਜ ਮੈਂ ਰਹਿਣ ਲੱਗ ਗਿਆ ਮੈਂ ਇੱਕ ਹੋਇਆ ਆ ਤੇਰੇ ਭੈਣ ਦਾ ਵੱਡਾ ਮਾੜਾ ਹਜੇ ਓਏ ਓਏ ਓਏ ਓਏ ਓਏ ਓਏ ਹੋਏ ਦੋਵੇਂ ਸਾਡੇ ਭੈਣ ਨੂੰ ਲਾਨਾ ਆ ਤੁਹਾਡੇ ਨਾਲ ਦੁਬਲੇ ਗੱਡੀਆਂ ਦੇ</a:t>
                      </a:r>
                      <a:endParaRPr lang="pa-IN"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1800" b="0" i="0" u="none" strike="noStrike">
                          <a:solidFill>
                            <a:srgbClr val="000000"/>
                          </a:solidFill>
                          <a:effectLst/>
                          <a:highlight>
                            <a:srgbClr val="E9EBF5"/>
                          </a:highlight>
                          <a:latin typeface="Calibri" panose="020F0502020204030204" pitchFamily="34" charset="0"/>
                        </a:rPr>
                        <a:t>0.96483725</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99383826"/>
                  </a:ext>
                </a:extLst>
              </a:tr>
              <a:tr h="361950">
                <a:tc>
                  <a:txBody>
                    <a:bodyPr/>
                    <a:lstStyle/>
                    <a:p>
                      <a:pPr algn="l" fontAlgn="base"/>
                      <a:r>
                        <a:rPr lang="en-GB" sz="1800" b="0" i="0">
                          <a:solidFill>
                            <a:srgbClr val="000000"/>
                          </a:solidFill>
                          <a:effectLst/>
                          <a:highlight>
                            <a:srgbClr val="CFD5EA"/>
                          </a:highlight>
                          <a:latin typeface="Calibri" panose="020F0502020204030204" pitchFamily="34" charset="0"/>
                        </a:rPr>
                        <a:t>Tamil</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ta-IN" sz="1600" b="0" i="0" u="none" strike="noStrike">
                          <a:solidFill>
                            <a:srgbClr val="000000"/>
                          </a:solidFill>
                          <a:effectLst/>
                          <a:highlight>
                            <a:srgbClr val="CFD5EA"/>
                          </a:highlight>
                          <a:latin typeface="Calibri" panose="020F0502020204030204" pitchFamily="34" charset="0"/>
                        </a:rPr>
                        <a:t>ஓடு ஓடு ஓடு ஓடு ஓடு ஓடு ஓடு ஓடு ஓடு ஓடு ஓடு ஓடு ஓடு ஓடு அப்படியே உங்க அம்மா கூட அப்படி இல்லன்னா உங்க அப்பன் பூல போச்சுன்னு அப்பா</a:t>
                      </a:r>
                      <a:endParaRPr lang="ta-IN"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1800" b="0" i="0" u="none" strike="noStrike">
                          <a:solidFill>
                            <a:srgbClr val="000000"/>
                          </a:solidFill>
                          <a:effectLst/>
                          <a:highlight>
                            <a:srgbClr val="CFD5EA"/>
                          </a:highlight>
                          <a:latin typeface="Calibri" panose="020F0502020204030204" pitchFamily="34" charset="0"/>
                        </a:rPr>
                        <a:t>0.85019755</a:t>
                      </a:r>
                      <a:endParaRPr lang="en-GB" b="0" i="0">
                        <a:solidFill>
                          <a:srgbClr val="000000"/>
                        </a:solidFill>
                        <a:effectLst/>
                        <a:highlight>
                          <a:srgbClr val="CFD5EA"/>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917421824"/>
                  </a:ext>
                </a:extLst>
              </a:tr>
              <a:tr h="361950">
                <a:tc>
                  <a:txBody>
                    <a:bodyPr/>
                    <a:lstStyle/>
                    <a:p>
                      <a:pPr algn="l" fontAlgn="base"/>
                      <a:r>
                        <a:rPr lang="en-GB" sz="1800" b="0" i="0">
                          <a:solidFill>
                            <a:srgbClr val="000000"/>
                          </a:solidFill>
                          <a:effectLst/>
                          <a:highlight>
                            <a:srgbClr val="E9EBF5"/>
                          </a:highlight>
                          <a:latin typeface="Calibri" panose="020F0502020204030204" pitchFamily="34" charset="0"/>
                        </a:rPr>
                        <a:t>Malayalam</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ml-IN" sz="1600" b="0" i="0" u="none" strike="noStrike">
                          <a:solidFill>
                            <a:srgbClr val="000000"/>
                          </a:solidFill>
                          <a:effectLst/>
                          <a:highlight>
                            <a:srgbClr val="E9EBF5"/>
                          </a:highlight>
                          <a:latin typeface="Calibri" panose="020F0502020204030204" pitchFamily="34" charset="0"/>
                        </a:rPr>
                        <a:t>കുട്ടിച്ചാത്തൻ ഐ ലവ് യു ഡാ നീ അടിച്ചു കേട്ടോ</a:t>
                      </a:r>
                      <a:endParaRPr lang="ml-IN"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1800" b="0" i="0" u="none" strike="noStrike">
                          <a:solidFill>
                            <a:srgbClr val="000000"/>
                          </a:solidFill>
                          <a:effectLst/>
                          <a:highlight>
                            <a:srgbClr val="E9EBF5"/>
                          </a:highlight>
                          <a:latin typeface="Calibri" panose="020F0502020204030204" pitchFamily="34" charset="0"/>
                        </a:rPr>
                        <a:t>0.69188786</a:t>
                      </a:r>
                      <a:endParaRPr lang="en-GB" b="0" i="0">
                        <a:solidFill>
                          <a:srgbClr val="000000"/>
                        </a:solidFill>
                        <a:effectLst/>
                        <a:highlight>
                          <a:srgbClr val="E9EBF5"/>
                        </a:highlight>
                      </a:endParaRPr>
                    </a:p>
                  </a:txBody>
                  <a:tcPr>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28983624"/>
                  </a:ext>
                </a:extLst>
              </a:tr>
            </a:tbl>
          </a:graphicData>
        </a:graphic>
      </p:graphicFrame>
      <p:sp>
        <p:nvSpPr>
          <p:cNvPr id="4" name="Slide Number Placeholder 3">
            <a:extLst>
              <a:ext uri="{FF2B5EF4-FFF2-40B4-BE49-F238E27FC236}">
                <a16:creationId xmlns:a16="http://schemas.microsoft.com/office/drawing/2014/main" id="{37BEC1B1-716A-E93D-7712-EA1A061C6F38}"/>
              </a:ext>
            </a:extLst>
          </p:cNvPr>
          <p:cNvSpPr>
            <a:spLocks noGrp="1"/>
          </p:cNvSpPr>
          <p:nvPr>
            <p:ph type="sldNum" sz="quarter" idx="12"/>
          </p:nvPr>
        </p:nvSpPr>
        <p:spPr/>
        <p:txBody>
          <a:bodyPr/>
          <a:lstStyle/>
          <a:p>
            <a:fld id="{330EA680-D336-4FF7-8B7A-9848BB0A1C32}" type="slidenum">
              <a:rPr lang="en-GB" smtClean="0"/>
              <a:t>18</a:t>
            </a:fld>
            <a:endParaRPr lang="en-GB"/>
          </a:p>
        </p:txBody>
      </p:sp>
      <p:sp>
        <p:nvSpPr>
          <p:cNvPr id="7" name="TextBox 7">
            <a:extLst>
              <a:ext uri="{FF2B5EF4-FFF2-40B4-BE49-F238E27FC236}">
                <a16:creationId xmlns:a16="http://schemas.microsoft.com/office/drawing/2014/main" id="{6A8D0BBD-AB9C-4CBF-1608-E106036CD5CE}"/>
              </a:ext>
            </a:extLst>
          </p:cNvPr>
          <p:cNvSpPr txBox="1"/>
          <p:nvPr/>
        </p:nvSpPr>
        <p:spPr>
          <a:xfrm>
            <a:off x="842593" y="1307112"/>
            <a:ext cx="1051752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rgbClr val="202124"/>
                </a:solidFill>
                <a:latin typeface="Roboto"/>
              </a:rPr>
              <a:t>The </a:t>
            </a:r>
            <a:r>
              <a:rPr lang="en-US" sz="1400">
                <a:hlinkClick r:id="rId2"/>
              </a:rPr>
              <a:t>confidence</a:t>
            </a:r>
            <a:r>
              <a:rPr lang="en-US" sz="1400">
                <a:solidFill>
                  <a:srgbClr val="202124"/>
                </a:solidFill>
                <a:latin typeface="Roboto"/>
              </a:rPr>
              <a:t> value is an estimate between 0.0 and 1.0. It's calculated by aggregating the "likelihood" values assigned to each word in the audio. A higher number indicates an estimated greater likelihood that the individual words were recognized correctly.</a:t>
            </a:r>
            <a:r>
              <a:rPr lang="en-GB" sz="1400">
                <a:latin typeface="Roboto"/>
                <a:ea typeface="Roboto"/>
                <a:cs typeface="Roboto"/>
              </a:rPr>
              <a:t>​</a:t>
            </a:r>
            <a:endParaRPr lang="en-GB" sz="1600">
              <a:cs typeface="Calibri" panose="020F0502020204030204"/>
            </a:endParaRPr>
          </a:p>
        </p:txBody>
      </p:sp>
    </p:spTree>
    <p:extLst>
      <p:ext uri="{BB962C8B-B14F-4D97-AF65-F5344CB8AC3E}">
        <p14:creationId xmlns:p14="http://schemas.microsoft.com/office/powerpoint/2010/main" val="346635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Monolingual (CNN)</a:t>
            </a:r>
          </a:p>
        </p:txBody>
      </p:sp>
      <p:sp>
        <p:nvSpPr>
          <p:cNvPr id="3" name="Content Placeholder 2">
            <a:extLst>
              <a:ext uri="{FF2B5EF4-FFF2-40B4-BE49-F238E27FC236}">
                <a16:creationId xmlns:a16="http://schemas.microsoft.com/office/drawing/2014/main" id="{813532EA-BABD-C18C-9BC6-608682F2AFD1}"/>
              </a:ext>
            </a:extLst>
          </p:cNvPr>
          <p:cNvSpPr>
            <a:spLocks noGrp="1"/>
          </p:cNvSpPr>
          <p:nvPr>
            <p:ph idx="1"/>
          </p:nvPr>
        </p:nvSpPr>
        <p:spPr>
          <a:xfrm>
            <a:off x="838200" y="1825625"/>
            <a:ext cx="4660740" cy="4351338"/>
          </a:xfrm>
        </p:spPr>
        <p:txBody>
          <a:bodyPr vert="horz" lIns="91440" tIns="45720" rIns="91440" bIns="45720" rtlCol="0" anchor="t">
            <a:normAutofit/>
          </a:bodyPr>
          <a:lstStyle/>
          <a:p>
            <a:r>
              <a:rPr lang="en-GB" sz="2000" dirty="0">
                <a:latin typeface="Calibri"/>
                <a:cs typeface="Calibri"/>
              </a:rPr>
              <a:t>Training a CNN with the spectrogram images (Bengali audio), for our task.</a:t>
            </a:r>
            <a:endParaRPr lang="en-US" sz="2000" dirty="0">
              <a:latin typeface="Calibri"/>
              <a:cs typeface="Calibri"/>
            </a:endParaRPr>
          </a:p>
          <a:p>
            <a:r>
              <a:rPr lang="en-GB" sz="2000" dirty="0">
                <a:latin typeface="Calibri"/>
                <a:cs typeface="Calibri"/>
              </a:rPr>
              <a:t>Unimodal annotations for Bengali in ADIMA dataset:</a:t>
            </a:r>
            <a:endParaRPr lang="en-US" sz="2000" dirty="0">
              <a:latin typeface="Calibri"/>
              <a:cs typeface="Calibri"/>
            </a:endParaRPr>
          </a:p>
          <a:p>
            <a:pPr lvl="2">
              <a:buFont typeface="Wingdings,Sans-Serif" panose="020B0604020202020204" pitchFamily="34" charset="0"/>
              <a:buChar char="§"/>
            </a:pPr>
            <a:r>
              <a:rPr lang="en-GB" b="1" i="1" dirty="0">
                <a:latin typeface="Calibri"/>
                <a:cs typeface="Calibri"/>
              </a:rPr>
              <a:t>Training data points:</a:t>
            </a:r>
            <a:r>
              <a:rPr lang="en-GB" dirty="0">
                <a:latin typeface="Calibri"/>
                <a:cs typeface="Calibri"/>
              </a:rPr>
              <a:t> 1644</a:t>
            </a:r>
            <a:endParaRPr lang="en-US" dirty="0">
              <a:latin typeface="Calibri"/>
              <a:cs typeface="Calibri"/>
            </a:endParaRPr>
          </a:p>
          <a:p>
            <a:pPr lvl="2">
              <a:buFont typeface="Wingdings,Sans-Serif" panose="020B0604020202020204" pitchFamily="34" charset="0"/>
              <a:buChar char="§"/>
            </a:pPr>
            <a:r>
              <a:rPr lang="en-GB" b="1" i="1" dirty="0">
                <a:latin typeface="Calibri"/>
                <a:cs typeface="Calibri"/>
              </a:rPr>
              <a:t>Testing data points:</a:t>
            </a:r>
            <a:r>
              <a:rPr lang="en-GB" dirty="0">
                <a:latin typeface="Calibri"/>
                <a:cs typeface="Calibri"/>
              </a:rPr>
              <a:t> 740</a:t>
            </a:r>
            <a:endParaRPr lang="en-GB" dirty="0"/>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19</a:t>
            </a:fld>
            <a:endParaRPr lang="en-GB"/>
          </a:p>
        </p:txBody>
      </p:sp>
      <p:graphicFrame>
        <p:nvGraphicFramePr>
          <p:cNvPr id="7" name="Table 6">
            <a:extLst>
              <a:ext uri="{FF2B5EF4-FFF2-40B4-BE49-F238E27FC236}">
                <a16:creationId xmlns:a16="http://schemas.microsoft.com/office/drawing/2014/main" id="{8D367C38-A40A-BFFC-BE14-CBE5B3BC055D}"/>
              </a:ext>
            </a:extLst>
          </p:cNvPr>
          <p:cNvGraphicFramePr>
            <a:graphicFrameLocks noGrp="1"/>
          </p:cNvGraphicFramePr>
          <p:nvPr>
            <p:extLst>
              <p:ext uri="{D42A27DB-BD31-4B8C-83A1-F6EECF244321}">
                <p14:modId xmlns:p14="http://schemas.microsoft.com/office/powerpoint/2010/main" val="785769144"/>
              </p:ext>
            </p:extLst>
          </p:nvPr>
        </p:nvGraphicFramePr>
        <p:xfrm>
          <a:off x="5594430" y="1823012"/>
          <a:ext cx="5872705" cy="3431367"/>
        </p:xfrm>
        <a:graphic>
          <a:graphicData uri="http://schemas.openxmlformats.org/drawingml/2006/table">
            <a:tbl>
              <a:tblPr bandRow="1">
                <a:tableStyleId>{5C22544A-7EE6-4342-B048-85BDC9FD1C3A}</a:tableStyleId>
              </a:tblPr>
              <a:tblGrid>
                <a:gridCol w="3198962">
                  <a:extLst>
                    <a:ext uri="{9D8B030D-6E8A-4147-A177-3AD203B41FA5}">
                      <a16:colId xmlns:a16="http://schemas.microsoft.com/office/drawing/2014/main" val="3408214426"/>
                    </a:ext>
                  </a:extLst>
                </a:gridCol>
                <a:gridCol w="1748304">
                  <a:extLst>
                    <a:ext uri="{9D8B030D-6E8A-4147-A177-3AD203B41FA5}">
                      <a16:colId xmlns:a16="http://schemas.microsoft.com/office/drawing/2014/main" val="73319117"/>
                    </a:ext>
                  </a:extLst>
                </a:gridCol>
                <a:gridCol w="925439">
                  <a:extLst>
                    <a:ext uri="{9D8B030D-6E8A-4147-A177-3AD203B41FA5}">
                      <a16:colId xmlns:a16="http://schemas.microsoft.com/office/drawing/2014/main" val="3333506794"/>
                    </a:ext>
                  </a:extLst>
                </a:gridCol>
              </a:tblGrid>
              <a:tr h="289367">
                <a:tc>
                  <a:txBody>
                    <a:bodyPr/>
                    <a:lstStyle/>
                    <a:p>
                      <a:pPr rtl="0" fontAlgn="base"/>
                      <a:r>
                        <a:rPr lang="en-GB" sz="1400" b="0">
                          <a:solidFill>
                            <a:srgbClr val="FFFFFF"/>
                          </a:solidFill>
                          <a:effectLst/>
                          <a:highlight>
                            <a:srgbClr val="4472C4"/>
                          </a:highlight>
                          <a:latin typeface="Calibri" panose="020F0502020204030204" pitchFamily="34" charset="0"/>
                        </a:rPr>
                        <a:t>Layer (type) </a:t>
                      </a:r>
                      <a:endParaRPr lang="en-GB" b="1">
                        <a:solidFill>
                          <a:srgbClr val="FFFFFF"/>
                        </a:solidFill>
                        <a:effectLst/>
                        <a:highlight>
                          <a:srgbClr val="4472C4"/>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rtl="0" fontAlgn="base"/>
                      <a:r>
                        <a:rPr lang="en-GB" sz="1400" b="0">
                          <a:solidFill>
                            <a:srgbClr val="FFFFFF"/>
                          </a:solidFill>
                          <a:effectLst/>
                          <a:highlight>
                            <a:srgbClr val="4472C4"/>
                          </a:highlight>
                          <a:latin typeface="Calibri" panose="020F0502020204030204" pitchFamily="34" charset="0"/>
                        </a:rPr>
                        <a:t>Output Shape </a:t>
                      </a:r>
                      <a:endParaRPr lang="en-GB" b="1">
                        <a:solidFill>
                          <a:srgbClr val="FFFFFF"/>
                        </a:solidFill>
                        <a:effectLst/>
                        <a:highlight>
                          <a:srgbClr val="4472C4"/>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rtl="0" fontAlgn="base"/>
                      <a:r>
                        <a:rPr lang="en-GB" sz="1400" b="0">
                          <a:solidFill>
                            <a:srgbClr val="FFFFFF"/>
                          </a:solidFill>
                          <a:effectLst/>
                          <a:highlight>
                            <a:srgbClr val="4472C4"/>
                          </a:highlight>
                          <a:latin typeface="Calibri" panose="020F0502020204030204" pitchFamily="34" charset="0"/>
                        </a:rPr>
                        <a:t>Param # </a:t>
                      </a:r>
                      <a:endParaRPr lang="en-GB" b="1">
                        <a:solidFill>
                          <a:srgbClr val="FFFFFF"/>
                        </a:solidFill>
                        <a:effectLst/>
                        <a:highlight>
                          <a:srgbClr val="4472C4"/>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959318943"/>
                  </a:ext>
                </a:extLst>
              </a:tr>
              <a:tr h="272348">
                <a:tc>
                  <a:txBody>
                    <a:bodyPr/>
                    <a:lstStyle/>
                    <a:p>
                      <a:pPr rtl="0" fontAlgn="base"/>
                      <a:r>
                        <a:rPr lang="en-GB" sz="1400">
                          <a:effectLst/>
                          <a:highlight>
                            <a:srgbClr val="CFD5EA"/>
                          </a:highlight>
                          <a:latin typeface="Calibri" panose="020F0502020204030204" pitchFamily="34" charset="0"/>
                        </a:rPr>
                        <a:t>conv2d (Conv2D) </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(None, 98, 98, 32) </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320</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560053981"/>
                  </a:ext>
                </a:extLst>
              </a:tr>
              <a:tr h="272348">
                <a:tc>
                  <a:txBody>
                    <a:bodyPr/>
                    <a:lstStyle/>
                    <a:p>
                      <a:pPr rtl="0" fontAlgn="base"/>
                      <a:r>
                        <a:rPr lang="en-GB" sz="1400">
                          <a:effectLst/>
                          <a:highlight>
                            <a:srgbClr val="E9EBF5"/>
                          </a:highlight>
                          <a:latin typeface="Calibri" panose="020F0502020204030204" pitchFamily="34" charset="0"/>
                        </a:rPr>
                        <a:t>max_pooling2d (MaxPooling2D)</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(None, 49, 49, 32)</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0</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400645726"/>
                  </a:ext>
                </a:extLst>
              </a:tr>
              <a:tr h="272348">
                <a:tc>
                  <a:txBody>
                    <a:bodyPr/>
                    <a:lstStyle/>
                    <a:p>
                      <a:pPr rtl="0" fontAlgn="base"/>
                      <a:r>
                        <a:rPr lang="en-GB" sz="1400">
                          <a:effectLst/>
                          <a:highlight>
                            <a:srgbClr val="CFD5EA"/>
                          </a:highlight>
                          <a:latin typeface="Calibri" panose="020F0502020204030204" pitchFamily="34" charset="0"/>
                        </a:rPr>
                        <a:t>conv2d_1 (Conv2D) </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(None, 47, 47, 64) </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18496</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051102507"/>
                  </a:ext>
                </a:extLst>
              </a:tr>
              <a:tr h="272348">
                <a:tc>
                  <a:txBody>
                    <a:bodyPr/>
                    <a:lstStyle/>
                    <a:p>
                      <a:pPr rtl="0" fontAlgn="base"/>
                      <a:r>
                        <a:rPr lang="en-GB" sz="1400">
                          <a:effectLst/>
                          <a:highlight>
                            <a:srgbClr val="E9EBF5"/>
                          </a:highlight>
                          <a:latin typeface="Calibri" panose="020F0502020204030204" pitchFamily="34" charset="0"/>
                        </a:rPr>
                        <a:t>max_pooling2d_1 (MaxPooling 2D)</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(None, 23, 23, 64)</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0</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671114482"/>
                  </a:ext>
                </a:extLst>
              </a:tr>
              <a:tr h="272348">
                <a:tc>
                  <a:txBody>
                    <a:bodyPr/>
                    <a:lstStyle/>
                    <a:p>
                      <a:pPr rtl="0" fontAlgn="base"/>
                      <a:r>
                        <a:rPr lang="en-GB" sz="1400">
                          <a:effectLst/>
                          <a:highlight>
                            <a:srgbClr val="CFD5EA"/>
                          </a:highlight>
                          <a:latin typeface="Calibri" panose="020F0502020204030204" pitchFamily="34" charset="0"/>
                        </a:rPr>
                        <a:t>conv2d_2 (Conv2D)</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(None, 21, 21, 128)</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73856</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200162691"/>
                  </a:ext>
                </a:extLst>
              </a:tr>
              <a:tr h="272348">
                <a:tc>
                  <a:txBody>
                    <a:bodyPr/>
                    <a:lstStyle/>
                    <a:p>
                      <a:pPr rtl="0" fontAlgn="base"/>
                      <a:r>
                        <a:rPr lang="en-GB" sz="1400">
                          <a:effectLst/>
                          <a:highlight>
                            <a:srgbClr val="E9EBF5"/>
                          </a:highlight>
                          <a:latin typeface="Calibri" panose="020F0502020204030204" pitchFamily="34" charset="0"/>
                        </a:rPr>
                        <a:t>max_pooling2d_2 (MaxPoolin</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(None, 10, 10, 128)</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0</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251653963"/>
                  </a:ext>
                </a:extLst>
              </a:tr>
              <a:tr h="272348">
                <a:tc>
                  <a:txBody>
                    <a:bodyPr/>
                    <a:lstStyle/>
                    <a:p>
                      <a:pPr rtl="0" fontAlgn="base"/>
                      <a:r>
                        <a:rPr lang="en-GB" sz="1400">
                          <a:effectLst/>
                          <a:highlight>
                            <a:srgbClr val="CFD5EA"/>
                          </a:highlight>
                          <a:latin typeface="Calibri" panose="020F0502020204030204" pitchFamily="34" charset="0"/>
                        </a:rPr>
                        <a:t>flatten (Flatten) </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(None, 12800)</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0</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384191685"/>
                  </a:ext>
                </a:extLst>
              </a:tr>
              <a:tr h="272348">
                <a:tc>
                  <a:txBody>
                    <a:bodyPr/>
                    <a:lstStyle/>
                    <a:p>
                      <a:pPr rtl="0" fontAlgn="base"/>
                      <a:r>
                        <a:rPr lang="en-GB" sz="1400">
                          <a:effectLst/>
                          <a:highlight>
                            <a:srgbClr val="E9EBF5"/>
                          </a:highlight>
                          <a:latin typeface="Calibri" panose="020F0502020204030204" pitchFamily="34" charset="0"/>
                        </a:rPr>
                        <a:t>Dense (Dense)</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(None, 128)</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a:effectLst/>
                          <a:highlight>
                            <a:srgbClr val="E9EBF5"/>
                          </a:highlight>
                          <a:latin typeface="Calibri" panose="020F0502020204030204" pitchFamily="34" charset="0"/>
                        </a:rPr>
                        <a:t>1638528</a:t>
                      </a:r>
                      <a:endParaRPr lang="en-GB">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96259574"/>
                  </a:ext>
                </a:extLst>
              </a:tr>
              <a:tr h="272348">
                <a:tc>
                  <a:txBody>
                    <a:bodyPr/>
                    <a:lstStyle/>
                    <a:p>
                      <a:pPr rtl="0" fontAlgn="base"/>
                      <a:r>
                        <a:rPr lang="en-GB" sz="1400">
                          <a:effectLst/>
                          <a:highlight>
                            <a:srgbClr val="CFD5EA"/>
                          </a:highlight>
                          <a:latin typeface="Calibri" panose="020F0502020204030204" pitchFamily="34" charset="0"/>
                        </a:rPr>
                        <a:t>Dense_1 (Dense)</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(None, 1)</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a:effectLst/>
                          <a:highlight>
                            <a:srgbClr val="CFD5EA"/>
                          </a:highlight>
                          <a:latin typeface="Calibri" panose="020F0502020204030204" pitchFamily="34" charset="0"/>
                        </a:rPr>
                        <a:t>129</a:t>
                      </a:r>
                      <a:endParaRPr lang="en-GB">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212031272"/>
                  </a:ext>
                </a:extLst>
              </a:tr>
              <a:tr h="664540">
                <a:tc>
                  <a:txBody>
                    <a:bodyPr/>
                    <a:lstStyle/>
                    <a:p>
                      <a:pPr rtl="0" fontAlgn="base"/>
                      <a:r>
                        <a:rPr lang="en-GB" sz="1400">
                          <a:effectLst/>
                          <a:highlight>
                            <a:srgbClr val="E9EBF5"/>
                          </a:highlight>
                          <a:latin typeface="Calibri" panose="020F0502020204030204" pitchFamily="34" charset="0"/>
                        </a:rPr>
                        <a:t>Total params: 1731329 (6.60 MB) </a:t>
                      </a:r>
                      <a:endParaRPr lang="en-GB">
                        <a:effectLst/>
                        <a:highlight>
                          <a:srgbClr val="E9EBF5"/>
                        </a:highlight>
                      </a:endParaRPr>
                    </a:p>
                    <a:p>
                      <a:pPr rtl="0" fontAlgn="base"/>
                      <a:r>
                        <a:rPr lang="en-GB" sz="1400">
                          <a:effectLst/>
                          <a:highlight>
                            <a:srgbClr val="E9EBF5"/>
                          </a:highlight>
                          <a:latin typeface="Calibri" panose="020F0502020204030204" pitchFamily="34" charset="0"/>
                        </a:rPr>
                        <a:t>Trainable params: 1731329 (6.60 MB)</a:t>
                      </a:r>
                      <a:endParaRPr lang="en-GB">
                        <a:effectLst/>
                        <a:highlight>
                          <a:srgbClr val="E9EBF5"/>
                        </a:highlight>
                      </a:endParaRPr>
                    </a:p>
                    <a:p>
                      <a:pPr rtl="0" fontAlgn="base"/>
                      <a:r>
                        <a:rPr lang="en-GB" sz="1400">
                          <a:effectLst/>
                          <a:highlight>
                            <a:srgbClr val="E9EBF5"/>
                          </a:highlight>
                          <a:latin typeface="Calibri" panose="020F0502020204030204" pitchFamily="34" charset="0"/>
                        </a:rPr>
                        <a:t>Non-trainable params: 0 (0.00 Byte) </a:t>
                      </a:r>
                      <a:endParaRPr lang="en-GB">
                        <a:effectLst/>
                        <a:highlight>
                          <a:srgbClr val="E9EBF5"/>
                        </a:highlight>
                      </a:endParaRPr>
                    </a:p>
                  </a:txBody>
                  <a:tcPr marL="50797" marR="50797" marT="25394" marB="2539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rtl="0" fontAlgn="auto"/>
                      <a:endParaRPr lang="en-GB" sz="1400">
                        <a:effectLst/>
                        <a:highlight>
                          <a:srgbClr val="E9EBF5"/>
                        </a:highlight>
                        <a:latin typeface="Calibri" panose="020F0502020204030204" pitchFamily="34" charset="0"/>
                      </a:endParaRPr>
                    </a:p>
                  </a:txBody>
                  <a:tcPr marL="50797" marR="50797" marT="25394" marB="2539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rtl="0" fontAlgn="auto"/>
                      <a:endParaRPr lang="en-GB" sz="1400">
                        <a:effectLst/>
                        <a:highlight>
                          <a:srgbClr val="E9EBF5"/>
                        </a:highlight>
                        <a:latin typeface="Calibri" panose="020F0502020204030204" pitchFamily="34" charset="0"/>
                      </a:endParaRPr>
                    </a:p>
                  </a:txBody>
                  <a:tcPr marL="50797" marR="50797" marT="25394" marB="2539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93736278"/>
                  </a:ext>
                </a:extLst>
              </a:tr>
            </a:tbl>
          </a:graphicData>
        </a:graphic>
      </p:graphicFrame>
    </p:spTree>
    <p:extLst>
      <p:ext uri="{BB962C8B-B14F-4D97-AF65-F5344CB8AC3E}">
        <p14:creationId xmlns:p14="http://schemas.microsoft.com/office/powerpoint/2010/main" val="29591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B2D5-036C-4F7E-62B0-05F57E3C2E01}"/>
              </a:ext>
            </a:extLst>
          </p:cNvPr>
          <p:cNvSpPr>
            <a:spLocks noGrp="1"/>
          </p:cNvSpPr>
          <p:nvPr>
            <p:ph type="title"/>
          </p:nvPr>
        </p:nvSpPr>
        <p:spPr/>
        <p:txBody>
          <a:bodyPr/>
          <a:lstStyle/>
          <a:p>
            <a:r>
              <a:rPr lang="en-GB" dirty="0"/>
              <a:t>Team 02</a:t>
            </a:r>
          </a:p>
        </p:txBody>
      </p:sp>
      <p:graphicFrame>
        <p:nvGraphicFramePr>
          <p:cNvPr id="5" name="Content Placeholder 4">
            <a:extLst>
              <a:ext uri="{FF2B5EF4-FFF2-40B4-BE49-F238E27FC236}">
                <a16:creationId xmlns:a16="http://schemas.microsoft.com/office/drawing/2014/main" id="{07582760-0791-A3B2-8BB7-1A2E42E69FE8}"/>
              </a:ext>
            </a:extLst>
          </p:cNvPr>
          <p:cNvGraphicFramePr>
            <a:graphicFrameLocks noGrp="1"/>
          </p:cNvGraphicFramePr>
          <p:nvPr>
            <p:ph idx="1"/>
            <p:extLst>
              <p:ext uri="{D42A27DB-BD31-4B8C-83A1-F6EECF244321}">
                <p14:modId xmlns:p14="http://schemas.microsoft.com/office/powerpoint/2010/main" val="307556100"/>
              </p:ext>
            </p:extLst>
          </p:nvPr>
        </p:nvGraphicFramePr>
        <p:xfrm>
          <a:off x="838200" y="3204482"/>
          <a:ext cx="10515599" cy="1849260"/>
        </p:xfrm>
        <a:graphic>
          <a:graphicData uri="http://schemas.openxmlformats.org/drawingml/2006/table">
            <a:tbl>
              <a:tblPr bandRow="1">
                <a:tableStyleId>{5C22544A-7EE6-4342-B048-85BDC9FD1C3A}</a:tableStyleId>
              </a:tblPr>
              <a:tblGrid>
                <a:gridCol w="5618268">
                  <a:extLst>
                    <a:ext uri="{9D8B030D-6E8A-4147-A177-3AD203B41FA5}">
                      <a16:colId xmlns:a16="http://schemas.microsoft.com/office/drawing/2014/main" val="3740777301"/>
                    </a:ext>
                  </a:extLst>
                </a:gridCol>
                <a:gridCol w="4897331">
                  <a:extLst>
                    <a:ext uri="{9D8B030D-6E8A-4147-A177-3AD203B41FA5}">
                      <a16:colId xmlns:a16="http://schemas.microsoft.com/office/drawing/2014/main" val="485880149"/>
                    </a:ext>
                  </a:extLst>
                </a:gridCol>
              </a:tblGrid>
              <a:tr h="557470">
                <a:tc>
                  <a:txBody>
                    <a:bodyPr/>
                    <a:lstStyle/>
                    <a:p>
                      <a:pPr rtl="0" fontAlgn="base"/>
                      <a:r>
                        <a:rPr lang="en-GB" sz="3300">
                          <a:effectLst/>
                          <a:latin typeface="Calibri" panose="020F0502020204030204" pitchFamily="34" charset="0"/>
                        </a:rPr>
                        <a:t>Paval KS</a:t>
                      </a:r>
                      <a:endParaRPr lang="en-GB">
                        <a:effectLst/>
                      </a:endParaRPr>
                    </a:p>
                  </a:txBody>
                  <a:tcPr marL="113519" marR="113519" marT="56750" marB="567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GB" sz="3300">
                          <a:effectLst/>
                          <a:latin typeface="Calibri" panose="020F0502020204030204" pitchFamily="34" charset="0"/>
                        </a:rPr>
                        <a:t>CB.EN.U4AIE20047</a:t>
                      </a:r>
                      <a:endParaRPr lang="en-GB">
                        <a:effectLst/>
                      </a:endParaRPr>
                    </a:p>
                  </a:txBody>
                  <a:tcPr marL="113519" marR="113519" marT="56750" marB="567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9935679"/>
                  </a:ext>
                </a:extLst>
              </a:tr>
              <a:tr h="557470">
                <a:tc>
                  <a:txBody>
                    <a:bodyPr/>
                    <a:lstStyle/>
                    <a:p>
                      <a:pPr rtl="0" fontAlgn="base"/>
                      <a:r>
                        <a:rPr lang="en-GB" sz="3300">
                          <a:effectLst/>
                          <a:latin typeface="Calibri" panose="020F0502020204030204" pitchFamily="34" charset="0"/>
                        </a:rPr>
                        <a:t>Vishnu Radhakrishnan</a:t>
                      </a:r>
                      <a:endParaRPr lang="en-GB">
                        <a:effectLst/>
                      </a:endParaRPr>
                    </a:p>
                  </a:txBody>
                  <a:tcPr marL="113519" marR="113519" marT="56750" marB="567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GB" sz="3300">
                          <a:effectLst/>
                          <a:latin typeface="Calibri" panose="020F0502020204030204" pitchFamily="34" charset="0"/>
                        </a:rPr>
                        <a:t>CB.EN.U4AIE20074</a:t>
                      </a:r>
                      <a:endParaRPr lang="en-GB">
                        <a:effectLst/>
                      </a:endParaRPr>
                    </a:p>
                  </a:txBody>
                  <a:tcPr marL="113519" marR="113519" marT="56750" marB="567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5140185"/>
                  </a:ext>
                </a:extLst>
              </a:tr>
              <a:tr h="557470">
                <a:tc>
                  <a:txBody>
                    <a:bodyPr/>
                    <a:lstStyle/>
                    <a:p>
                      <a:pPr rtl="0" fontAlgn="base"/>
                      <a:r>
                        <a:rPr lang="en-GB" sz="3300">
                          <a:effectLst/>
                          <a:latin typeface="Calibri" panose="020F0502020204030204" pitchFamily="34" charset="0"/>
                        </a:rPr>
                        <a:t>Krishnan KM</a:t>
                      </a:r>
                      <a:endParaRPr lang="en-GB">
                        <a:effectLst/>
                      </a:endParaRPr>
                    </a:p>
                  </a:txBody>
                  <a:tcPr marL="113519" marR="113519" marT="56750" marB="567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GB" sz="3300">
                          <a:effectLst/>
                          <a:latin typeface="Calibri" panose="020F0502020204030204" pitchFamily="34" charset="0"/>
                        </a:rPr>
                        <a:t>CB.EN.U4AIE20031</a:t>
                      </a:r>
                      <a:endParaRPr lang="en-GB">
                        <a:effectLst/>
                      </a:endParaRPr>
                    </a:p>
                  </a:txBody>
                  <a:tcPr marL="113519" marR="113519" marT="56750" marB="567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3873451"/>
                  </a:ext>
                </a:extLst>
              </a:tr>
            </a:tbl>
          </a:graphicData>
        </a:graphic>
      </p:graphicFrame>
      <p:sp>
        <p:nvSpPr>
          <p:cNvPr id="6" name="Slide Number Placeholder 5">
            <a:extLst>
              <a:ext uri="{FF2B5EF4-FFF2-40B4-BE49-F238E27FC236}">
                <a16:creationId xmlns:a16="http://schemas.microsoft.com/office/drawing/2014/main" id="{F778266B-917E-B9C9-2C03-BF49C4420254}"/>
              </a:ext>
            </a:extLst>
          </p:cNvPr>
          <p:cNvSpPr>
            <a:spLocks noGrp="1"/>
          </p:cNvSpPr>
          <p:nvPr>
            <p:ph type="sldNum" sz="quarter" idx="12"/>
          </p:nvPr>
        </p:nvSpPr>
        <p:spPr/>
        <p:txBody>
          <a:bodyPr/>
          <a:lstStyle/>
          <a:p>
            <a:fld id="{330EA680-D336-4FF7-8B7A-9848BB0A1C32}" type="slidenum">
              <a:rPr lang="en-GB" smtClean="0"/>
              <a:t>2</a:t>
            </a:fld>
            <a:endParaRPr lang="en-GB"/>
          </a:p>
        </p:txBody>
      </p:sp>
    </p:spTree>
    <p:extLst>
      <p:ext uri="{BB962C8B-B14F-4D97-AF65-F5344CB8AC3E}">
        <p14:creationId xmlns:p14="http://schemas.microsoft.com/office/powerpoint/2010/main" val="3599658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Monolingual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20</a:t>
            </a:fld>
            <a:endParaRPr lang="en-GB"/>
          </a:p>
        </p:txBody>
      </p:sp>
      <p:graphicFrame>
        <p:nvGraphicFramePr>
          <p:cNvPr id="9" name="Content Placeholder 8">
            <a:extLst>
              <a:ext uri="{FF2B5EF4-FFF2-40B4-BE49-F238E27FC236}">
                <a16:creationId xmlns:a16="http://schemas.microsoft.com/office/drawing/2014/main" id="{97A757A3-1006-AA98-78FF-65F89E1B98AB}"/>
              </a:ext>
            </a:extLst>
          </p:cNvPr>
          <p:cNvGraphicFramePr>
            <a:graphicFrameLocks noGrp="1"/>
          </p:cNvGraphicFramePr>
          <p:nvPr>
            <p:ph idx="1"/>
            <p:extLst>
              <p:ext uri="{D42A27DB-BD31-4B8C-83A1-F6EECF244321}">
                <p14:modId xmlns:p14="http://schemas.microsoft.com/office/powerpoint/2010/main" val="226057554"/>
              </p:ext>
            </p:extLst>
          </p:nvPr>
        </p:nvGraphicFramePr>
        <p:xfrm>
          <a:off x="852577" y="2343210"/>
          <a:ext cx="10515600" cy="27432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981592700"/>
                    </a:ext>
                  </a:extLst>
                </a:gridCol>
                <a:gridCol w="5257800">
                  <a:extLst>
                    <a:ext uri="{9D8B030D-6E8A-4147-A177-3AD203B41FA5}">
                      <a16:colId xmlns:a16="http://schemas.microsoft.com/office/drawing/2014/main" val="4074979727"/>
                    </a:ext>
                  </a:extLst>
                </a:gridCol>
              </a:tblGrid>
              <a:tr h="370840">
                <a:tc>
                  <a:txBody>
                    <a:bodyPr/>
                    <a:lstStyle/>
                    <a:p>
                      <a:r>
                        <a:rPr lang="en-GB" sz="2400" dirty="0">
                          <a:solidFill>
                            <a:schemeClr val="tx1"/>
                          </a:solidFill>
                        </a:rPr>
                        <a:t>Training Accuracy</a:t>
                      </a:r>
                    </a:p>
                  </a:txBody>
                  <a:tcPr/>
                </a:tc>
                <a:tc>
                  <a:txBody>
                    <a:bodyPr/>
                    <a:lstStyle/>
                    <a:p>
                      <a:pPr lvl="0">
                        <a:buNone/>
                      </a:pPr>
                      <a:r>
                        <a:rPr lang="en-GB" sz="2400" u="none" strike="noStrike" noProof="0" dirty="0">
                          <a:solidFill>
                            <a:schemeClr val="tx1"/>
                          </a:solidFill>
                        </a:rPr>
                        <a:t>0.68</a:t>
                      </a:r>
                    </a:p>
                  </a:txBody>
                  <a:tcPr/>
                </a:tc>
                <a:extLst>
                  <a:ext uri="{0D108BD9-81ED-4DB2-BD59-A6C34878D82A}">
                    <a16:rowId xmlns:a16="http://schemas.microsoft.com/office/drawing/2014/main" val="2534035715"/>
                  </a:ext>
                </a:extLst>
              </a:tr>
              <a:tr h="370840">
                <a:tc>
                  <a:txBody>
                    <a:bodyPr/>
                    <a:lstStyle/>
                    <a:p>
                      <a:r>
                        <a:rPr lang="en-GB" sz="2400" dirty="0">
                          <a:solidFill>
                            <a:schemeClr val="tx1"/>
                          </a:solidFill>
                        </a:rPr>
                        <a:t>Testing Accuracy</a:t>
                      </a:r>
                    </a:p>
                  </a:txBody>
                  <a:tcPr/>
                </a:tc>
                <a:tc>
                  <a:txBody>
                    <a:bodyPr/>
                    <a:lstStyle/>
                    <a:p>
                      <a:r>
                        <a:rPr lang="en-GB" sz="2400" dirty="0">
                          <a:solidFill>
                            <a:schemeClr val="tx1"/>
                          </a:solidFill>
                        </a:rPr>
                        <a:t>0.73</a:t>
                      </a:r>
                    </a:p>
                  </a:txBody>
                  <a:tcPr/>
                </a:tc>
                <a:extLst>
                  <a:ext uri="{0D108BD9-81ED-4DB2-BD59-A6C34878D82A}">
                    <a16:rowId xmlns:a16="http://schemas.microsoft.com/office/drawing/2014/main" val="3303311380"/>
                  </a:ext>
                </a:extLst>
              </a:tr>
              <a:tr h="370840">
                <a:tc>
                  <a:txBody>
                    <a:bodyPr/>
                    <a:lstStyle/>
                    <a:p>
                      <a:r>
                        <a:rPr lang="en-GB" sz="2400" dirty="0">
                          <a:solidFill>
                            <a:schemeClr val="tx1"/>
                          </a:solidFill>
                        </a:rPr>
                        <a:t>Training F1 Score</a:t>
                      </a:r>
                    </a:p>
                  </a:txBody>
                  <a:tcPr/>
                </a:tc>
                <a:tc>
                  <a:txBody>
                    <a:bodyPr/>
                    <a:lstStyle/>
                    <a:p>
                      <a:r>
                        <a:rPr lang="en-GB" sz="2400" dirty="0">
                          <a:solidFill>
                            <a:schemeClr val="tx1"/>
                          </a:solidFill>
                        </a:rPr>
                        <a:t>0.75</a:t>
                      </a:r>
                    </a:p>
                  </a:txBody>
                  <a:tcPr/>
                </a:tc>
                <a:extLst>
                  <a:ext uri="{0D108BD9-81ED-4DB2-BD59-A6C34878D82A}">
                    <a16:rowId xmlns:a16="http://schemas.microsoft.com/office/drawing/2014/main" val="1333537502"/>
                  </a:ext>
                </a:extLst>
              </a:tr>
              <a:tr h="370840">
                <a:tc>
                  <a:txBody>
                    <a:bodyPr/>
                    <a:lstStyle/>
                    <a:p>
                      <a:r>
                        <a:rPr lang="en-GB" sz="2400" dirty="0">
                          <a:solidFill>
                            <a:schemeClr val="tx1"/>
                          </a:solidFill>
                        </a:rPr>
                        <a:t>Testing F1 Score</a:t>
                      </a:r>
                    </a:p>
                  </a:txBody>
                  <a:tcPr/>
                </a:tc>
                <a:tc>
                  <a:txBody>
                    <a:bodyPr/>
                    <a:lstStyle/>
                    <a:p>
                      <a:r>
                        <a:rPr lang="en-GB" sz="2400" dirty="0">
                          <a:solidFill>
                            <a:schemeClr val="tx1"/>
                          </a:solidFill>
                        </a:rPr>
                        <a:t>0.80</a:t>
                      </a:r>
                    </a:p>
                  </a:txBody>
                  <a:tcPr/>
                </a:tc>
                <a:extLst>
                  <a:ext uri="{0D108BD9-81ED-4DB2-BD59-A6C34878D82A}">
                    <a16:rowId xmlns:a16="http://schemas.microsoft.com/office/drawing/2014/main" val="955424626"/>
                  </a:ext>
                </a:extLst>
              </a:tr>
              <a:tr h="370840">
                <a:tc>
                  <a:txBody>
                    <a:bodyPr/>
                    <a:lstStyle/>
                    <a:p>
                      <a:r>
                        <a:rPr lang="en-GB" sz="2400" dirty="0">
                          <a:solidFill>
                            <a:schemeClr val="tx1"/>
                          </a:solidFill>
                        </a:rPr>
                        <a:t>Training AUC</a:t>
                      </a:r>
                    </a:p>
                  </a:txBody>
                  <a:tcPr/>
                </a:tc>
                <a:tc>
                  <a:txBody>
                    <a:bodyPr/>
                    <a:lstStyle/>
                    <a:p>
                      <a:r>
                        <a:rPr lang="en-GB" sz="2400" dirty="0">
                          <a:solidFill>
                            <a:schemeClr val="tx1"/>
                          </a:solidFill>
                        </a:rPr>
                        <a:t>0.83</a:t>
                      </a:r>
                    </a:p>
                  </a:txBody>
                  <a:tcPr/>
                </a:tc>
                <a:extLst>
                  <a:ext uri="{0D108BD9-81ED-4DB2-BD59-A6C34878D82A}">
                    <a16:rowId xmlns:a16="http://schemas.microsoft.com/office/drawing/2014/main" val="4069783262"/>
                  </a:ext>
                </a:extLst>
              </a:tr>
              <a:tr h="370840">
                <a:tc>
                  <a:txBody>
                    <a:bodyPr/>
                    <a:lstStyle/>
                    <a:p>
                      <a:r>
                        <a:rPr lang="en-GB" sz="2400" dirty="0">
                          <a:solidFill>
                            <a:schemeClr val="tx1"/>
                          </a:solidFill>
                        </a:rPr>
                        <a:t>Testing AUC</a:t>
                      </a:r>
                    </a:p>
                  </a:txBody>
                  <a:tcPr/>
                </a:tc>
                <a:tc>
                  <a:txBody>
                    <a:bodyPr/>
                    <a:lstStyle/>
                    <a:p>
                      <a:r>
                        <a:rPr lang="en-GB" sz="2400" dirty="0">
                          <a:solidFill>
                            <a:schemeClr val="tx1"/>
                          </a:solidFill>
                        </a:rPr>
                        <a:t>0.80</a:t>
                      </a:r>
                    </a:p>
                  </a:txBody>
                  <a:tcPr/>
                </a:tc>
                <a:extLst>
                  <a:ext uri="{0D108BD9-81ED-4DB2-BD59-A6C34878D82A}">
                    <a16:rowId xmlns:a16="http://schemas.microsoft.com/office/drawing/2014/main" val="2491700050"/>
                  </a:ext>
                </a:extLst>
              </a:tr>
            </a:tbl>
          </a:graphicData>
        </a:graphic>
      </p:graphicFrame>
    </p:spTree>
    <p:extLst>
      <p:ext uri="{BB962C8B-B14F-4D97-AF65-F5344CB8AC3E}">
        <p14:creationId xmlns:p14="http://schemas.microsoft.com/office/powerpoint/2010/main" val="304020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Monolingual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21</a:t>
            </a:fld>
            <a:endParaRPr lang="en-GB"/>
          </a:p>
        </p:txBody>
      </p:sp>
      <p:pic>
        <p:nvPicPr>
          <p:cNvPr id="6" name="Content Placeholder 5" descr="A graph of a curve&#10;&#10;Description automatically generated">
            <a:extLst>
              <a:ext uri="{FF2B5EF4-FFF2-40B4-BE49-F238E27FC236}">
                <a16:creationId xmlns:a16="http://schemas.microsoft.com/office/drawing/2014/main" id="{E863CA41-5EC2-618C-B658-4B0C029FF799}"/>
              </a:ext>
            </a:extLst>
          </p:cNvPr>
          <p:cNvPicPr>
            <a:picLocks noGrp="1" noChangeAspect="1"/>
          </p:cNvPicPr>
          <p:nvPr>
            <p:ph idx="1"/>
          </p:nvPr>
        </p:nvPicPr>
        <p:blipFill>
          <a:blip r:embed="rId2"/>
          <a:stretch>
            <a:fillRect/>
          </a:stretch>
        </p:blipFill>
        <p:spPr>
          <a:xfrm>
            <a:off x="347662" y="1704960"/>
            <a:ext cx="5400675" cy="4333875"/>
          </a:xfrm>
        </p:spPr>
      </p:pic>
      <p:pic>
        <p:nvPicPr>
          <p:cNvPr id="8" name="Picture 7" descr="A diagram of a confusion matrix&#10;&#10;Description automatically generated">
            <a:extLst>
              <a:ext uri="{FF2B5EF4-FFF2-40B4-BE49-F238E27FC236}">
                <a16:creationId xmlns:a16="http://schemas.microsoft.com/office/drawing/2014/main" id="{A51761C2-F4F7-3180-8F88-1C071B9D5814}"/>
              </a:ext>
            </a:extLst>
          </p:cNvPr>
          <p:cNvPicPr>
            <a:picLocks noChangeAspect="1"/>
          </p:cNvPicPr>
          <p:nvPr/>
        </p:nvPicPr>
        <p:blipFill>
          <a:blip r:embed="rId3"/>
          <a:stretch>
            <a:fillRect/>
          </a:stretch>
        </p:blipFill>
        <p:spPr>
          <a:xfrm>
            <a:off x="6212816" y="1707761"/>
            <a:ext cx="5143500" cy="4333875"/>
          </a:xfrm>
          <a:prstGeom prst="rect">
            <a:avLst/>
          </a:prstGeom>
        </p:spPr>
      </p:pic>
    </p:spTree>
    <p:extLst>
      <p:ext uri="{BB962C8B-B14F-4D97-AF65-F5344CB8AC3E}">
        <p14:creationId xmlns:p14="http://schemas.microsoft.com/office/powerpoint/2010/main" val="26808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Monolingual (LNN)</a:t>
            </a:r>
          </a:p>
        </p:txBody>
      </p:sp>
      <p:sp>
        <p:nvSpPr>
          <p:cNvPr id="3" name="Content Placeholder 2">
            <a:extLst>
              <a:ext uri="{FF2B5EF4-FFF2-40B4-BE49-F238E27FC236}">
                <a16:creationId xmlns:a16="http://schemas.microsoft.com/office/drawing/2014/main" id="{813532EA-BABD-C18C-9BC6-608682F2AFD1}"/>
              </a:ext>
            </a:extLst>
          </p:cNvPr>
          <p:cNvSpPr>
            <a:spLocks noGrp="1"/>
          </p:cNvSpPr>
          <p:nvPr>
            <p:ph idx="1"/>
          </p:nvPr>
        </p:nvSpPr>
        <p:spPr>
          <a:xfrm>
            <a:off x="838200" y="1713933"/>
            <a:ext cx="4566213" cy="4463030"/>
          </a:xfrm>
        </p:spPr>
        <p:txBody>
          <a:bodyPr vert="horz" lIns="91440" tIns="45720" rIns="91440" bIns="45720" rtlCol="0" anchor="t">
            <a:normAutofit/>
          </a:bodyPr>
          <a:lstStyle/>
          <a:p>
            <a:r>
              <a:rPr lang="en-GB" sz="2000" dirty="0">
                <a:latin typeface="Calibri"/>
                <a:cs typeface="Calibri"/>
              </a:rPr>
              <a:t>Training an LNN with the spectrogram images (Bengali audio), for our task.</a:t>
            </a:r>
            <a:endParaRPr lang="en-US" sz="2000" dirty="0">
              <a:latin typeface="Calibri"/>
              <a:cs typeface="Calibri"/>
            </a:endParaRPr>
          </a:p>
          <a:p>
            <a:r>
              <a:rPr lang="en-GB" sz="2000" dirty="0">
                <a:latin typeface="Calibri"/>
                <a:cs typeface="Calibri"/>
              </a:rPr>
              <a:t>Unimodal annotations for Bengali in ADIMA dataset:</a:t>
            </a:r>
            <a:endParaRPr lang="en-US" sz="2000" dirty="0">
              <a:latin typeface="Calibri"/>
              <a:cs typeface="Calibri"/>
            </a:endParaRPr>
          </a:p>
          <a:p>
            <a:pPr lvl="2">
              <a:buFont typeface="Wingdings,Sans-Serif" panose="020B0604020202020204" pitchFamily="34" charset="0"/>
              <a:buChar char="§"/>
            </a:pPr>
            <a:r>
              <a:rPr lang="en-GB" b="1" i="1" dirty="0">
                <a:latin typeface="Calibri"/>
                <a:cs typeface="Calibri"/>
              </a:rPr>
              <a:t>Training data points:</a:t>
            </a:r>
            <a:r>
              <a:rPr lang="en-GB" dirty="0">
                <a:latin typeface="Calibri"/>
                <a:cs typeface="Calibri"/>
              </a:rPr>
              <a:t> 1644</a:t>
            </a:r>
            <a:endParaRPr lang="en-US" dirty="0">
              <a:latin typeface="Calibri"/>
              <a:cs typeface="Calibri"/>
            </a:endParaRPr>
          </a:p>
          <a:p>
            <a:pPr lvl="2">
              <a:buFont typeface="Wingdings,Sans-Serif" panose="020B0604020202020204" pitchFamily="34" charset="0"/>
              <a:buChar char="§"/>
            </a:pPr>
            <a:r>
              <a:rPr lang="en-GB" b="1" i="1" dirty="0">
                <a:latin typeface="Calibri"/>
                <a:cs typeface="Calibri"/>
              </a:rPr>
              <a:t>Testing data points:</a:t>
            </a:r>
            <a:r>
              <a:rPr lang="en-GB" dirty="0">
                <a:latin typeface="Calibri"/>
                <a:cs typeface="Calibri"/>
              </a:rPr>
              <a:t> 740</a:t>
            </a:r>
          </a:p>
          <a:p>
            <a:endParaRPr lang="en-GB" dirty="0"/>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22</a:t>
            </a:fld>
            <a:endParaRPr lang="en-GB"/>
          </a:p>
        </p:txBody>
      </p:sp>
      <p:graphicFrame>
        <p:nvGraphicFramePr>
          <p:cNvPr id="6" name="Table 5">
            <a:extLst>
              <a:ext uri="{FF2B5EF4-FFF2-40B4-BE49-F238E27FC236}">
                <a16:creationId xmlns:a16="http://schemas.microsoft.com/office/drawing/2014/main" id="{15EF6F6E-7491-F66C-CE83-DEDB300F8BED}"/>
              </a:ext>
            </a:extLst>
          </p:cNvPr>
          <p:cNvGraphicFramePr>
            <a:graphicFrameLocks noGrp="1"/>
          </p:cNvGraphicFramePr>
          <p:nvPr>
            <p:extLst>
              <p:ext uri="{D42A27DB-BD31-4B8C-83A1-F6EECF244321}">
                <p14:modId xmlns:p14="http://schemas.microsoft.com/office/powerpoint/2010/main" val="2271132284"/>
              </p:ext>
            </p:extLst>
          </p:nvPr>
        </p:nvGraphicFramePr>
        <p:xfrm>
          <a:off x="5594430" y="1823012"/>
          <a:ext cx="5872705" cy="4181221"/>
        </p:xfrm>
        <a:graphic>
          <a:graphicData uri="http://schemas.openxmlformats.org/drawingml/2006/table">
            <a:tbl>
              <a:tblPr bandRow="1">
                <a:tableStyleId>{5C22544A-7EE6-4342-B048-85BDC9FD1C3A}</a:tableStyleId>
              </a:tblPr>
              <a:tblGrid>
                <a:gridCol w="3198962">
                  <a:extLst>
                    <a:ext uri="{9D8B030D-6E8A-4147-A177-3AD203B41FA5}">
                      <a16:colId xmlns:a16="http://schemas.microsoft.com/office/drawing/2014/main" val="3408214426"/>
                    </a:ext>
                  </a:extLst>
                </a:gridCol>
                <a:gridCol w="1748304">
                  <a:extLst>
                    <a:ext uri="{9D8B030D-6E8A-4147-A177-3AD203B41FA5}">
                      <a16:colId xmlns:a16="http://schemas.microsoft.com/office/drawing/2014/main" val="73319117"/>
                    </a:ext>
                  </a:extLst>
                </a:gridCol>
                <a:gridCol w="925439">
                  <a:extLst>
                    <a:ext uri="{9D8B030D-6E8A-4147-A177-3AD203B41FA5}">
                      <a16:colId xmlns:a16="http://schemas.microsoft.com/office/drawing/2014/main" val="3333506794"/>
                    </a:ext>
                  </a:extLst>
                </a:gridCol>
              </a:tblGrid>
              <a:tr h="289367">
                <a:tc>
                  <a:txBody>
                    <a:bodyPr/>
                    <a:lstStyle/>
                    <a:p>
                      <a:pPr rtl="0" fontAlgn="base"/>
                      <a:r>
                        <a:rPr lang="en-GB" sz="1400" b="0" dirty="0">
                          <a:solidFill>
                            <a:srgbClr val="FFFFFF"/>
                          </a:solidFill>
                          <a:effectLst/>
                          <a:highlight>
                            <a:srgbClr val="4472C4"/>
                          </a:highlight>
                          <a:latin typeface="Calibri"/>
                        </a:rPr>
                        <a:t>Layer (type) </a:t>
                      </a:r>
                      <a:endParaRPr lang="en-GB" b="1" dirty="0">
                        <a:solidFill>
                          <a:srgbClr val="FFFFFF"/>
                        </a:solidFill>
                        <a:effectLst/>
                        <a:highlight>
                          <a:srgbClr val="4472C4"/>
                        </a:highlight>
                        <a:latin typeface="Calibri"/>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rtl="0" fontAlgn="base"/>
                      <a:r>
                        <a:rPr lang="en-GB" sz="1400" b="0" dirty="0">
                          <a:solidFill>
                            <a:srgbClr val="FFFFFF"/>
                          </a:solidFill>
                          <a:effectLst/>
                          <a:highlight>
                            <a:srgbClr val="4472C4"/>
                          </a:highlight>
                          <a:latin typeface="Calibri"/>
                        </a:rPr>
                        <a:t>Output Shape </a:t>
                      </a:r>
                      <a:endParaRPr lang="en-GB" b="1" dirty="0">
                        <a:solidFill>
                          <a:srgbClr val="FFFFFF"/>
                        </a:solidFill>
                        <a:effectLst/>
                        <a:highlight>
                          <a:srgbClr val="4472C4"/>
                        </a:highlight>
                        <a:latin typeface="Calibri"/>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tc>
                  <a:txBody>
                    <a:bodyPr/>
                    <a:lstStyle/>
                    <a:p>
                      <a:pPr rtl="0" fontAlgn="base"/>
                      <a:r>
                        <a:rPr lang="en-GB" sz="1400" b="0" dirty="0">
                          <a:solidFill>
                            <a:srgbClr val="FFFFFF"/>
                          </a:solidFill>
                          <a:effectLst/>
                          <a:highlight>
                            <a:srgbClr val="4472C4"/>
                          </a:highlight>
                          <a:latin typeface="Calibri"/>
                        </a:rPr>
                        <a:t>Param # </a:t>
                      </a:r>
                      <a:endParaRPr lang="en-GB" b="1" dirty="0">
                        <a:solidFill>
                          <a:srgbClr val="FFFFFF"/>
                        </a:solidFill>
                        <a:effectLst/>
                        <a:highlight>
                          <a:srgbClr val="4472C4"/>
                        </a:highlight>
                        <a:latin typeface="Calibri"/>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31347"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959318943"/>
                  </a:ext>
                </a:extLst>
              </a:tr>
              <a:tr h="272348">
                <a:tc>
                  <a:txBody>
                    <a:bodyPr/>
                    <a:lstStyle/>
                    <a:p>
                      <a:pPr rtl="0" fontAlgn="base"/>
                      <a:r>
                        <a:rPr lang="en-GB" sz="1400" dirty="0">
                          <a:effectLst/>
                          <a:highlight>
                            <a:srgbClr val="CFD5EA"/>
                          </a:highlight>
                          <a:latin typeface="Calibri"/>
                        </a:rPr>
                        <a:t>embedding_3 (Embedding)</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(None, 100,32)</a:t>
                      </a:r>
                      <a:endParaRPr lang="en-GB" dirty="0">
                        <a:effectLst/>
                        <a:highlight>
                          <a:srgbClr val="CFD5EA"/>
                        </a:highlight>
                        <a:latin typeface="Calibri"/>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320000</a:t>
                      </a:r>
                      <a:endParaRPr lang="en-GB" dirty="0">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31347"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560053981"/>
                  </a:ext>
                </a:extLst>
              </a:tr>
              <a:tr h="272348">
                <a:tc>
                  <a:txBody>
                    <a:bodyPr/>
                    <a:lstStyle/>
                    <a:p>
                      <a:pPr rtl="0" fontAlgn="base"/>
                      <a:r>
                        <a:rPr lang="en-GB" sz="1400" dirty="0">
                          <a:effectLst/>
                          <a:highlight>
                            <a:srgbClr val="E9EBF5"/>
                          </a:highlight>
                          <a:latin typeface="Calibri"/>
                        </a:rPr>
                        <a:t>Conv1d (Conv1D)</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(None, 98, 32)</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3104</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400645726"/>
                  </a:ext>
                </a:extLst>
              </a:tr>
              <a:tr h="272348">
                <a:tc>
                  <a:txBody>
                    <a:bodyPr/>
                    <a:lstStyle/>
                    <a:p>
                      <a:pPr lvl="0">
                        <a:buNone/>
                      </a:pPr>
                      <a:r>
                        <a:rPr lang="en-GB" sz="1400" dirty="0">
                          <a:effectLst/>
                          <a:highlight>
                            <a:srgbClr val="CFD5EA"/>
                          </a:highlight>
                          <a:latin typeface="Calibri"/>
                        </a:rPr>
                        <a:t>Max_pooling1d_6 (</a:t>
                      </a:r>
                      <a:r>
                        <a:rPr lang="en-GB" sz="1400" dirty="0" err="1">
                          <a:effectLst/>
                          <a:highlight>
                            <a:srgbClr val="CFD5EA"/>
                          </a:highlight>
                          <a:latin typeface="Calibri"/>
                        </a:rPr>
                        <a:t>MaxPooling</a:t>
                      </a:r>
                      <a:r>
                        <a:rPr lang="en-GB" sz="1400" dirty="0">
                          <a:effectLst/>
                          <a:highlight>
                            <a:srgbClr val="CFD5EA"/>
                          </a:highlight>
                          <a:latin typeface="Calibri"/>
                        </a:rPr>
                        <a:t> 1D)</a:t>
                      </a:r>
                      <a:endParaRPr lang="en-US" dirty="0"/>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(None, 49, 32)</a:t>
                      </a:r>
                      <a:endParaRPr lang="en-GB" dirty="0">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0</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051102507"/>
                  </a:ext>
                </a:extLst>
              </a:tr>
              <a:tr h="272348">
                <a:tc>
                  <a:txBody>
                    <a:bodyPr/>
                    <a:lstStyle/>
                    <a:p>
                      <a:pPr rtl="0" fontAlgn="base"/>
                      <a:r>
                        <a:rPr lang="en-GB" sz="1400" dirty="0">
                          <a:effectLst/>
                          <a:highlight>
                            <a:srgbClr val="E9EBF5"/>
                          </a:highlight>
                          <a:latin typeface="Calibri"/>
                        </a:rPr>
                        <a:t>Conv1d_10 (Conv1D)</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(None, 47, 64)</a:t>
                      </a:r>
                      <a:endParaRPr lang="en-GB" dirty="0">
                        <a:effectLst/>
                        <a:highlight>
                          <a:srgbClr val="E9EBF5"/>
                        </a:highlight>
                        <a:latin typeface="Calibri"/>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6208</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671114482"/>
                  </a:ext>
                </a:extLst>
              </a:tr>
              <a:tr h="272348">
                <a:tc>
                  <a:txBody>
                    <a:bodyPr/>
                    <a:lstStyle/>
                    <a:p>
                      <a:pPr rtl="0" fontAlgn="base"/>
                      <a:r>
                        <a:rPr lang="en-GB" sz="1400" dirty="0">
                          <a:effectLst/>
                          <a:highlight>
                            <a:srgbClr val="CFD5EA"/>
                          </a:highlight>
                          <a:latin typeface="Calibri"/>
                        </a:rPr>
                        <a:t>Max_pooling1D_7 (</a:t>
                      </a:r>
                      <a:r>
                        <a:rPr lang="en-GB" sz="1400" dirty="0" err="1">
                          <a:effectLst/>
                          <a:highlight>
                            <a:srgbClr val="CFD5EA"/>
                          </a:highlight>
                          <a:latin typeface="Calibri"/>
                        </a:rPr>
                        <a:t>MaxPooling</a:t>
                      </a:r>
                      <a:r>
                        <a:rPr lang="en-GB" sz="1400" dirty="0">
                          <a:effectLst/>
                          <a:highlight>
                            <a:srgbClr val="CFD5EA"/>
                          </a:highlight>
                          <a:latin typeface="Calibri"/>
                        </a:rPr>
                        <a:t> 1D)</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(None, 23, 64)</a:t>
                      </a:r>
                      <a:endParaRPr lang="en-GB" dirty="0">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0</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200162691"/>
                  </a:ext>
                </a:extLst>
              </a:tr>
              <a:tr h="272348">
                <a:tc>
                  <a:txBody>
                    <a:bodyPr/>
                    <a:lstStyle/>
                    <a:p>
                      <a:pPr rtl="0" fontAlgn="base"/>
                      <a:r>
                        <a:rPr lang="en-GB" sz="1400" dirty="0">
                          <a:effectLst/>
                          <a:highlight>
                            <a:srgbClr val="E9EBF5"/>
                          </a:highlight>
                          <a:latin typeface="Calibri"/>
                        </a:rPr>
                        <a:t>Conv1D_11 (Conv1D)</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(None, 21, 64)</a:t>
                      </a:r>
                      <a:endParaRPr lang="en-GB" dirty="0">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12352</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251653963"/>
                  </a:ext>
                </a:extLst>
              </a:tr>
              <a:tr h="272348">
                <a:tc>
                  <a:txBody>
                    <a:bodyPr/>
                    <a:lstStyle/>
                    <a:p>
                      <a:pPr rtl="0" fontAlgn="base"/>
                      <a:r>
                        <a:rPr lang="en-GB" sz="1400" dirty="0">
                          <a:effectLst/>
                          <a:highlight>
                            <a:srgbClr val="CFD5EA"/>
                          </a:highlight>
                          <a:latin typeface="Calibri"/>
                        </a:rPr>
                        <a:t>Flatten_12 (Flatten)</a:t>
                      </a:r>
                      <a:endParaRPr lang="en-GB" dirty="0">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(None, 1344)</a:t>
                      </a:r>
                      <a:endParaRPr lang="en-GB" dirty="0">
                        <a:effectLst/>
                        <a:highlight>
                          <a:srgbClr val="CFD5EA"/>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0</a:t>
                      </a:r>
                      <a:endParaRPr lang="en-GB" dirty="0">
                        <a:effectLst/>
                        <a:highlight>
                          <a:srgbClr val="CFD5EA"/>
                        </a:highlight>
                        <a:latin typeface="Calibri"/>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384191685"/>
                  </a:ext>
                </a:extLst>
              </a:tr>
              <a:tr h="272348">
                <a:tc>
                  <a:txBody>
                    <a:bodyPr/>
                    <a:lstStyle/>
                    <a:p>
                      <a:pPr rtl="0" fontAlgn="base"/>
                      <a:r>
                        <a:rPr lang="en-GB" sz="1400" dirty="0">
                          <a:effectLst/>
                          <a:highlight>
                            <a:srgbClr val="E9EBF5"/>
                          </a:highlight>
                          <a:latin typeface="Calibri"/>
                        </a:rPr>
                        <a:t>Reshape_3 (Reshape)</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(None, 1, 1344)</a:t>
                      </a:r>
                      <a:endParaRPr lang="en-GB" dirty="0">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tc>
                  <a:txBody>
                    <a:bodyPr/>
                    <a:lstStyle/>
                    <a:p>
                      <a:pPr rtl="0" fontAlgn="base"/>
                      <a:r>
                        <a:rPr lang="en-GB" sz="1400" dirty="0">
                          <a:effectLst/>
                          <a:highlight>
                            <a:srgbClr val="E9EBF5"/>
                          </a:highlight>
                          <a:latin typeface="Calibri"/>
                        </a:rPr>
                        <a:t>0</a:t>
                      </a:r>
                      <a:endParaRPr lang="en-GB" dirty="0">
                        <a:effectLst/>
                        <a:highlight>
                          <a:srgbClr val="E9EBF5"/>
                        </a:highlight>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0449"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96259574"/>
                  </a:ext>
                </a:extLst>
              </a:tr>
              <a:tr h="272348">
                <a:tc>
                  <a:txBody>
                    <a:bodyPr/>
                    <a:lstStyle/>
                    <a:p>
                      <a:pPr rtl="0" fontAlgn="base"/>
                      <a:r>
                        <a:rPr lang="en-GB" sz="1400" dirty="0">
                          <a:effectLst/>
                          <a:highlight>
                            <a:srgbClr val="CFD5EA"/>
                          </a:highlight>
                          <a:latin typeface="Calibri"/>
                        </a:rPr>
                        <a:t>Rnn_3 (RNN)</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(None, 1, 25)</a:t>
                      </a:r>
                      <a:endParaRPr lang="en-GB" dirty="0">
                        <a:effectLst/>
                        <a:highlight>
                          <a:srgbClr val="CFD5EA"/>
                        </a:highlight>
                        <a:latin typeface="Calibri"/>
                      </a:endParaRP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rtl="0" fontAlgn="base"/>
                      <a:r>
                        <a:rPr lang="en-GB" sz="1400" dirty="0">
                          <a:effectLst/>
                          <a:highlight>
                            <a:srgbClr val="CFD5EA"/>
                          </a:highlight>
                          <a:latin typeface="Calibri"/>
                        </a:rPr>
                        <a:t>580638</a:t>
                      </a:r>
                    </a:p>
                  </a:txBody>
                  <a:tcPr marL="50797" marR="50797" marT="25394" marB="25394">
                    <a:lnL w="10449" cap="flat" cmpd="sng" algn="ctr">
                      <a:solidFill>
                        <a:srgbClr val="FFFFFF"/>
                      </a:solidFill>
                      <a:prstDash val="solid"/>
                      <a:round/>
                      <a:headEnd type="none" w="med" len="med"/>
                      <a:tailEnd type="none" w="med" len="med"/>
                    </a:lnL>
                    <a:lnR w="10449" cap="flat" cmpd="sng" algn="ctr">
                      <a:solidFill>
                        <a:srgbClr val="FFFFFF"/>
                      </a:solidFill>
                      <a:prstDash val="solid"/>
                      <a:round/>
                      <a:headEnd type="none" w="med" len="med"/>
                      <a:tailEnd type="none" w="med" len="med"/>
                    </a:lnR>
                    <a:lnT w="10449"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212031272"/>
                  </a:ext>
                </a:extLst>
              </a:tr>
              <a:tr h="272347">
                <a:tc>
                  <a:txBody>
                    <a:bodyPr/>
                    <a:lstStyle/>
                    <a:p>
                      <a:pPr lvl="0">
                        <a:buNone/>
                      </a:pPr>
                      <a:r>
                        <a:rPr lang="en-GB" sz="1400" dirty="0">
                          <a:effectLst/>
                          <a:highlight>
                            <a:srgbClr val="CFD5EA"/>
                          </a:highlight>
                          <a:latin typeface="Calibri"/>
                        </a:rPr>
                        <a:t>Global_average_pooling1d_3 (GlobalAveragePooling1D)</a:t>
                      </a:r>
                    </a:p>
                  </a:txBody>
                  <a:tcPr marL="50796" marR="50796" marT="25394" marB="25394">
                    <a:lnL w="10448">
                      <a:solidFill>
                        <a:srgbClr val="FFFFFF"/>
                      </a:solidFill>
                    </a:lnL>
                    <a:lnR w="10448">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CFD5EA"/>
                    </a:solidFill>
                  </a:tcPr>
                </a:tc>
                <a:tc>
                  <a:txBody>
                    <a:bodyPr/>
                    <a:lstStyle/>
                    <a:p>
                      <a:pPr lvl="0">
                        <a:buNone/>
                      </a:pPr>
                      <a:r>
                        <a:rPr lang="en-GB" sz="1400" dirty="0">
                          <a:effectLst/>
                          <a:highlight>
                            <a:srgbClr val="CFD5EA"/>
                          </a:highlight>
                          <a:latin typeface="Calibri"/>
                        </a:rPr>
                        <a:t>(None, 25)</a:t>
                      </a:r>
                    </a:p>
                  </a:txBody>
                  <a:tcPr marL="50796" marR="50796" marT="25394" marB="25394">
                    <a:lnL w="10448">
                      <a:solidFill>
                        <a:srgbClr val="FFFFFF"/>
                      </a:solidFill>
                    </a:lnL>
                    <a:lnR w="10448">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CFD5EA"/>
                    </a:solidFill>
                  </a:tcPr>
                </a:tc>
                <a:tc>
                  <a:txBody>
                    <a:bodyPr/>
                    <a:lstStyle/>
                    <a:p>
                      <a:pPr lvl="0">
                        <a:buNone/>
                      </a:pPr>
                      <a:r>
                        <a:rPr lang="en-GB" sz="1400" dirty="0">
                          <a:effectLst/>
                          <a:highlight>
                            <a:srgbClr val="CFD5EA"/>
                          </a:highlight>
                          <a:latin typeface="Calibri"/>
                        </a:rPr>
                        <a:t>0</a:t>
                      </a:r>
                    </a:p>
                  </a:txBody>
                  <a:tcPr marL="50796" marR="50796" marT="25394" marB="25394">
                    <a:lnL w="10448">
                      <a:solidFill>
                        <a:srgbClr val="FFFFFF"/>
                      </a:solidFill>
                    </a:lnL>
                    <a:lnR w="10448">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CFD5EA"/>
                    </a:solidFill>
                  </a:tcPr>
                </a:tc>
                <a:extLst>
                  <a:ext uri="{0D108BD9-81ED-4DB2-BD59-A6C34878D82A}">
                    <a16:rowId xmlns:a16="http://schemas.microsoft.com/office/drawing/2014/main" val="3568392073"/>
                  </a:ext>
                </a:extLst>
              </a:tr>
              <a:tr h="272346">
                <a:tc>
                  <a:txBody>
                    <a:bodyPr/>
                    <a:lstStyle/>
                    <a:p>
                      <a:pPr lvl="0">
                        <a:buNone/>
                      </a:pPr>
                      <a:r>
                        <a:rPr lang="en-GB" sz="1400" dirty="0">
                          <a:effectLst/>
                          <a:highlight>
                            <a:srgbClr val="CFD5EA"/>
                          </a:highlight>
                          <a:latin typeface="Calibri"/>
                        </a:rPr>
                        <a:t>Dense_21 (Dense)</a:t>
                      </a:r>
                    </a:p>
                  </a:txBody>
                  <a:tcPr marL="50795" marR="50795" marT="25394" marB="25394">
                    <a:lnL w="10447">
                      <a:solidFill>
                        <a:srgbClr val="FFFFFF"/>
                      </a:solidFill>
                    </a:lnL>
                    <a:lnR w="10447">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CFD5EA"/>
                    </a:solidFill>
                  </a:tcPr>
                </a:tc>
                <a:tc>
                  <a:txBody>
                    <a:bodyPr/>
                    <a:lstStyle/>
                    <a:p>
                      <a:pPr lvl="0">
                        <a:buNone/>
                      </a:pPr>
                      <a:r>
                        <a:rPr lang="en-GB" sz="1400" dirty="0">
                          <a:effectLst/>
                          <a:highlight>
                            <a:srgbClr val="CFD5EA"/>
                          </a:highlight>
                          <a:latin typeface="Calibri"/>
                        </a:rPr>
                        <a:t>(None, 1)</a:t>
                      </a:r>
                    </a:p>
                  </a:txBody>
                  <a:tcPr marL="50795" marR="50795" marT="25394" marB="25394">
                    <a:lnL w="10447">
                      <a:solidFill>
                        <a:srgbClr val="FFFFFF"/>
                      </a:solidFill>
                    </a:lnL>
                    <a:lnR w="10447">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CFD5EA"/>
                    </a:solidFill>
                  </a:tcPr>
                </a:tc>
                <a:tc>
                  <a:txBody>
                    <a:bodyPr/>
                    <a:lstStyle/>
                    <a:p>
                      <a:pPr lvl="0">
                        <a:buNone/>
                      </a:pPr>
                      <a:r>
                        <a:rPr lang="en-GB" sz="1400" dirty="0">
                          <a:effectLst/>
                          <a:highlight>
                            <a:srgbClr val="CFD5EA"/>
                          </a:highlight>
                          <a:latin typeface="Calibri"/>
                        </a:rPr>
                        <a:t>26</a:t>
                      </a:r>
                    </a:p>
                  </a:txBody>
                  <a:tcPr marL="50795" marR="50795" marT="25394" marB="25394">
                    <a:lnL w="10447">
                      <a:solidFill>
                        <a:srgbClr val="FFFFFF"/>
                      </a:solidFill>
                    </a:lnL>
                    <a:lnR w="10447">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CFD5EA"/>
                    </a:solidFill>
                  </a:tcPr>
                </a:tc>
                <a:extLst>
                  <a:ext uri="{0D108BD9-81ED-4DB2-BD59-A6C34878D82A}">
                    <a16:rowId xmlns:a16="http://schemas.microsoft.com/office/drawing/2014/main" val="2034393706"/>
                  </a:ext>
                </a:extLst>
              </a:tr>
              <a:tr h="664540">
                <a:tc>
                  <a:txBody>
                    <a:bodyPr/>
                    <a:lstStyle/>
                    <a:p>
                      <a:pPr rtl="0" fontAlgn="base"/>
                      <a:r>
                        <a:rPr lang="en-GB" sz="1400" dirty="0">
                          <a:effectLst/>
                          <a:highlight>
                            <a:srgbClr val="E9EBF5"/>
                          </a:highlight>
                          <a:latin typeface="Calibri"/>
                        </a:rPr>
                        <a:t>Total params: 922328 (3.52 MB) </a:t>
                      </a:r>
                      <a:endParaRPr lang="en-GB" dirty="0">
                        <a:effectLst/>
                        <a:highlight>
                          <a:srgbClr val="E9EBF5"/>
                        </a:highlight>
                        <a:latin typeface="Calibri"/>
                      </a:endParaRPr>
                    </a:p>
                    <a:p>
                      <a:pPr rtl="0" fontAlgn="base"/>
                      <a:r>
                        <a:rPr lang="en-GB" sz="1400" dirty="0">
                          <a:effectLst/>
                          <a:highlight>
                            <a:srgbClr val="E9EBF5"/>
                          </a:highlight>
                          <a:latin typeface="Calibri"/>
                        </a:rPr>
                        <a:t>Trainable params: 922328 (3.52 MB)</a:t>
                      </a:r>
                      <a:endParaRPr lang="en-GB" dirty="0">
                        <a:effectLst/>
                        <a:highlight>
                          <a:srgbClr val="E9EBF5"/>
                        </a:highlight>
                        <a:latin typeface="Calibri"/>
                      </a:endParaRPr>
                    </a:p>
                    <a:p>
                      <a:pPr rtl="0" fontAlgn="base"/>
                      <a:r>
                        <a:rPr lang="en-GB" sz="1400" dirty="0">
                          <a:effectLst/>
                          <a:highlight>
                            <a:srgbClr val="E9EBF5"/>
                          </a:highlight>
                          <a:latin typeface="Calibri"/>
                        </a:rPr>
                        <a:t>Non-trainable params: 0 (0.00 Byte) </a:t>
                      </a:r>
                      <a:endParaRPr lang="en-GB" dirty="0">
                        <a:effectLst/>
                        <a:highlight>
                          <a:srgbClr val="E9EBF5"/>
                        </a:highlight>
                        <a:latin typeface="Calibri"/>
                      </a:endParaRPr>
                    </a:p>
                  </a:txBody>
                  <a:tcPr marL="50797" marR="50797" marT="25394" marB="2539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rtl="0" fontAlgn="auto"/>
                      <a:endParaRPr lang="en-GB" sz="1400">
                        <a:effectLst/>
                        <a:highlight>
                          <a:srgbClr val="E9EBF5"/>
                        </a:highlight>
                        <a:latin typeface="Calibri" panose="020F0502020204030204" pitchFamily="34" charset="0"/>
                      </a:endParaRPr>
                    </a:p>
                  </a:txBody>
                  <a:tcPr marL="50797" marR="50797" marT="25394" marB="2539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rtl="0" fontAlgn="auto"/>
                      <a:endParaRPr lang="en-GB" sz="1400">
                        <a:effectLst/>
                        <a:highlight>
                          <a:srgbClr val="E9EBF5"/>
                        </a:highlight>
                        <a:latin typeface="Calibri" panose="020F0502020204030204" pitchFamily="34" charset="0"/>
                      </a:endParaRPr>
                    </a:p>
                  </a:txBody>
                  <a:tcPr marL="50797" marR="50797" marT="25394" marB="2539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93736278"/>
                  </a:ext>
                </a:extLst>
              </a:tr>
            </a:tbl>
          </a:graphicData>
        </a:graphic>
      </p:graphicFrame>
    </p:spTree>
    <p:extLst>
      <p:ext uri="{BB962C8B-B14F-4D97-AF65-F5344CB8AC3E}">
        <p14:creationId xmlns:p14="http://schemas.microsoft.com/office/powerpoint/2010/main" val="137989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CACA-248F-33CE-7D06-9EAF8DC87369}"/>
              </a:ext>
            </a:extLst>
          </p:cNvPr>
          <p:cNvSpPr>
            <a:spLocks noGrp="1"/>
          </p:cNvSpPr>
          <p:nvPr>
            <p:ph type="title"/>
          </p:nvPr>
        </p:nvSpPr>
        <p:spPr/>
        <p:txBody>
          <a:bodyPr/>
          <a:lstStyle/>
          <a:p>
            <a:r>
              <a:rPr lang="en-GB" dirty="0"/>
              <a:t>Results – Monolingual (LNN)</a:t>
            </a:r>
          </a:p>
        </p:txBody>
      </p:sp>
      <p:graphicFrame>
        <p:nvGraphicFramePr>
          <p:cNvPr id="5" name="Content Placeholder 4">
            <a:extLst>
              <a:ext uri="{FF2B5EF4-FFF2-40B4-BE49-F238E27FC236}">
                <a16:creationId xmlns:a16="http://schemas.microsoft.com/office/drawing/2014/main" id="{086EFBEB-38AA-1174-C831-4AC153409F83}"/>
              </a:ext>
            </a:extLst>
          </p:cNvPr>
          <p:cNvGraphicFramePr>
            <a:graphicFrameLocks noGrp="1"/>
          </p:cNvGraphicFramePr>
          <p:nvPr>
            <p:ph idx="1"/>
            <p:extLst>
              <p:ext uri="{D42A27DB-BD31-4B8C-83A1-F6EECF244321}">
                <p14:modId xmlns:p14="http://schemas.microsoft.com/office/powerpoint/2010/main" val="1990994786"/>
              </p:ext>
            </p:extLst>
          </p:nvPr>
        </p:nvGraphicFramePr>
        <p:xfrm>
          <a:off x="1127567" y="3282106"/>
          <a:ext cx="3848486" cy="741680"/>
        </p:xfrm>
        <a:graphic>
          <a:graphicData uri="http://schemas.openxmlformats.org/drawingml/2006/table">
            <a:tbl>
              <a:tblPr firstRow="1" bandRow="1">
                <a:tableStyleId>{5940675A-B579-460E-94D1-54222C63F5DA}</a:tableStyleId>
              </a:tblPr>
              <a:tblGrid>
                <a:gridCol w="1924243">
                  <a:extLst>
                    <a:ext uri="{9D8B030D-6E8A-4147-A177-3AD203B41FA5}">
                      <a16:colId xmlns:a16="http://schemas.microsoft.com/office/drawing/2014/main" val="2337195792"/>
                    </a:ext>
                  </a:extLst>
                </a:gridCol>
                <a:gridCol w="1924243">
                  <a:extLst>
                    <a:ext uri="{9D8B030D-6E8A-4147-A177-3AD203B41FA5}">
                      <a16:colId xmlns:a16="http://schemas.microsoft.com/office/drawing/2014/main" val="12757831"/>
                    </a:ext>
                  </a:extLst>
                </a:gridCol>
              </a:tblGrid>
              <a:tr h="370840">
                <a:tc>
                  <a:txBody>
                    <a:bodyPr/>
                    <a:lstStyle/>
                    <a:p>
                      <a:r>
                        <a:rPr lang="en-GB" dirty="0"/>
                        <a:t>Testing Accuracy</a:t>
                      </a:r>
                    </a:p>
                  </a:txBody>
                  <a:tcPr/>
                </a:tc>
                <a:tc>
                  <a:txBody>
                    <a:bodyPr/>
                    <a:lstStyle/>
                    <a:p>
                      <a:r>
                        <a:rPr lang="en-GB" dirty="0"/>
                        <a:t>0.72</a:t>
                      </a:r>
                    </a:p>
                  </a:txBody>
                  <a:tcPr/>
                </a:tc>
                <a:extLst>
                  <a:ext uri="{0D108BD9-81ED-4DB2-BD59-A6C34878D82A}">
                    <a16:rowId xmlns:a16="http://schemas.microsoft.com/office/drawing/2014/main" val="3333998270"/>
                  </a:ext>
                </a:extLst>
              </a:tr>
              <a:tr h="370840">
                <a:tc>
                  <a:txBody>
                    <a:bodyPr/>
                    <a:lstStyle/>
                    <a:p>
                      <a:r>
                        <a:rPr lang="en-GB" dirty="0"/>
                        <a:t>Testing F1 Score</a:t>
                      </a:r>
                    </a:p>
                  </a:txBody>
                  <a:tcPr/>
                </a:tc>
                <a:tc>
                  <a:txBody>
                    <a:bodyPr/>
                    <a:lstStyle/>
                    <a:p>
                      <a:r>
                        <a:rPr lang="en-GB" dirty="0"/>
                        <a:t>0.80</a:t>
                      </a:r>
                    </a:p>
                  </a:txBody>
                  <a:tcPr/>
                </a:tc>
                <a:extLst>
                  <a:ext uri="{0D108BD9-81ED-4DB2-BD59-A6C34878D82A}">
                    <a16:rowId xmlns:a16="http://schemas.microsoft.com/office/drawing/2014/main" val="2099748688"/>
                  </a:ext>
                </a:extLst>
              </a:tr>
            </a:tbl>
          </a:graphicData>
        </a:graphic>
      </p:graphicFrame>
      <p:sp>
        <p:nvSpPr>
          <p:cNvPr id="4" name="Slide Number Placeholder 3">
            <a:extLst>
              <a:ext uri="{FF2B5EF4-FFF2-40B4-BE49-F238E27FC236}">
                <a16:creationId xmlns:a16="http://schemas.microsoft.com/office/drawing/2014/main" id="{16A7111D-8FE2-8CCA-9D78-D5B41AC13B67}"/>
              </a:ext>
            </a:extLst>
          </p:cNvPr>
          <p:cNvSpPr>
            <a:spLocks noGrp="1"/>
          </p:cNvSpPr>
          <p:nvPr>
            <p:ph type="sldNum" sz="quarter" idx="12"/>
          </p:nvPr>
        </p:nvSpPr>
        <p:spPr/>
        <p:txBody>
          <a:bodyPr/>
          <a:lstStyle/>
          <a:p>
            <a:fld id="{330EA680-D336-4FF7-8B7A-9848BB0A1C32}" type="slidenum">
              <a:rPr lang="en-GB" smtClean="0"/>
              <a:t>23</a:t>
            </a:fld>
            <a:endParaRPr lang="en-GB"/>
          </a:p>
        </p:txBody>
      </p:sp>
      <p:pic>
        <p:nvPicPr>
          <p:cNvPr id="6" name="Picture 5" descr="A diagram of a confusion matrix&#10;&#10;Description automatically generated">
            <a:extLst>
              <a:ext uri="{FF2B5EF4-FFF2-40B4-BE49-F238E27FC236}">
                <a16:creationId xmlns:a16="http://schemas.microsoft.com/office/drawing/2014/main" id="{AE1283C5-5A62-27C1-986C-16BDD64DFFD9}"/>
              </a:ext>
            </a:extLst>
          </p:cNvPr>
          <p:cNvPicPr>
            <a:picLocks noChangeAspect="1"/>
          </p:cNvPicPr>
          <p:nvPr/>
        </p:nvPicPr>
        <p:blipFill>
          <a:blip r:embed="rId2"/>
          <a:stretch>
            <a:fillRect/>
          </a:stretch>
        </p:blipFill>
        <p:spPr>
          <a:xfrm>
            <a:off x="5725188" y="1682368"/>
            <a:ext cx="5275042" cy="4486757"/>
          </a:xfrm>
          <a:prstGeom prst="rect">
            <a:avLst/>
          </a:prstGeom>
        </p:spPr>
      </p:pic>
    </p:spTree>
    <p:extLst>
      <p:ext uri="{BB962C8B-B14F-4D97-AF65-F5344CB8AC3E}">
        <p14:creationId xmlns:p14="http://schemas.microsoft.com/office/powerpoint/2010/main" val="308786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Monolingual (CNN +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24</a:t>
            </a:fld>
            <a:endParaRPr lang="en-GB"/>
          </a:p>
        </p:txBody>
      </p:sp>
      <p:graphicFrame>
        <p:nvGraphicFramePr>
          <p:cNvPr id="6" name="Content Placeholder 8">
            <a:extLst>
              <a:ext uri="{FF2B5EF4-FFF2-40B4-BE49-F238E27FC236}">
                <a16:creationId xmlns:a16="http://schemas.microsoft.com/office/drawing/2014/main" id="{035E311E-75CF-34AA-7A14-0D4948D7691B}"/>
              </a:ext>
            </a:extLst>
          </p:cNvPr>
          <p:cNvGraphicFramePr>
            <a:graphicFrameLocks/>
          </p:cNvGraphicFramePr>
          <p:nvPr>
            <p:extLst>
              <p:ext uri="{D42A27DB-BD31-4B8C-83A1-F6EECF244321}">
                <p14:modId xmlns:p14="http://schemas.microsoft.com/office/powerpoint/2010/main" val="229724053"/>
              </p:ext>
            </p:extLst>
          </p:nvPr>
        </p:nvGraphicFramePr>
        <p:xfrm>
          <a:off x="756121" y="3037691"/>
          <a:ext cx="4843972" cy="1371600"/>
        </p:xfrm>
        <a:graphic>
          <a:graphicData uri="http://schemas.openxmlformats.org/drawingml/2006/table">
            <a:tbl>
              <a:tblPr firstRow="1" bandRow="1">
                <a:tableStyleId>{5940675A-B579-460E-94D1-54222C63F5DA}</a:tableStyleId>
              </a:tblPr>
              <a:tblGrid>
                <a:gridCol w="2421986">
                  <a:extLst>
                    <a:ext uri="{9D8B030D-6E8A-4147-A177-3AD203B41FA5}">
                      <a16:colId xmlns:a16="http://schemas.microsoft.com/office/drawing/2014/main" val="3981592700"/>
                    </a:ext>
                  </a:extLst>
                </a:gridCol>
                <a:gridCol w="2421986">
                  <a:extLst>
                    <a:ext uri="{9D8B030D-6E8A-4147-A177-3AD203B41FA5}">
                      <a16:colId xmlns:a16="http://schemas.microsoft.com/office/drawing/2014/main" val="4074979727"/>
                    </a:ext>
                  </a:extLst>
                </a:gridCol>
              </a:tblGrid>
              <a:tr h="370840">
                <a:tc>
                  <a:txBody>
                    <a:bodyPr/>
                    <a:lstStyle/>
                    <a:p>
                      <a:r>
                        <a:rPr lang="en-GB" sz="2400" dirty="0">
                          <a:solidFill>
                            <a:schemeClr val="tx1"/>
                          </a:solidFill>
                        </a:rPr>
                        <a:t>Testing Accuracy</a:t>
                      </a:r>
                    </a:p>
                  </a:txBody>
                  <a:tcPr/>
                </a:tc>
                <a:tc>
                  <a:txBody>
                    <a:bodyPr/>
                    <a:lstStyle/>
                    <a:p>
                      <a:r>
                        <a:rPr lang="en-GB" sz="2400" dirty="0">
                          <a:solidFill>
                            <a:schemeClr val="tx1"/>
                          </a:solidFill>
                        </a:rPr>
                        <a:t>0.73</a:t>
                      </a:r>
                    </a:p>
                  </a:txBody>
                  <a:tcPr/>
                </a:tc>
                <a:extLst>
                  <a:ext uri="{0D108BD9-81ED-4DB2-BD59-A6C34878D82A}">
                    <a16:rowId xmlns:a16="http://schemas.microsoft.com/office/drawing/2014/main" val="955424626"/>
                  </a:ext>
                </a:extLst>
              </a:tr>
              <a:tr h="370840">
                <a:tc>
                  <a:txBody>
                    <a:bodyPr/>
                    <a:lstStyle/>
                    <a:p>
                      <a:r>
                        <a:rPr lang="en-GB" sz="2400" dirty="0">
                          <a:solidFill>
                            <a:schemeClr val="tx1"/>
                          </a:solidFill>
                        </a:rPr>
                        <a:t>Training F1 score</a:t>
                      </a:r>
                    </a:p>
                  </a:txBody>
                  <a:tcPr/>
                </a:tc>
                <a:tc>
                  <a:txBody>
                    <a:bodyPr/>
                    <a:lstStyle/>
                    <a:p>
                      <a:r>
                        <a:rPr lang="en-GB" sz="2400" dirty="0">
                          <a:solidFill>
                            <a:schemeClr val="tx1"/>
                          </a:solidFill>
                        </a:rPr>
                        <a:t>0.82</a:t>
                      </a:r>
                    </a:p>
                  </a:txBody>
                  <a:tcPr/>
                </a:tc>
                <a:extLst>
                  <a:ext uri="{0D108BD9-81ED-4DB2-BD59-A6C34878D82A}">
                    <a16:rowId xmlns:a16="http://schemas.microsoft.com/office/drawing/2014/main" val="4069783262"/>
                  </a:ext>
                </a:extLst>
              </a:tr>
              <a:tr h="370840">
                <a:tc>
                  <a:txBody>
                    <a:bodyPr/>
                    <a:lstStyle/>
                    <a:p>
                      <a:r>
                        <a:rPr lang="en-GB" sz="2400" dirty="0">
                          <a:solidFill>
                            <a:schemeClr val="tx1"/>
                          </a:solidFill>
                        </a:rPr>
                        <a:t>Testing AUC</a:t>
                      </a:r>
                    </a:p>
                  </a:txBody>
                  <a:tcPr/>
                </a:tc>
                <a:tc>
                  <a:txBody>
                    <a:bodyPr/>
                    <a:lstStyle/>
                    <a:p>
                      <a:r>
                        <a:rPr lang="en-GB" sz="2400" dirty="0">
                          <a:solidFill>
                            <a:schemeClr val="tx1"/>
                          </a:solidFill>
                        </a:rPr>
                        <a:t>0.66</a:t>
                      </a:r>
                    </a:p>
                  </a:txBody>
                  <a:tcPr/>
                </a:tc>
                <a:extLst>
                  <a:ext uri="{0D108BD9-81ED-4DB2-BD59-A6C34878D82A}">
                    <a16:rowId xmlns:a16="http://schemas.microsoft.com/office/drawing/2014/main" val="2491700050"/>
                  </a:ext>
                </a:extLst>
              </a:tr>
            </a:tbl>
          </a:graphicData>
        </a:graphic>
      </p:graphicFrame>
      <p:pic>
        <p:nvPicPr>
          <p:cNvPr id="7" name="Picture 6" descr="A diagram of a confusion matrix&#10;&#10;Description automatically generated">
            <a:extLst>
              <a:ext uri="{FF2B5EF4-FFF2-40B4-BE49-F238E27FC236}">
                <a16:creationId xmlns:a16="http://schemas.microsoft.com/office/drawing/2014/main" id="{DC16EEE4-6C03-1C5F-178D-EDEC2DE127CC}"/>
              </a:ext>
            </a:extLst>
          </p:cNvPr>
          <p:cNvPicPr>
            <a:picLocks noChangeAspect="1"/>
          </p:cNvPicPr>
          <p:nvPr/>
        </p:nvPicPr>
        <p:blipFill>
          <a:blip r:embed="rId2"/>
          <a:stretch>
            <a:fillRect/>
          </a:stretch>
        </p:blipFill>
        <p:spPr>
          <a:xfrm>
            <a:off x="6032098" y="1570720"/>
            <a:ext cx="5143500" cy="4333875"/>
          </a:xfrm>
          <a:prstGeom prst="rect">
            <a:avLst/>
          </a:prstGeom>
        </p:spPr>
      </p:pic>
    </p:spTree>
    <p:extLst>
      <p:ext uri="{BB962C8B-B14F-4D97-AF65-F5344CB8AC3E}">
        <p14:creationId xmlns:p14="http://schemas.microsoft.com/office/powerpoint/2010/main" val="3843988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25</a:t>
            </a:fld>
            <a:endParaRPr lang="en-GB"/>
          </a:p>
        </p:txBody>
      </p:sp>
      <p:graphicFrame>
        <p:nvGraphicFramePr>
          <p:cNvPr id="5" name="Content Placeholder 8">
            <a:extLst>
              <a:ext uri="{FF2B5EF4-FFF2-40B4-BE49-F238E27FC236}">
                <a16:creationId xmlns:a16="http://schemas.microsoft.com/office/drawing/2014/main" id="{D950A743-E73D-ED0B-C8BA-8790C9AF4056}"/>
              </a:ext>
            </a:extLst>
          </p:cNvPr>
          <p:cNvGraphicFramePr>
            <a:graphicFrameLocks/>
          </p:cNvGraphicFramePr>
          <p:nvPr>
            <p:extLst>
              <p:ext uri="{D42A27DB-BD31-4B8C-83A1-F6EECF244321}">
                <p14:modId xmlns:p14="http://schemas.microsoft.com/office/powerpoint/2010/main" val="982985683"/>
              </p:ext>
            </p:extLst>
          </p:nvPr>
        </p:nvGraphicFramePr>
        <p:xfrm>
          <a:off x="756121" y="3037691"/>
          <a:ext cx="10345120" cy="1371600"/>
        </p:xfrm>
        <a:graphic>
          <a:graphicData uri="http://schemas.openxmlformats.org/drawingml/2006/table">
            <a:tbl>
              <a:tblPr firstRow="1" bandRow="1">
                <a:tableStyleId>{5940675A-B579-460E-94D1-54222C63F5DA}</a:tableStyleId>
              </a:tblPr>
              <a:tblGrid>
                <a:gridCol w="5172560">
                  <a:extLst>
                    <a:ext uri="{9D8B030D-6E8A-4147-A177-3AD203B41FA5}">
                      <a16:colId xmlns:a16="http://schemas.microsoft.com/office/drawing/2014/main" val="3981592700"/>
                    </a:ext>
                  </a:extLst>
                </a:gridCol>
                <a:gridCol w="5172560">
                  <a:extLst>
                    <a:ext uri="{9D8B030D-6E8A-4147-A177-3AD203B41FA5}">
                      <a16:colId xmlns:a16="http://schemas.microsoft.com/office/drawing/2014/main" val="4074979727"/>
                    </a:ext>
                  </a:extLst>
                </a:gridCol>
              </a:tblGrid>
              <a:tr h="370840">
                <a:tc>
                  <a:txBody>
                    <a:bodyPr/>
                    <a:lstStyle/>
                    <a:p>
                      <a:r>
                        <a:rPr lang="en-GB" sz="2400" dirty="0">
                          <a:solidFill>
                            <a:schemeClr val="tx1"/>
                          </a:solidFill>
                        </a:rPr>
                        <a:t>Accuracy</a:t>
                      </a:r>
                    </a:p>
                  </a:txBody>
                  <a:tcPr/>
                </a:tc>
                <a:tc>
                  <a:txBody>
                    <a:bodyPr/>
                    <a:lstStyle/>
                    <a:p>
                      <a:r>
                        <a:rPr lang="en-GB" sz="2400" dirty="0">
                          <a:solidFill>
                            <a:schemeClr val="tx1"/>
                          </a:solidFill>
                        </a:rPr>
                        <a:t>0.75</a:t>
                      </a:r>
                    </a:p>
                  </a:txBody>
                  <a:tcPr/>
                </a:tc>
                <a:extLst>
                  <a:ext uri="{0D108BD9-81ED-4DB2-BD59-A6C34878D82A}">
                    <a16:rowId xmlns:a16="http://schemas.microsoft.com/office/drawing/2014/main" val="955424626"/>
                  </a:ext>
                </a:extLst>
              </a:tr>
              <a:tr h="370840">
                <a:tc>
                  <a:txBody>
                    <a:bodyPr/>
                    <a:lstStyle/>
                    <a:p>
                      <a:r>
                        <a:rPr lang="en-GB" sz="2400" dirty="0">
                          <a:solidFill>
                            <a:schemeClr val="tx1"/>
                          </a:solidFill>
                        </a:rPr>
                        <a:t>F1 score</a:t>
                      </a:r>
                    </a:p>
                  </a:txBody>
                  <a:tcPr/>
                </a:tc>
                <a:tc>
                  <a:txBody>
                    <a:bodyPr/>
                    <a:lstStyle/>
                    <a:p>
                      <a:r>
                        <a:rPr lang="en-GB" sz="2400" dirty="0">
                          <a:solidFill>
                            <a:schemeClr val="tx1"/>
                          </a:solidFill>
                        </a:rPr>
                        <a:t>0.73</a:t>
                      </a:r>
                    </a:p>
                  </a:txBody>
                  <a:tcPr/>
                </a:tc>
                <a:extLst>
                  <a:ext uri="{0D108BD9-81ED-4DB2-BD59-A6C34878D82A}">
                    <a16:rowId xmlns:a16="http://schemas.microsoft.com/office/drawing/2014/main" val="4069783262"/>
                  </a:ext>
                </a:extLst>
              </a:tr>
              <a:tr h="370840">
                <a:tc>
                  <a:txBody>
                    <a:bodyPr/>
                    <a:lstStyle/>
                    <a:p>
                      <a:r>
                        <a:rPr lang="en-GB" sz="2400" dirty="0">
                          <a:solidFill>
                            <a:schemeClr val="tx1"/>
                          </a:solidFill>
                        </a:rPr>
                        <a:t>AUC</a:t>
                      </a:r>
                    </a:p>
                  </a:txBody>
                  <a:tcPr/>
                </a:tc>
                <a:tc>
                  <a:txBody>
                    <a:bodyPr/>
                    <a:lstStyle/>
                    <a:p>
                      <a:r>
                        <a:rPr lang="en-GB" sz="2400" dirty="0">
                          <a:solidFill>
                            <a:schemeClr val="tx1"/>
                          </a:solidFill>
                        </a:rPr>
                        <a:t>0.84</a:t>
                      </a:r>
                    </a:p>
                  </a:txBody>
                  <a:tcPr/>
                </a:tc>
                <a:extLst>
                  <a:ext uri="{0D108BD9-81ED-4DB2-BD59-A6C34878D82A}">
                    <a16:rowId xmlns:a16="http://schemas.microsoft.com/office/drawing/2014/main" val="2491700050"/>
                  </a:ext>
                </a:extLst>
              </a:tr>
            </a:tbl>
          </a:graphicData>
        </a:graphic>
      </p:graphicFrame>
    </p:spTree>
    <p:extLst>
      <p:ext uri="{BB962C8B-B14F-4D97-AF65-F5344CB8AC3E}">
        <p14:creationId xmlns:p14="http://schemas.microsoft.com/office/powerpoint/2010/main" val="133710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26</a:t>
            </a:fld>
            <a:endParaRPr lang="en-GB"/>
          </a:p>
        </p:txBody>
      </p:sp>
      <p:pic>
        <p:nvPicPr>
          <p:cNvPr id="1026" name="Picture 2">
            <a:extLst>
              <a:ext uri="{FF2B5EF4-FFF2-40B4-BE49-F238E27FC236}">
                <a16:creationId xmlns:a16="http://schemas.microsoft.com/office/drawing/2014/main" id="{BDD38C53-CE77-C9F2-E38F-81BD34D71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06864"/>
            <a:ext cx="5059828" cy="4206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3993E5-2D3C-4DD3-CC50-49E1A196F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97" y="1706864"/>
            <a:ext cx="5553403" cy="432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009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27</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757329255"/>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Bhojpuri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0.76</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0.82</a:t>
                      </a:r>
                    </a:p>
                  </a:txBody>
                  <a:tcPr/>
                </a:tc>
                <a:extLst>
                  <a:ext uri="{0D108BD9-81ED-4DB2-BD59-A6C34878D82A}">
                    <a16:rowId xmlns:a16="http://schemas.microsoft.com/office/drawing/2014/main" val="4069783262"/>
                  </a:ext>
                </a:extLst>
              </a:tr>
            </a:tbl>
          </a:graphicData>
        </a:graphic>
      </p:graphicFrame>
      <p:pic>
        <p:nvPicPr>
          <p:cNvPr id="11" name="Picture 10">
            <a:extLst>
              <a:ext uri="{FF2B5EF4-FFF2-40B4-BE49-F238E27FC236}">
                <a16:creationId xmlns:a16="http://schemas.microsoft.com/office/drawing/2014/main" id="{E6ABD56F-1FC0-5D84-6E80-22C420B06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25573"/>
            <a:ext cx="4588444" cy="3867302"/>
          </a:xfrm>
          <a:prstGeom prst="rect">
            <a:avLst/>
          </a:prstGeom>
        </p:spPr>
      </p:pic>
      <p:pic>
        <p:nvPicPr>
          <p:cNvPr id="13" name="Picture 12">
            <a:extLst>
              <a:ext uri="{FF2B5EF4-FFF2-40B4-BE49-F238E27FC236}">
                <a16:creationId xmlns:a16="http://schemas.microsoft.com/office/drawing/2014/main" id="{A4459E62-90D3-C88C-F746-7801DE8F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675" y="2625573"/>
            <a:ext cx="5203450" cy="4054540"/>
          </a:xfrm>
          <a:prstGeom prst="rect">
            <a:avLst/>
          </a:prstGeom>
        </p:spPr>
      </p:pic>
    </p:spTree>
    <p:extLst>
      <p:ext uri="{BB962C8B-B14F-4D97-AF65-F5344CB8AC3E}">
        <p14:creationId xmlns:p14="http://schemas.microsoft.com/office/powerpoint/2010/main" val="951816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28</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444528625"/>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Gujarati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0.72</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0.66</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04938D22-B4B7-6B6C-9947-7036F6517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199" y="2748281"/>
            <a:ext cx="4958887" cy="3863976"/>
          </a:xfrm>
          <a:prstGeom prst="rect">
            <a:avLst/>
          </a:prstGeom>
        </p:spPr>
      </p:pic>
      <p:pic>
        <p:nvPicPr>
          <p:cNvPr id="8" name="Picture 7">
            <a:extLst>
              <a:ext uri="{FF2B5EF4-FFF2-40B4-BE49-F238E27FC236}">
                <a16:creationId xmlns:a16="http://schemas.microsoft.com/office/drawing/2014/main" id="{6214D9EE-E1CE-8ADD-594F-E72325515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628899"/>
            <a:ext cx="4584497" cy="3863975"/>
          </a:xfrm>
          <a:prstGeom prst="rect">
            <a:avLst/>
          </a:prstGeom>
        </p:spPr>
      </p:pic>
    </p:spTree>
    <p:extLst>
      <p:ext uri="{BB962C8B-B14F-4D97-AF65-F5344CB8AC3E}">
        <p14:creationId xmlns:p14="http://schemas.microsoft.com/office/powerpoint/2010/main" val="3332329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29</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1781483243"/>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Haryanvi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0.75</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0.75</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873EA93D-927B-1381-31E1-C2507BADB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11120"/>
            <a:ext cx="4643004" cy="3913287"/>
          </a:xfrm>
          <a:prstGeom prst="rect">
            <a:avLst/>
          </a:prstGeom>
        </p:spPr>
      </p:pic>
      <p:pic>
        <p:nvPicPr>
          <p:cNvPr id="8" name="Picture 7">
            <a:extLst>
              <a:ext uri="{FF2B5EF4-FFF2-40B4-BE49-F238E27FC236}">
                <a16:creationId xmlns:a16="http://schemas.microsoft.com/office/drawing/2014/main" id="{9EA6F7AB-FF7A-6CAC-3113-277930BB5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149" y="2611120"/>
            <a:ext cx="5114551" cy="3985270"/>
          </a:xfrm>
          <a:prstGeom prst="rect">
            <a:avLst/>
          </a:prstGeom>
        </p:spPr>
      </p:pic>
    </p:spTree>
    <p:extLst>
      <p:ext uri="{BB962C8B-B14F-4D97-AF65-F5344CB8AC3E}">
        <p14:creationId xmlns:p14="http://schemas.microsoft.com/office/powerpoint/2010/main" val="302711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AC94-7114-238C-E3D6-CC4F34ACC0C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10D5077-C2A8-0F39-D08E-F13973BE9F60}"/>
              </a:ext>
            </a:extLst>
          </p:cNvPr>
          <p:cNvSpPr>
            <a:spLocks noGrp="1"/>
          </p:cNvSpPr>
          <p:nvPr>
            <p:ph idx="1"/>
          </p:nvPr>
        </p:nvSpPr>
        <p:spPr/>
        <p:txBody>
          <a:bodyPr vert="horz" lIns="91440" tIns="45720" rIns="91440" bIns="45720" rtlCol="0" anchor="t">
            <a:normAutofit lnSpcReduction="10000"/>
          </a:bodyPr>
          <a:lstStyle/>
          <a:p>
            <a:r>
              <a:rPr lang="en-GB" dirty="0">
                <a:solidFill>
                  <a:srgbClr val="0D0D0D"/>
                </a:solidFill>
                <a:latin typeface="Calibri"/>
                <a:cs typeface="Calibri"/>
              </a:rPr>
              <a:t>The task is detecting abusive speech or language in Indic languages on online platforms</a:t>
            </a:r>
            <a:endParaRPr lang="en-US" dirty="0">
              <a:latin typeface="Calibri"/>
              <a:cs typeface="Calibri"/>
            </a:endParaRPr>
          </a:p>
          <a:p>
            <a:endParaRPr lang="en-GB" dirty="0">
              <a:latin typeface="Calibri"/>
              <a:cs typeface="Calibri"/>
            </a:endParaRPr>
          </a:p>
          <a:p>
            <a:r>
              <a:rPr lang="en-GB" dirty="0">
                <a:solidFill>
                  <a:srgbClr val="0D0D0D"/>
                </a:solidFill>
                <a:latin typeface="Calibri"/>
                <a:cs typeface="Calibri"/>
              </a:rPr>
              <a:t>Using audio recordings and transcribed text data from online platforms like Share Chat.</a:t>
            </a:r>
            <a:endParaRPr lang="en-GB" dirty="0">
              <a:latin typeface="Calibri"/>
              <a:cs typeface="Calibri"/>
            </a:endParaRPr>
          </a:p>
          <a:p>
            <a:endParaRPr lang="en-GB" dirty="0">
              <a:latin typeface="Calibri"/>
              <a:cs typeface="Calibri"/>
            </a:endParaRPr>
          </a:p>
          <a:p>
            <a:r>
              <a:rPr lang="en-GB" dirty="0">
                <a:latin typeface="Calibri"/>
                <a:cs typeface="Calibri"/>
              </a:rPr>
              <a:t>Difference between offensive and abusive language: </a:t>
            </a:r>
            <a:endParaRPr lang="en-US" dirty="0">
              <a:latin typeface="Calibri"/>
              <a:cs typeface="Calibri"/>
            </a:endParaRPr>
          </a:p>
          <a:p>
            <a:pPr lvl="1">
              <a:buFont typeface="Courier New,monospace" panose="020B0604020202020204" pitchFamily="34" charset="0"/>
              <a:buChar char="o"/>
            </a:pPr>
            <a:r>
              <a:rPr lang="en-GB" dirty="0">
                <a:latin typeface="Calibri"/>
                <a:cs typeface="Calibri"/>
              </a:rPr>
              <a:t>Abusive language has a strong component of </a:t>
            </a:r>
            <a:r>
              <a:rPr lang="en-GB" b="1" i="1" dirty="0">
                <a:latin typeface="Calibri"/>
                <a:cs typeface="Calibri"/>
              </a:rPr>
              <a:t>intentionality</a:t>
            </a:r>
            <a:r>
              <a:rPr lang="en-GB" dirty="0">
                <a:latin typeface="Calibri"/>
                <a:cs typeface="Calibri"/>
              </a:rPr>
              <a:t>; </a:t>
            </a:r>
            <a:endParaRPr lang="en-US" dirty="0">
              <a:latin typeface="Calibri"/>
              <a:cs typeface="Calibri"/>
            </a:endParaRPr>
          </a:p>
          <a:p>
            <a:pPr lvl="1">
              <a:buFont typeface="Courier New,monospace" panose="020B0604020202020204" pitchFamily="34" charset="0"/>
              <a:buChar char="o"/>
            </a:pPr>
            <a:r>
              <a:rPr lang="en-GB" dirty="0">
                <a:latin typeface="Calibri"/>
                <a:cs typeface="Calibri"/>
              </a:rPr>
              <a:t>the definition of offensiveness has more emphasis on lexical content and the receiver's emotional response.</a:t>
            </a:r>
            <a:endParaRPr lang="en-US" dirty="0">
              <a:latin typeface="Calibri"/>
              <a:cs typeface="Calibri"/>
            </a:endParaRPr>
          </a:p>
        </p:txBody>
      </p:sp>
      <p:sp>
        <p:nvSpPr>
          <p:cNvPr id="4" name="Slide Number Placeholder 3">
            <a:extLst>
              <a:ext uri="{FF2B5EF4-FFF2-40B4-BE49-F238E27FC236}">
                <a16:creationId xmlns:a16="http://schemas.microsoft.com/office/drawing/2014/main" id="{CD89EF26-6092-F9DD-A1D9-98B9E5125490}"/>
              </a:ext>
            </a:extLst>
          </p:cNvPr>
          <p:cNvSpPr>
            <a:spLocks noGrp="1"/>
          </p:cNvSpPr>
          <p:nvPr>
            <p:ph type="sldNum" sz="quarter" idx="12"/>
          </p:nvPr>
        </p:nvSpPr>
        <p:spPr/>
        <p:txBody>
          <a:bodyPr/>
          <a:lstStyle/>
          <a:p>
            <a:fld id="{330EA680-D336-4FF7-8B7A-9848BB0A1C32}" type="slidenum">
              <a:rPr lang="en-GB" smtClean="0"/>
              <a:t>3</a:t>
            </a:fld>
            <a:endParaRPr lang="en-GB"/>
          </a:p>
        </p:txBody>
      </p:sp>
    </p:spTree>
    <p:extLst>
      <p:ext uri="{BB962C8B-B14F-4D97-AF65-F5344CB8AC3E}">
        <p14:creationId xmlns:p14="http://schemas.microsoft.com/office/powerpoint/2010/main" val="3445047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30</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1713475037"/>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Hindi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0.73</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0.73</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4413AFA7-A3C2-5C4F-22E3-A2BDB860E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66" y="2559974"/>
            <a:ext cx="4827744" cy="4068992"/>
          </a:xfrm>
          <a:prstGeom prst="rect">
            <a:avLst/>
          </a:prstGeom>
        </p:spPr>
      </p:pic>
      <p:pic>
        <p:nvPicPr>
          <p:cNvPr id="8" name="Picture 7">
            <a:extLst>
              <a:ext uri="{FF2B5EF4-FFF2-40B4-BE49-F238E27FC236}">
                <a16:creationId xmlns:a16="http://schemas.microsoft.com/office/drawing/2014/main" id="{9A4911E6-ABB2-5CE6-3F31-00456B958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449" y="2652483"/>
            <a:ext cx="5221997" cy="4068992"/>
          </a:xfrm>
          <a:prstGeom prst="rect">
            <a:avLst/>
          </a:prstGeom>
        </p:spPr>
      </p:pic>
    </p:spTree>
    <p:extLst>
      <p:ext uri="{BB962C8B-B14F-4D97-AF65-F5344CB8AC3E}">
        <p14:creationId xmlns:p14="http://schemas.microsoft.com/office/powerpoint/2010/main" val="2003936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31</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60315260"/>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Kannada</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0.71</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0.64</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4AD1BFF0-5E9E-17B9-3003-96EEC7074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058" y="2844799"/>
            <a:ext cx="4763709" cy="3711893"/>
          </a:xfrm>
          <a:prstGeom prst="rect">
            <a:avLst/>
          </a:prstGeom>
        </p:spPr>
      </p:pic>
      <p:pic>
        <p:nvPicPr>
          <p:cNvPr id="8" name="Picture 7">
            <a:extLst>
              <a:ext uri="{FF2B5EF4-FFF2-40B4-BE49-F238E27FC236}">
                <a16:creationId xmlns:a16="http://schemas.microsoft.com/office/drawing/2014/main" id="{A27D528B-663A-20DC-8C1B-D5E3560ED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628900"/>
            <a:ext cx="4639119" cy="3910012"/>
          </a:xfrm>
          <a:prstGeom prst="rect">
            <a:avLst/>
          </a:prstGeom>
        </p:spPr>
      </p:pic>
    </p:spTree>
    <p:extLst>
      <p:ext uri="{BB962C8B-B14F-4D97-AF65-F5344CB8AC3E}">
        <p14:creationId xmlns:p14="http://schemas.microsoft.com/office/powerpoint/2010/main" val="819333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32</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1367525590"/>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Malayalam</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0.74</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0.65</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AF336253-165A-AB18-0D40-81E93A0B8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564" y="2569416"/>
            <a:ext cx="4643634" cy="3913818"/>
          </a:xfrm>
          <a:prstGeom prst="rect">
            <a:avLst/>
          </a:prstGeom>
        </p:spPr>
      </p:pic>
      <p:pic>
        <p:nvPicPr>
          <p:cNvPr id="8" name="Picture 7">
            <a:extLst>
              <a:ext uri="{FF2B5EF4-FFF2-40B4-BE49-F238E27FC236}">
                <a16:creationId xmlns:a16="http://schemas.microsoft.com/office/drawing/2014/main" id="{E4D2BB37-B147-48D8-CBB6-98EA9B38D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132" y="2622913"/>
            <a:ext cx="5025651" cy="3915999"/>
          </a:xfrm>
          <a:prstGeom prst="rect">
            <a:avLst/>
          </a:prstGeom>
        </p:spPr>
      </p:pic>
    </p:spTree>
    <p:extLst>
      <p:ext uri="{BB962C8B-B14F-4D97-AF65-F5344CB8AC3E}">
        <p14:creationId xmlns:p14="http://schemas.microsoft.com/office/powerpoint/2010/main" val="3347833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33</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2246730409"/>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Odia</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0.80</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0.76</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F1F14D78-E70A-18AA-935F-338C14861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449" y="2592614"/>
            <a:ext cx="5241551" cy="4084228"/>
          </a:xfrm>
          <a:prstGeom prst="rect">
            <a:avLst/>
          </a:prstGeom>
        </p:spPr>
      </p:pic>
      <p:pic>
        <p:nvPicPr>
          <p:cNvPr id="8" name="Picture 7">
            <a:extLst>
              <a:ext uri="{FF2B5EF4-FFF2-40B4-BE49-F238E27FC236}">
                <a16:creationId xmlns:a16="http://schemas.microsoft.com/office/drawing/2014/main" id="{0BD9DEA6-56A1-5919-2D6F-9BB195D78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64494"/>
            <a:ext cx="4706118" cy="3966481"/>
          </a:xfrm>
          <a:prstGeom prst="rect">
            <a:avLst/>
          </a:prstGeom>
        </p:spPr>
      </p:pic>
    </p:spTree>
    <p:extLst>
      <p:ext uri="{BB962C8B-B14F-4D97-AF65-F5344CB8AC3E}">
        <p14:creationId xmlns:p14="http://schemas.microsoft.com/office/powerpoint/2010/main" val="3790644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34</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2043661527"/>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Punjabi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0.78</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0.80</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795FA472-D145-BBC1-354F-228DEEEB8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663825"/>
            <a:ext cx="4597681" cy="3875087"/>
          </a:xfrm>
          <a:prstGeom prst="rect">
            <a:avLst/>
          </a:prstGeom>
        </p:spPr>
      </p:pic>
      <p:pic>
        <p:nvPicPr>
          <p:cNvPr id="8" name="Picture 7">
            <a:extLst>
              <a:ext uri="{FF2B5EF4-FFF2-40B4-BE49-F238E27FC236}">
                <a16:creationId xmlns:a16="http://schemas.microsoft.com/office/drawing/2014/main" id="{389FADB8-E014-F715-2390-3F3842929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741" y="2611121"/>
            <a:ext cx="5202476" cy="4053781"/>
          </a:xfrm>
          <a:prstGeom prst="rect">
            <a:avLst/>
          </a:prstGeom>
        </p:spPr>
      </p:pic>
    </p:spTree>
    <p:extLst>
      <p:ext uri="{BB962C8B-B14F-4D97-AF65-F5344CB8AC3E}">
        <p14:creationId xmlns:p14="http://schemas.microsoft.com/office/powerpoint/2010/main" val="1887645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35</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3222284678"/>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Tamil</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0.75</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0.64</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A001595E-154F-6B6D-EEB6-8E5877F8D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241" y="2557880"/>
            <a:ext cx="5226260" cy="4072314"/>
          </a:xfrm>
          <a:prstGeom prst="rect">
            <a:avLst/>
          </a:prstGeom>
        </p:spPr>
      </p:pic>
      <p:pic>
        <p:nvPicPr>
          <p:cNvPr id="8" name="Picture 7">
            <a:extLst>
              <a:ext uri="{FF2B5EF4-FFF2-40B4-BE49-F238E27FC236}">
                <a16:creationId xmlns:a16="http://schemas.microsoft.com/office/drawing/2014/main" id="{AD503F5A-507A-2E5A-CB4A-D570C474E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696172"/>
            <a:ext cx="4559301" cy="3842739"/>
          </a:xfrm>
          <a:prstGeom prst="rect">
            <a:avLst/>
          </a:prstGeom>
        </p:spPr>
      </p:pic>
    </p:spTree>
    <p:extLst>
      <p:ext uri="{BB962C8B-B14F-4D97-AF65-F5344CB8AC3E}">
        <p14:creationId xmlns:p14="http://schemas.microsoft.com/office/powerpoint/2010/main" val="429491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(CNN)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36</a:t>
            </a:fld>
            <a:endParaRPr lang="en-GB"/>
          </a:p>
        </p:txBody>
      </p:sp>
      <p:sp>
        <p:nvSpPr>
          <p:cNvPr id="6" name="Rectangle 5">
            <a:extLst>
              <a:ext uri="{FF2B5EF4-FFF2-40B4-BE49-F238E27FC236}">
                <a16:creationId xmlns:a16="http://schemas.microsoft.com/office/drawing/2014/main" id="{30261F7B-F40F-560E-2953-D4429EC4490C}"/>
              </a:ext>
            </a:extLst>
          </p:cNvPr>
          <p:cNvSpPr/>
          <p:nvPr/>
        </p:nvSpPr>
        <p:spPr>
          <a:xfrm>
            <a:off x="6096000" y="6173787"/>
            <a:ext cx="35433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Content Placeholder 8">
            <a:extLst>
              <a:ext uri="{FF2B5EF4-FFF2-40B4-BE49-F238E27FC236}">
                <a16:creationId xmlns:a16="http://schemas.microsoft.com/office/drawing/2014/main" id="{C561637B-379D-135B-A99E-DAD1CC8311AF}"/>
              </a:ext>
            </a:extLst>
          </p:cNvPr>
          <p:cNvGraphicFramePr>
            <a:graphicFrameLocks/>
          </p:cNvGraphicFramePr>
          <p:nvPr>
            <p:extLst>
              <p:ext uri="{D42A27DB-BD31-4B8C-83A1-F6EECF244321}">
                <p14:modId xmlns:p14="http://schemas.microsoft.com/office/powerpoint/2010/main" val="2701989056"/>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Bengali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0.74</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0.76</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A7CC0EDD-AB10-3D61-D920-7A130F1D8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67" y="2555528"/>
            <a:ext cx="4908359" cy="4136937"/>
          </a:xfrm>
          <a:prstGeom prst="rect">
            <a:avLst/>
          </a:prstGeom>
        </p:spPr>
      </p:pic>
      <p:pic>
        <p:nvPicPr>
          <p:cNvPr id="8" name="Picture 7">
            <a:extLst>
              <a:ext uri="{FF2B5EF4-FFF2-40B4-BE49-F238E27FC236}">
                <a16:creationId xmlns:a16="http://schemas.microsoft.com/office/drawing/2014/main" id="{C29D6AFD-ED89-AA50-EC61-3C91B65BE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611121"/>
            <a:ext cx="5089151" cy="3965478"/>
          </a:xfrm>
          <a:prstGeom prst="rect">
            <a:avLst/>
          </a:prstGeom>
        </p:spPr>
      </p:pic>
    </p:spTree>
    <p:extLst>
      <p:ext uri="{BB962C8B-B14F-4D97-AF65-F5344CB8AC3E}">
        <p14:creationId xmlns:p14="http://schemas.microsoft.com/office/powerpoint/2010/main" val="1070468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37</a:t>
            </a:fld>
            <a:endParaRPr lang="en-GB"/>
          </a:p>
        </p:txBody>
      </p:sp>
      <p:graphicFrame>
        <p:nvGraphicFramePr>
          <p:cNvPr id="5" name="Content Placeholder 8">
            <a:extLst>
              <a:ext uri="{FF2B5EF4-FFF2-40B4-BE49-F238E27FC236}">
                <a16:creationId xmlns:a16="http://schemas.microsoft.com/office/drawing/2014/main" id="{D950A743-E73D-ED0B-C8BA-8790C9AF4056}"/>
              </a:ext>
            </a:extLst>
          </p:cNvPr>
          <p:cNvGraphicFramePr>
            <a:graphicFrameLocks/>
          </p:cNvGraphicFramePr>
          <p:nvPr>
            <p:extLst>
              <p:ext uri="{D42A27DB-BD31-4B8C-83A1-F6EECF244321}">
                <p14:modId xmlns:p14="http://schemas.microsoft.com/office/powerpoint/2010/main" val="176696966"/>
              </p:ext>
            </p:extLst>
          </p:nvPr>
        </p:nvGraphicFramePr>
        <p:xfrm>
          <a:off x="756121" y="3037691"/>
          <a:ext cx="10345120" cy="914400"/>
        </p:xfrm>
        <a:graphic>
          <a:graphicData uri="http://schemas.openxmlformats.org/drawingml/2006/table">
            <a:tbl>
              <a:tblPr firstRow="1" bandRow="1">
                <a:tableStyleId>{5940675A-B579-460E-94D1-54222C63F5DA}</a:tableStyleId>
              </a:tblPr>
              <a:tblGrid>
                <a:gridCol w="5172560">
                  <a:extLst>
                    <a:ext uri="{9D8B030D-6E8A-4147-A177-3AD203B41FA5}">
                      <a16:colId xmlns:a16="http://schemas.microsoft.com/office/drawing/2014/main" val="3981592700"/>
                    </a:ext>
                  </a:extLst>
                </a:gridCol>
                <a:gridCol w="5172560">
                  <a:extLst>
                    <a:ext uri="{9D8B030D-6E8A-4147-A177-3AD203B41FA5}">
                      <a16:colId xmlns:a16="http://schemas.microsoft.com/office/drawing/2014/main" val="4074979727"/>
                    </a:ext>
                  </a:extLst>
                </a:gridCol>
              </a:tblGrid>
              <a:tr h="370840">
                <a:tc>
                  <a:txBody>
                    <a:bodyPr/>
                    <a:lstStyle/>
                    <a:p>
                      <a:r>
                        <a:rPr lang="en-GB" sz="2400" dirty="0">
                          <a:solidFill>
                            <a:schemeClr val="tx1"/>
                          </a:solidFill>
                        </a:rPr>
                        <a:t>Accuracy</a:t>
                      </a:r>
                    </a:p>
                  </a:txBody>
                  <a:tcPr/>
                </a:tc>
                <a:tc>
                  <a:txBody>
                    <a:bodyPr/>
                    <a:lstStyle/>
                    <a:p>
                      <a:r>
                        <a:rPr lang="en-GB" sz="2400" dirty="0">
                          <a:solidFill>
                            <a:schemeClr val="tx1"/>
                          </a:solidFill>
                        </a:rPr>
                        <a:t>0.85</a:t>
                      </a:r>
                    </a:p>
                  </a:txBody>
                  <a:tcPr/>
                </a:tc>
                <a:extLst>
                  <a:ext uri="{0D108BD9-81ED-4DB2-BD59-A6C34878D82A}">
                    <a16:rowId xmlns:a16="http://schemas.microsoft.com/office/drawing/2014/main" val="955424626"/>
                  </a:ext>
                </a:extLst>
              </a:tr>
              <a:tr h="370840">
                <a:tc>
                  <a:txBody>
                    <a:bodyPr/>
                    <a:lstStyle/>
                    <a:p>
                      <a:r>
                        <a:rPr lang="en-GB" sz="2400" dirty="0">
                          <a:solidFill>
                            <a:schemeClr val="tx1"/>
                          </a:solidFill>
                        </a:rPr>
                        <a:t>F1 score</a:t>
                      </a:r>
                    </a:p>
                  </a:txBody>
                  <a:tcPr/>
                </a:tc>
                <a:tc>
                  <a:txBody>
                    <a:bodyPr/>
                    <a:lstStyle/>
                    <a:p>
                      <a:r>
                        <a:rPr lang="en-GB" sz="2400" dirty="0">
                          <a:solidFill>
                            <a:schemeClr val="tx1"/>
                          </a:solidFill>
                        </a:rPr>
                        <a:t>0.84</a:t>
                      </a:r>
                    </a:p>
                  </a:txBody>
                  <a:tcPr/>
                </a:tc>
                <a:extLst>
                  <a:ext uri="{0D108BD9-81ED-4DB2-BD59-A6C34878D82A}">
                    <a16:rowId xmlns:a16="http://schemas.microsoft.com/office/drawing/2014/main" val="4069783262"/>
                  </a:ext>
                </a:extLst>
              </a:tr>
            </a:tbl>
          </a:graphicData>
        </a:graphic>
      </p:graphicFrame>
    </p:spTree>
    <p:extLst>
      <p:ext uri="{BB962C8B-B14F-4D97-AF65-F5344CB8AC3E}">
        <p14:creationId xmlns:p14="http://schemas.microsoft.com/office/powerpoint/2010/main" val="1729456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38</a:t>
            </a:fld>
            <a:endParaRPr lang="en-GB"/>
          </a:p>
        </p:txBody>
      </p:sp>
      <p:pic>
        <p:nvPicPr>
          <p:cNvPr id="2050" name="Picture 2">
            <a:extLst>
              <a:ext uri="{FF2B5EF4-FFF2-40B4-BE49-F238E27FC236}">
                <a16:creationId xmlns:a16="http://schemas.microsoft.com/office/drawing/2014/main" id="{2F72CB1A-D611-0D57-646F-691EC892A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7"/>
            <a:ext cx="5335544" cy="4435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FD9E0D2-AF11-DED2-281F-AD708E739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72" y="1690687"/>
            <a:ext cx="5409138"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942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39</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2E0BF722-EA65-D021-165A-1D067B517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24" y="2655311"/>
            <a:ext cx="4330284" cy="3701039"/>
          </a:xfrm>
          <a:prstGeom prst="rect">
            <a:avLst/>
          </a:prstGeom>
        </p:spPr>
      </p:pic>
      <p:pic>
        <p:nvPicPr>
          <p:cNvPr id="14" name="Picture 13">
            <a:extLst>
              <a:ext uri="{FF2B5EF4-FFF2-40B4-BE49-F238E27FC236}">
                <a16:creationId xmlns:a16="http://schemas.microsoft.com/office/drawing/2014/main" id="{2868DEAE-0A83-8030-FE47-B29E4F26B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739" y="2663508"/>
            <a:ext cx="4717921" cy="3676215"/>
          </a:xfrm>
          <a:prstGeom prst="rect">
            <a:avLst/>
          </a:prstGeom>
        </p:spPr>
      </p:pic>
      <p:graphicFrame>
        <p:nvGraphicFramePr>
          <p:cNvPr id="3" name="Content Placeholder 8">
            <a:extLst>
              <a:ext uri="{FF2B5EF4-FFF2-40B4-BE49-F238E27FC236}">
                <a16:creationId xmlns:a16="http://schemas.microsoft.com/office/drawing/2014/main" id="{C37E1FC0-A27C-45AD-A6D8-9BC364896497}"/>
              </a:ext>
            </a:extLst>
          </p:cNvPr>
          <p:cNvGraphicFramePr>
            <a:graphicFrameLocks/>
          </p:cNvGraphicFramePr>
          <p:nvPr>
            <p:extLst>
              <p:ext uri="{D42A27DB-BD31-4B8C-83A1-F6EECF244321}">
                <p14:modId xmlns:p14="http://schemas.microsoft.com/office/powerpoint/2010/main" val="1964113061"/>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Gujarati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0.73</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0.62</a:t>
                      </a:r>
                    </a:p>
                  </a:txBody>
                  <a:tcPr/>
                </a:tc>
                <a:extLst>
                  <a:ext uri="{0D108BD9-81ED-4DB2-BD59-A6C34878D82A}">
                    <a16:rowId xmlns:a16="http://schemas.microsoft.com/office/drawing/2014/main" val="4069783262"/>
                  </a:ext>
                </a:extLst>
              </a:tr>
            </a:tbl>
          </a:graphicData>
        </a:graphic>
      </p:graphicFrame>
    </p:spTree>
    <p:extLst>
      <p:ext uri="{BB962C8B-B14F-4D97-AF65-F5344CB8AC3E}">
        <p14:creationId xmlns:p14="http://schemas.microsoft.com/office/powerpoint/2010/main" val="253034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3A3D-087B-DE73-F710-A2D5D8CAC711}"/>
              </a:ext>
            </a:extLst>
          </p:cNvPr>
          <p:cNvSpPr>
            <a:spLocks noGrp="1"/>
          </p:cNvSpPr>
          <p:nvPr>
            <p:ph type="title"/>
          </p:nvPr>
        </p:nvSpPr>
        <p:spPr/>
        <p:txBody>
          <a:bodyPr/>
          <a:lstStyle/>
          <a:p>
            <a:r>
              <a:rPr lang="en-GB" dirty="0"/>
              <a:t>Research Gap</a:t>
            </a:r>
            <a:endParaRPr lang="en-US" dirty="0"/>
          </a:p>
        </p:txBody>
      </p:sp>
      <p:sp>
        <p:nvSpPr>
          <p:cNvPr id="3" name="Content Placeholder 2">
            <a:extLst>
              <a:ext uri="{FF2B5EF4-FFF2-40B4-BE49-F238E27FC236}">
                <a16:creationId xmlns:a16="http://schemas.microsoft.com/office/drawing/2014/main" id="{EB60A39B-C9DA-A90E-E424-DC71FC2B34A7}"/>
              </a:ext>
            </a:extLst>
          </p:cNvPr>
          <p:cNvSpPr>
            <a:spLocks noGrp="1"/>
          </p:cNvSpPr>
          <p:nvPr>
            <p:ph idx="1"/>
          </p:nvPr>
        </p:nvSpPr>
        <p:spPr/>
        <p:txBody>
          <a:bodyPr vert="horz" lIns="91440" tIns="45720" rIns="91440" bIns="45720" rtlCol="0" anchor="t">
            <a:normAutofit/>
          </a:bodyPr>
          <a:lstStyle/>
          <a:p>
            <a:r>
              <a:rPr lang="en-US" sz="3200" b="1" dirty="0">
                <a:latin typeface="Calibri"/>
                <a:cs typeface="Calibri"/>
              </a:rPr>
              <a:t>Research Gap 1:</a:t>
            </a:r>
            <a:endParaRPr lang="en-US" sz="3200" dirty="0">
              <a:latin typeface="Calibri"/>
              <a:cs typeface="Calibri"/>
            </a:endParaRPr>
          </a:p>
          <a:p>
            <a:pPr lvl="1">
              <a:buFont typeface="Courier New,monospace" panose="020B0604020202020204" pitchFamily="34" charset="0"/>
              <a:buChar char="o"/>
            </a:pPr>
            <a:r>
              <a:rPr lang="en-US" dirty="0">
                <a:latin typeface="Calibri"/>
                <a:cs typeface="Calibri"/>
              </a:rPr>
              <a:t>Hate speech detection research predominantly focuses on high-resource languages, neglecting the linguistic diversity of India.</a:t>
            </a:r>
          </a:p>
          <a:p>
            <a:pPr lvl="1">
              <a:buFont typeface="Courier New,monospace" panose="020B0604020202020204" pitchFamily="34" charset="0"/>
              <a:buChar char="o"/>
            </a:pPr>
            <a:r>
              <a:rPr lang="en-US" dirty="0">
                <a:latin typeface="Calibri"/>
                <a:cs typeface="Calibri"/>
              </a:rPr>
              <a:t>Limited annotated data, linguistic complexities, and dialectal variations hinder the creation of accurate and reliable detection systems.</a:t>
            </a:r>
          </a:p>
          <a:p>
            <a:pPr lvl="1">
              <a:buFont typeface="Courier New,monospace" panose="020B0604020202020204" pitchFamily="34" charset="0"/>
              <a:buChar char="o"/>
            </a:pPr>
            <a:r>
              <a:rPr lang="en-US" dirty="0">
                <a:latin typeface="Calibri"/>
                <a:cs typeface="Calibri"/>
              </a:rPr>
              <a:t>Bridging the gap in research for low resource Indian languages is essential for ensuring inclusivity and equity in online content moderation.</a:t>
            </a:r>
          </a:p>
        </p:txBody>
      </p:sp>
      <p:sp>
        <p:nvSpPr>
          <p:cNvPr id="4" name="Slide Number Placeholder 3">
            <a:extLst>
              <a:ext uri="{FF2B5EF4-FFF2-40B4-BE49-F238E27FC236}">
                <a16:creationId xmlns:a16="http://schemas.microsoft.com/office/drawing/2014/main" id="{D5F9D70C-FFE6-EE6B-99BF-68752B428AE0}"/>
              </a:ext>
            </a:extLst>
          </p:cNvPr>
          <p:cNvSpPr>
            <a:spLocks noGrp="1"/>
          </p:cNvSpPr>
          <p:nvPr>
            <p:ph type="sldNum" sz="quarter" idx="12"/>
          </p:nvPr>
        </p:nvSpPr>
        <p:spPr/>
        <p:txBody>
          <a:bodyPr/>
          <a:lstStyle/>
          <a:p>
            <a:fld id="{330EA680-D336-4FF7-8B7A-9848BB0A1C32}" type="slidenum">
              <a:rPr lang="en-GB" smtClean="0"/>
              <a:t>4</a:t>
            </a:fld>
            <a:endParaRPr lang="en-GB"/>
          </a:p>
        </p:txBody>
      </p:sp>
    </p:spTree>
    <p:extLst>
      <p:ext uri="{BB962C8B-B14F-4D97-AF65-F5344CB8AC3E}">
        <p14:creationId xmlns:p14="http://schemas.microsoft.com/office/powerpoint/2010/main" val="2186536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40</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Content Placeholder 8">
            <a:extLst>
              <a:ext uri="{FF2B5EF4-FFF2-40B4-BE49-F238E27FC236}">
                <a16:creationId xmlns:a16="http://schemas.microsoft.com/office/drawing/2014/main" id="{A4761DE5-A956-70AF-4B99-D5A7BEEE3719}"/>
              </a:ext>
            </a:extLst>
          </p:cNvPr>
          <p:cNvGraphicFramePr>
            <a:graphicFrameLocks/>
          </p:cNvGraphicFramePr>
          <p:nvPr>
            <p:extLst>
              <p:ext uri="{D42A27DB-BD31-4B8C-83A1-F6EECF244321}">
                <p14:modId xmlns:p14="http://schemas.microsoft.com/office/powerpoint/2010/main" val="2168270374"/>
              </p:ext>
            </p:extLst>
          </p:nvPr>
        </p:nvGraphicFramePr>
        <p:xfrm>
          <a:off x="1072940" y="1606985"/>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Punjabi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0.69</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0.76</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E85801EA-31E9-6734-2147-1F35B522D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57534"/>
            <a:ext cx="4754886" cy="4063941"/>
          </a:xfrm>
          <a:prstGeom prst="rect">
            <a:avLst/>
          </a:prstGeom>
        </p:spPr>
      </p:pic>
      <p:pic>
        <p:nvPicPr>
          <p:cNvPr id="8" name="Picture 7">
            <a:extLst>
              <a:ext uri="{FF2B5EF4-FFF2-40B4-BE49-F238E27FC236}">
                <a16:creationId xmlns:a16="http://schemas.microsoft.com/office/drawing/2014/main" id="{0BAB002B-7311-FEFA-06EC-7E06AFACE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549" y="2632809"/>
            <a:ext cx="5012951" cy="3906103"/>
          </a:xfrm>
          <a:prstGeom prst="rect">
            <a:avLst/>
          </a:prstGeom>
        </p:spPr>
      </p:pic>
    </p:spTree>
    <p:extLst>
      <p:ext uri="{BB962C8B-B14F-4D97-AF65-F5344CB8AC3E}">
        <p14:creationId xmlns:p14="http://schemas.microsoft.com/office/powerpoint/2010/main" val="1335555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41</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ontent Placeholder 8">
            <a:extLst>
              <a:ext uri="{FF2B5EF4-FFF2-40B4-BE49-F238E27FC236}">
                <a16:creationId xmlns:a16="http://schemas.microsoft.com/office/drawing/2014/main" id="{C37E1FC0-A27C-45AD-A6D8-9BC364896497}"/>
              </a:ext>
            </a:extLst>
          </p:cNvPr>
          <p:cNvGraphicFramePr>
            <a:graphicFrameLocks/>
          </p:cNvGraphicFramePr>
          <p:nvPr>
            <p:extLst>
              <p:ext uri="{D42A27DB-BD31-4B8C-83A1-F6EECF244321}">
                <p14:modId xmlns:p14="http://schemas.microsoft.com/office/powerpoint/2010/main" val="515509960"/>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Haryanvi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0.62</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0.64</a:t>
                      </a:r>
                    </a:p>
                  </a:txBody>
                  <a:tcPr/>
                </a:tc>
                <a:extLst>
                  <a:ext uri="{0D108BD9-81ED-4DB2-BD59-A6C34878D82A}">
                    <a16:rowId xmlns:a16="http://schemas.microsoft.com/office/drawing/2014/main" val="4069783262"/>
                  </a:ext>
                </a:extLst>
              </a:tr>
            </a:tbl>
          </a:graphicData>
        </a:graphic>
      </p:graphicFrame>
      <p:pic>
        <p:nvPicPr>
          <p:cNvPr id="7" name="Picture 6">
            <a:extLst>
              <a:ext uri="{FF2B5EF4-FFF2-40B4-BE49-F238E27FC236}">
                <a16:creationId xmlns:a16="http://schemas.microsoft.com/office/drawing/2014/main" id="{9121918A-2508-8C00-DEE5-E6C48458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50952"/>
            <a:ext cx="4665986" cy="3987960"/>
          </a:xfrm>
          <a:prstGeom prst="rect">
            <a:avLst/>
          </a:prstGeom>
        </p:spPr>
      </p:pic>
      <p:pic>
        <p:nvPicPr>
          <p:cNvPr id="9" name="Picture 8">
            <a:extLst>
              <a:ext uri="{FF2B5EF4-FFF2-40B4-BE49-F238E27FC236}">
                <a16:creationId xmlns:a16="http://schemas.microsoft.com/office/drawing/2014/main" id="{0EE68C85-F038-2357-B2C7-43F65EDEE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2748281"/>
            <a:ext cx="4885951" cy="3807144"/>
          </a:xfrm>
          <a:prstGeom prst="rect">
            <a:avLst/>
          </a:prstGeom>
        </p:spPr>
      </p:pic>
    </p:spTree>
    <p:extLst>
      <p:ext uri="{BB962C8B-B14F-4D97-AF65-F5344CB8AC3E}">
        <p14:creationId xmlns:p14="http://schemas.microsoft.com/office/powerpoint/2010/main" val="2753105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42</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ontent Placeholder 8">
            <a:extLst>
              <a:ext uri="{FF2B5EF4-FFF2-40B4-BE49-F238E27FC236}">
                <a16:creationId xmlns:a16="http://schemas.microsoft.com/office/drawing/2014/main" id="{C37E1FC0-A27C-45AD-A6D8-9BC364896497}"/>
              </a:ext>
            </a:extLst>
          </p:cNvPr>
          <p:cNvGraphicFramePr>
            <a:graphicFrameLocks/>
          </p:cNvGraphicFramePr>
          <p:nvPr>
            <p:extLst>
              <p:ext uri="{D42A27DB-BD31-4B8C-83A1-F6EECF244321}">
                <p14:modId xmlns:p14="http://schemas.microsoft.com/office/powerpoint/2010/main" val="1190248703"/>
              </p:ext>
            </p:extLst>
          </p:nvPr>
        </p:nvGraphicFramePr>
        <p:xfrm>
          <a:off x="1072940" y="1422718"/>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Hindi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0.57</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0.6</a:t>
                      </a:r>
                    </a:p>
                  </a:txBody>
                  <a:tcPr/>
                </a:tc>
                <a:extLst>
                  <a:ext uri="{0D108BD9-81ED-4DB2-BD59-A6C34878D82A}">
                    <a16:rowId xmlns:a16="http://schemas.microsoft.com/office/drawing/2014/main" val="4069783262"/>
                  </a:ext>
                </a:extLst>
              </a:tr>
            </a:tbl>
          </a:graphicData>
        </a:graphic>
      </p:graphicFrame>
      <p:pic>
        <p:nvPicPr>
          <p:cNvPr id="8" name="Picture 7">
            <a:extLst>
              <a:ext uri="{FF2B5EF4-FFF2-40B4-BE49-F238E27FC236}">
                <a16:creationId xmlns:a16="http://schemas.microsoft.com/office/drawing/2014/main" id="{8C598C23-D217-40EC-DFD3-B828D2462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900" y="2613018"/>
            <a:ext cx="5038351" cy="3925894"/>
          </a:xfrm>
          <a:prstGeom prst="rect">
            <a:avLst/>
          </a:prstGeom>
        </p:spPr>
      </p:pic>
      <p:pic>
        <p:nvPicPr>
          <p:cNvPr id="11" name="Picture 10">
            <a:extLst>
              <a:ext uri="{FF2B5EF4-FFF2-40B4-BE49-F238E27FC236}">
                <a16:creationId xmlns:a16="http://schemas.microsoft.com/office/drawing/2014/main" id="{CD8673AA-130B-C5B0-8FD7-979D425A3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13" y="2587050"/>
            <a:ext cx="4735872" cy="4047690"/>
          </a:xfrm>
          <a:prstGeom prst="rect">
            <a:avLst/>
          </a:prstGeom>
        </p:spPr>
      </p:pic>
    </p:spTree>
    <p:extLst>
      <p:ext uri="{BB962C8B-B14F-4D97-AF65-F5344CB8AC3E}">
        <p14:creationId xmlns:p14="http://schemas.microsoft.com/office/powerpoint/2010/main" val="2590866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43</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2E0BF722-EA65-D021-165A-1D067B517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37873"/>
            <a:ext cx="4330284" cy="3701039"/>
          </a:xfrm>
          <a:prstGeom prst="rect">
            <a:avLst/>
          </a:prstGeom>
        </p:spPr>
      </p:pic>
      <p:pic>
        <p:nvPicPr>
          <p:cNvPr id="14" name="Picture 13">
            <a:extLst>
              <a:ext uri="{FF2B5EF4-FFF2-40B4-BE49-F238E27FC236}">
                <a16:creationId xmlns:a16="http://schemas.microsoft.com/office/drawing/2014/main" id="{2868DEAE-0A83-8030-FE47-B29E4F26B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900" y="2862697"/>
            <a:ext cx="4717921" cy="3676215"/>
          </a:xfrm>
          <a:prstGeom prst="rect">
            <a:avLst/>
          </a:prstGeom>
        </p:spPr>
      </p:pic>
      <p:graphicFrame>
        <p:nvGraphicFramePr>
          <p:cNvPr id="15" name="Content Placeholder 8">
            <a:extLst>
              <a:ext uri="{FF2B5EF4-FFF2-40B4-BE49-F238E27FC236}">
                <a16:creationId xmlns:a16="http://schemas.microsoft.com/office/drawing/2014/main" id="{A4761DE5-A956-70AF-4B99-D5A7BEEE3719}"/>
              </a:ext>
            </a:extLst>
          </p:cNvPr>
          <p:cNvGraphicFramePr>
            <a:graphicFrameLocks/>
          </p:cNvGraphicFramePr>
          <p:nvPr>
            <p:extLst>
              <p:ext uri="{D42A27DB-BD31-4B8C-83A1-F6EECF244321}">
                <p14:modId xmlns:p14="http://schemas.microsoft.com/office/powerpoint/2010/main" val="714738280"/>
              </p:ext>
            </p:extLst>
          </p:nvPr>
        </p:nvGraphicFramePr>
        <p:xfrm>
          <a:off x="1072940" y="1606985"/>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Bhojpuri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0.49</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0.59</a:t>
                      </a:r>
                    </a:p>
                  </a:txBody>
                  <a:tcPr/>
                </a:tc>
                <a:extLst>
                  <a:ext uri="{0D108BD9-81ED-4DB2-BD59-A6C34878D82A}">
                    <a16:rowId xmlns:a16="http://schemas.microsoft.com/office/drawing/2014/main" val="4069783262"/>
                  </a:ext>
                </a:extLst>
              </a:tr>
            </a:tbl>
          </a:graphicData>
        </a:graphic>
      </p:graphicFrame>
    </p:spTree>
    <p:extLst>
      <p:ext uri="{BB962C8B-B14F-4D97-AF65-F5344CB8AC3E}">
        <p14:creationId xmlns:p14="http://schemas.microsoft.com/office/powerpoint/2010/main" val="587164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44</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Content Placeholder 8">
            <a:extLst>
              <a:ext uri="{FF2B5EF4-FFF2-40B4-BE49-F238E27FC236}">
                <a16:creationId xmlns:a16="http://schemas.microsoft.com/office/drawing/2014/main" id="{A4761DE5-A956-70AF-4B99-D5A7BEEE3719}"/>
              </a:ext>
            </a:extLst>
          </p:cNvPr>
          <p:cNvGraphicFramePr>
            <a:graphicFrameLocks/>
          </p:cNvGraphicFramePr>
          <p:nvPr>
            <p:extLst>
              <p:ext uri="{D42A27DB-BD31-4B8C-83A1-F6EECF244321}">
                <p14:modId xmlns:p14="http://schemas.microsoft.com/office/powerpoint/2010/main" val="2089754980"/>
              </p:ext>
            </p:extLst>
          </p:nvPr>
        </p:nvGraphicFramePr>
        <p:xfrm>
          <a:off x="1072940" y="1606985"/>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Kannada</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0.49</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0.16</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1B01366C-9899-3238-B648-A9D8499AD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98263"/>
            <a:ext cx="4707232" cy="4023212"/>
          </a:xfrm>
          <a:prstGeom prst="rect">
            <a:avLst/>
          </a:prstGeom>
        </p:spPr>
      </p:pic>
      <p:pic>
        <p:nvPicPr>
          <p:cNvPr id="8" name="Picture 7">
            <a:extLst>
              <a:ext uri="{FF2B5EF4-FFF2-40B4-BE49-F238E27FC236}">
                <a16:creationId xmlns:a16="http://schemas.microsoft.com/office/drawing/2014/main" id="{0C8E1DE6-8CC6-4CDF-C17D-D985F7828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249" y="2717078"/>
            <a:ext cx="4962151" cy="3866519"/>
          </a:xfrm>
          <a:prstGeom prst="rect">
            <a:avLst/>
          </a:prstGeom>
        </p:spPr>
      </p:pic>
    </p:spTree>
    <p:extLst>
      <p:ext uri="{BB962C8B-B14F-4D97-AF65-F5344CB8AC3E}">
        <p14:creationId xmlns:p14="http://schemas.microsoft.com/office/powerpoint/2010/main" val="934803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45</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Content Placeholder 8">
            <a:extLst>
              <a:ext uri="{FF2B5EF4-FFF2-40B4-BE49-F238E27FC236}">
                <a16:creationId xmlns:a16="http://schemas.microsoft.com/office/drawing/2014/main" id="{A4761DE5-A956-70AF-4B99-D5A7BEEE3719}"/>
              </a:ext>
            </a:extLst>
          </p:cNvPr>
          <p:cNvGraphicFramePr>
            <a:graphicFrameLocks/>
          </p:cNvGraphicFramePr>
          <p:nvPr>
            <p:extLst>
              <p:ext uri="{D42A27DB-BD31-4B8C-83A1-F6EECF244321}">
                <p14:modId xmlns:p14="http://schemas.microsoft.com/office/powerpoint/2010/main" val="4143374786"/>
              </p:ext>
            </p:extLst>
          </p:nvPr>
        </p:nvGraphicFramePr>
        <p:xfrm>
          <a:off x="1072940" y="1606985"/>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Malayalam</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0.69</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0.14</a:t>
                      </a:r>
                    </a:p>
                  </a:txBody>
                  <a:tcPr/>
                </a:tc>
                <a:extLst>
                  <a:ext uri="{0D108BD9-81ED-4DB2-BD59-A6C34878D82A}">
                    <a16:rowId xmlns:a16="http://schemas.microsoft.com/office/drawing/2014/main" val="4069783262"/>
                  </a:ext>
                </a:extLst>
              </a:tr>
            </a:tbl>
          </a:graphicData>
        </a:graphic>
      </p:graphicFrame>
      <p:pic>
        <p:nvPicPr>
          <p:cNvPr id="7" name="Picture 6">
            <a:extLst>
              <a:ext uri="{FF2B5EF4-FFF2-40B4-BE49-F238E27FC236}">
                <a16:creationId xmlns:a16="http://schemas.microsoft.com/office/drawing/2014/main" id="{4033BFF3-66DB-1581-EB76-1448DD9A6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677" y="3112248"/>
            <a:ext cx="4631951" cy="3609227"/>
          </a:xfrm>
          <a:prstGeom prst="rect">
            <a:avLst/>
          </a:prstGeom>
        </p:spPr>
      </p:pic>
      <p:pic>
        <p:nvPicPr>
          <p:cNvPr id="10" name="Picture 9">
            <a:extLst>
              <a:ext uri="{FF2B5EF4-FFF2-40B4-BE49-F238E27FC236}">
                <a16:creationId xmlns:a16="http://schemas.microsoft.com/office/drawing/2014/main" id="{321D978C-54F8-5E14-363A-6F21D453C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14" y="2810310"/>
            <a:ext cx="4301239" cy="3676215"/>
          </a:xfrm>
          <a:prstGeom prst="rect">
            <a:avLst/>
          </a:prstGeom>
        </p:spPr>
      </p:pic>
    </p:spTree>
    <p:extLst>
      <p:ext uri="{BB962C8B-B14F-4D97-AF65-F5344CB8AC3E}">
        <p14:creationId xmlns:p14="http://schemas.microsoft.com/office/powerpoint/2010/main" val="3445933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46</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Content Placeholder 8">
            <a:extLst>
              <a:ext uri="{FF2B5EF4-FFF2-40B4-BE49-F238E27FC236}">
                <a16:creationId xmlns:a16="http://schemas.microsoft.com/office/drawing/2014/main" id="{A4761DE5-A956-70AF-4B99-D5A7BEEE3719}"/>
              </a:ext>
            </a:extLst>
          </p:cNvPr>
          <p:cNvGraphicFramePr>
            <a:graphicFrameLocks/>
          </p:cNvGraphicFramePr>
          <p:nvPr>
            <p:extLst>
              <p:ext uri="{D42A27DB-BD31-4B8C-83A1-F6EECF244321}">
                <p14:modId xmlns:p14="http://schemas.microsoft.com/office/powerpoint/2010/main" val="4014741978"/>
              </p:ext>
            </p:extLst>
          </p:nvPr>
        </p:nvGraphicFramePr>
        <p:xfrm>
          <a:off x="1072940" y="1606985"/>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Odia</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0.46</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0.16</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A3BF0BC0-86D9-BD4E-BACD-C6B2A660D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940" y="2728336"/>
            <a:ext cx="4397150" cy="3758189"/>
          </a:xfrm>
          <a:prstGeom prst="rect">
            <a:avLst/>
          </a:prstGeom>
        </p:spPr>
      </p:pic>
      <p:pic>
        <p:nvPicPr>
          <p:cNvPr id="8" name="Picture 7">
            <a:extLst>
              <a:ext uri="{FF2B5EF4-FFF2-40B4-BE49-F238E27FC236}">
                <a16:creationId xmlns:a16="http://schemas.microsoft.com/office/drawing/2014/main" id="{B4C4EC8A-EE40-F99E-1DF6-755FF0A30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900" y="2912486"/>
            <a:ext cx="4594942" cy="3580389"/>
          </a:xfrm>
          <a:prstGeom prst="rect">
            <a:avLst/>
          </a:prstGeom>
        </p:spPr>
      </p:pic>
    </p:spTree>
    <p:extLst>
      <p:ext uri="{BB962C8B-B14F-4D97-AF65-F5344CB8AC3E}">
        <p14:creationId xmlns:p14="http://schemas.microsoft.com/office/powerpoint/2010/main" val="1101770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47</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Content Placeholder 8">
            <a:extLst>
              <a:ext uri="{FF2B5EF4-FFF2-40B4-BE49-F238E27FC236}">
                <a16:creationId xmlns:a16="http://schemas.microsoft.com/office/drawing/2014/main" id="{A4761DE5-A956-70AF-4B99-D5A7BEEE3719}"/>
              </a:ext>
            </a:extLst>
          </p:cNvPr>
          <p:cNvGraphicFramePr>
            <a:graphicFrameLocks/>
          </p:cNvGraphicFramePr>
          <p:nvPr>
            <p:extLst>
              <p:ext uri="{D42A27DB-BD31-4B8C-83A1-F6EECF244321}">
                <p14:modId xmlns:p14="http://schemas.microsoft.com/office/powerpoint/2010/main" val="406462057"/>
              </p:ext>
            </p:extLst>
          </p:nvPr>
        </p:nvGraphicFramePr>
        <p:xfrm>
          <a:off x="1072940" y="1606985"/>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Tamil</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0.48</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0.22</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A16E81FF-F2C5-CE82-36E2-EF8D014E9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242" y="2868612"/>
            <a:ext cx="4944625" cy="3852863"/>
          </a:xfrm>
          <a:prstGeom prst="rect">
            <a:avLst/>
          </a:prstGeom>
        </p:spPr>
      </p:pic>
      <p:pic>
        <p:nvPicPr>
          <p:cNvPr id="8" name="Picture 7">
            <a:extLst>
              <a:ext uri="{FF2B5EF4-FFF2-40B4-BE49-F238E27FC236}">
                <a16:creationId xmlns:a16="http://schemas.microsoft.com/office/drawing/2014/main" id="{434F9024-E1FD-3BC6-F1A5-18C767424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740" y="2819836"/>
            <a:ext cx="4433115" cy="3788927"/>
          </a:xfrm>
          <a:prstGeom prst="rect">
            <a:avLst/>
          </a:prstGeom>
        </p:spPr>
      </p:pic>
    </p:spTree>
    <p:extLst>
      <p:ext uri="{BB962C8B-B14F-4D97-AF65-F5344CB8AC3E}">
        <p14:creationId xmlns:p14="http://schemas.microsoft.com/office/powerpoint/2010/main" val="1412056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8C1-95F5-2C22-16F9-117A4A80D5AE}"/>
              </a:ext>
            </a:extLst>
          </p:cNvPr>
          <p:cNvSpPr>
            <a:spLocks noGrp="1"/>
          </p:cNvSpPr>
          <p:nvPr>
            <p:ph type="title"/>
          </p:nvPr>
        </p:nvSpPr>
        <p:spPr/>
        <p:txBody>
          <a:bodyPr/>
          <a:lstStyle/>
          <a:p>
            <a:r>
              <a:rPr lang="en-GB" dirty="0"/>
              <a:t>Results – Multi Lingual Adaptation (LNN)</a:t>
            </a:r>
          </a:p>
        </p:txBody>
      </p:sp>
      <p:sp>
        <p:nvSpPr>
          <p:cNvPr id="4" name="Slide Number Placeholder 3">
            <a:extLst>
              <a:ext uri="{FF2B5EF4-FFF2-40B4-BE49-F238E27FC236}">
                <a16:creationId xmlns:a16="http://schemas.microsoft.com/office/drawing/2014/main" id="{2C774828-4C41-CF59-ED86-95165275076E}"/>
              </a:ext>
            </a:extLst>
          </p:cNvPr>
          <p:cNvSpPr>
            <a:spLocks noGrp="1"/>
          </p:cNvSpPr>
          <p:nvPr>
            <p:ph type="sldNum" sz="quarter" idx="12"/>
          </p:nvPr>
        </p:nvSpPr>
        <p:spPr/>
        <p:txBody>
          <a:bodyPr/>
          <a:lstStyle/>
          <a:p>
            <a:fld id="{330EA680-D336-4FF7-8B7A-9848BB0A1C32}" type="slidenum">
              <a:rPr lang="en-GB" smtClean="0"/>
              <a:t>48</a:t>
            </a:fld>
            <a:endParaRPr lang="en-GB"/>
          </a:p>
        </p:txBody>
      </p:sp>
      <p:sp>
        <p:nvSpPr>
          <p:cNvPr id="6" name="Rectangle 5">
            <a:extLst>
              <a:ext uri="{FF2B5EF4-FFF2-40B4-BE49-F238E27FC236}">
                <a16:creationId xmlns:a16="http://schemas.microsoft.com/office/drawing/2014/main" id="{DD34B4AE-CB6E-9096-D41E-19F8610CA2AF}"/>
              </a:ext>
            </a:extLst>
          </p:cNvPr>
          <p:cNvSpPr/>
          <p:nvPr/>
        </p:nvSpPr>
        <p:spPr>
          <a:xfrm>
            <a:off x="5803900" y="6121400"/>
            <a:ext cx="300990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Content Placeholder 8">
            <a:extLst>
              <a:ext uri="{FF2B5EF4-FFF2-40B4-BE49-F238E27FC236}">
                <a16:creationId xmlns:a16="http://schemas.microsoft.com/office/drawing/2014/main" id="{A4761DE5-A956-70AF-4B99-D5A7BEEE3719}"/>
              </a:ext>
            </a:extLst>
          </p:cNvPr>
          <p:cNvGraphicFramePr>
            <a:graphicFrameLocks/>
          </p:cNvGraphicFramePr>
          <p:nvPr>
            <p:extLst>
              <p:ext uri="{D42A27DB-BD31-4B8C-83A1-F6EECF244321}">
                <p14:modId xmlns:p14="http://schemas.microsoft.com/office/powerpoint/2010/main" val="1937382126"/>
              </p:ext>
            </p:extLst>
          </p:nvPr>
        </p:nvGraphicFramePr>
        <p:xfrm>
          <a:off x="1072940" y="1606985"/>
          <a:ext cx="10046120" cy="1005840"/>
        </p:xfrm>
        <a:graphic>
          <a:graphicData uri="http://schemas.openxmlformats.org/drawingml/2006/table">
            <a:tbl>
              <a:tblPr firstRow="1" bandRow="1">
                <a:tableStyleId>{5940675A-B579-460E-94D1-54222C63F5DA}</a:tableStyleId>
              </a:tblPr>
              <a:tblGrid>
                <a:gridCol w="5023060">
                  <a:extLst>
                    <a:ext uri="{9D8B030D-6E8A-4147-A177-3AD203B41FA5}">
                      <a16:colId xmlns:a16="http://schemas.microsoft.com/office/drawing/2014/main" val="3981592700"/>
                    </a:ext>
                  </a:extLst>
                </a:gridCol>
                <a:gridCol w="5023060">
                  <a:extLst>
                    <a:ext uri="{9D8B030D-6E8A-4147-A177-3AD203B41FA5}">
                      <a16:colId xmlns:a16="http://schemas.microsoft.com/office/drawing/2014/main" val="4074979727"/>
                    </a:ext>
                  </a:extLst>
                </a:gridCol>
              </a:tblGrid>
              <a:tr h="287338">
                <a:tc gridSpan="2">
                  <a:txBody>
                    <a:bodyPr/>
                    <a:lstStyle/>
                    <a:p>
                      <a:pPr algn="ctr"/>
                      <a:r>
                        <a:rPr lang="en-GB" sz="1600" dirty="0">
                          <a:solidFill>
                            <a:schemeClr val="tx1"/>
                          </a:solidFill>
                        </a:rPr>
                        <a:t>Bengali</a:t>
                      </a:r>
                    </a:p>
                  </a:txBody>
                  <a:tcPr/>
                </a:tc>
                <a:tc hMerge="1">
                  <a:txBody>
                    <a:bodyPr/>
                    <a:lstStyle/>
                    <a:p>
                      <a:endParaRPr lang="en-GB" sz="1600" dirty="0">
                        <a:solidFill>
                          <a:schemeClr val="tx1"/>
                        </a:solidFill>
                      </a:endParaRPr>
                    </a:p>
                  </a:txBody>
                  <a:tcPr/>
                </a:tc>
                <a:extLst>
                  <a:ext uri="{0D108BD9-81ED-4DB2-BD59-A6C34878D82A}">
                    <a16:rowId xmlns:a16="http://schemas.microsoft.com/office/drawing/2014/main" val="2927459018"/>
                  </a:ext>
                </a:extLst>
              </a:tr>
              <a:tr h="287338">
                <a:tc>
                  <a:txBody>
                    <a:bodyPr/>
                    <a:lstStyle/>
                    <a:p>
                      <a:r>
                        <a:rPr lang="en-GB" sz="1600" dirty="0">
                          <a:solidFill>
                            <a:schemeClr val="tx1"/>
                          </a:solidFill>
                        </a:rPr>
                        <a:t>Accuracy</a:t>
                      </a:r>
                    </a:p>
                  </a:txBody>
                  <a:tcPr/>
                </a:tc>
                <a:tc>
                  <a:txBody>
                    <a:bodyPr/>
                    <a:lstStyle/>
                    <a:p>
                      <a:r>
                        <a:rPr lang="en-GB" sz="1600" dirty="0">
                          <a:solidFill>
                            <a:schemeClr val="tx1"/>
                          </a:solidFill>
                        </a:rPr>
                        <a:t>0.57</a:t>
                      </a:r>
                    </a:p>
                  </a:txBody>
                  <a:tcPr/>
                </a:tc>
                <a:extLst>
                  <a:ext uri="{0D108BD9-81ED-4DB2-BD59-A6C34878D82A}">
                    <a16:rowId xmlns:a16="http://schemas.microsoft.com/office/drawing/2014/main" val="955424626"/>
                  </a:ext>
                </a:extLst>
              </a:tr>
              <a:tr h="287338">
                <a:tc>
                  <a:txBody>
                    <a:bodyPr/>
                    <a:lstStyle/>
                    <a:p>
                      <a:r>
                        <a:rPr lang="en-GB" sz="1600" dirty="0">
                          <a:solidFill>
                            <a:schemeClr val="tx1"/>
                          </a:solidFill>
                        </a:rPr>
                        <a:t>F1 score</a:t>
                      </a:r>
                    </a:p>
                  </a:txBody>
                  <a:tcPr/>
                </a:tc>
                <a:tc>
                  <a:txBody>
                    <a:bodyPr/>
                    <a:lstStyle/>
                    <a:p>
                      <a:r>
                        <a:rPr lang="en-GB" sz="1600" dirty="0">
                          <a:solidFill>
                            <a:schemeClr val="tx1"/>
                          </a:solidFill>
                        </a:rPr>
                        <a:t>0.58</a:t>
                      </a:r>
                    </a:p>
                  </a:txBody>
                  <a:tcPr/>
                </a:tc>
                <a:extLst>
                  <a:ext uri="{0D108BD9-81ED-4DB2-BD59-A6C34878D82A}">
                    <a16:rowId xmlns:a16="http://schemas.microsoft.com/office/drawing/2014/main" val="4069783262"/>
                  </a:ext>
                </a:extLst>
              </a:tr>
            </a:tbl>
          </a:graphicData>
        </a:graphic>
      </p:graphicFrame>
      <p:pic>
        <p:nvPicPr>
          <p:cNvPr id="5" name="Picture 4">
            <a:extLst>
              <a:ext uri="{FF2B5EF4-FFF2-40B4-BE49-F238E27FC236}">
                <a16:creationId xmlns:a16="http://schemas.microsoft.com/office/drawing/2014/main" id="{BC2DD731-9C1D-F8DF-8A9B-E47343125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449" y="2926041"/>
            <a:ext cx="4606551" cy="3589435"/>
          </a:xfrm>
          <a:prstGeom prst="rect">
            <a:avLst/>
          </a:prstGeom>
        </p:spPr>
      </p:pic>
      <p:pic>
        <p:nvPicPr>
          <p:cNvPr id="8" name="Picture 7">
            <a:extLst>
              <a:ext uri="{FF2B5EF4-FFF2-40B4-BE49-F238E27FC236}">
                <a16:creationId xmlns:a16="http://schemas.microsoft.com/office/drawing/2014/main" id="{B172827C-454A-B221-B5A8-EC735BE64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253" y="2832860"/>
            <a:ext cx="4456647" cy="3809040"/>
          </a:xfrm>
          <a:prstGeom prst="rect">
            <a:avLst/>
          </a:prstGeom>
        </p:spPr>
      </p:pic>
    </p:spTree>
    <p:extLst>
      <p:ext uri="{BB962C8B-B14F-4D97-AF65-F5344CB8AC3E}">
        <p14:creationId xmlns:p14="http://schemas.microsoft.com/office/powerpoint/2010/main" val="4143341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190E-3065-839A-DC62-7E7C4381767E}"/>
              </a:ext>
            </a:extLst>
          </p:cNvPr>
          <p:cNvSpPr>
            <a:spLocks noGrp="1"/>
          </p:cNvSpPr>
          <p:nvPr>
            <p:ph type="title"/>
          </p:nvPr>
        </p:nvSpPr>
        <p:spPr/>
        <p:txBody>
          <a:bodyPr/>
          <a:lstStyle/>
          <a:p>
            <a:r>
              <a:rPr lang="en-GB" dirty="0"/>
              <a:t>Results – Multi Lingual Adaptation (CNN+LNN)</a:t>
            </a:r>
            <a:endParaRPr lang="en-IN" dirty="0"/>
          </a:p>
        </p:txBody>
      </p:sp>
      <p:sp>
        <p:nvSpPr>
          <p:cNvPr id="4" name="Slide Number Placeholder 3">
            <a:extLst>
              <a:ext uri="{FF2B5EF4-FFF2-40B4-BE49-F238E27FC236}">
                <a16:creationId xmlns:a16="http://schemas.microsoft.com/office/drawing/2014/main" id="{C444EE5A-4458-612D-B5B4-C02FA2446352}"/>
              </a:ext>
            </a:extLst>
          </p:cNvPr>
          <p:cNvSpPr>
            <a:spLocks noGrp="1"/>
          </p:cNvSpPr>
          <p:nvPr>
            <p:ph type="sldNum" sz="quarter" idx="12"/>
          </p:nvPr>
        </p:nvSpPr>
        <p:spPr/>
        <p:txBody>
          <a:bodyPr/>
          <a:lstStyle/>
          <a:p>
            <a:fld id="{330EA680-D336-4FF7-8B7A-9848BB0A1C32}" type="slidenum">
              <a:rPr lang="en-GB" smtClean="0"/>
              <a:t>49</a:t>
            </a:fld>
            <a:endParaRPr lang="en-GB"/>
          </a:p>
        </p:txBody>
      </p:sp>
      <p:graphicFrame>
        <p:nvGraphicFramePr>
          <p:cNvPr id="5" name="Content Placeholder 8">
            <a:extLst>
              <a:ext uri="{FF2B5EF4-FFF2-40B4-BE49-F238E27FC236}">
                <a16:creationId xmlns:a16="http://schemas.microsoft.com/office/drawing/2014/main" id="{4160AB1A-FFAD-D2FA-AFB1-495623C03E1A}"/>
              </a:ext>
            </a:extLst>
          </p:cNvPr>
          <p:cNvGraphicFramePr>
            <a:graphicFrameLocks/>
          </p:cNvGraphicFramePr>
          <p:nvPr>
            <p:extLst>
              <p:ext uri="{D42A27DB-BD31-4B8C-83A1-F6EECF244321}">
                <p14:modId xmlns:p14="http://schemas.microsoft.com/office/powerpoint/2010/main" val="1323528859"/>
              </p:ext>
            </p:extLst>
          </p:nvPr>
        </p:nvGraphicFramePr>
        <p:xfrm>
          <a:off x="756121" y="3037691"/>
          <a:ext cx="10345120" cy="1371600"/>
        </p:xfrm>
        <a:graphic>
          <a:graphicData uri="http://schemas.openxmlformats.org/drawingml/2006/table">
            <a:tbl>
              <a:tblPr firstRow="1" bandRow="1">
                <a:tableStyleId>{5940675A-B579-460E-94D1-54222C63F5DA}</a:tableStyleId>
              </a:tblPr>
              <a:tblGrid>
                <a:gridCol w="5172560">
                  <a:extLst>
                    <a:ext uri="{9D8B030D-6E8A-4147-A177-3AD203B41FA5}">
                      <a16:colId xmlns:a16="http://schemas.microsoft.com/office/drawing/2014/main" val="3981592700"/>
                    </a:ext>
                  </a:extLst>
                </a:gridCol>
                <a:gridCol w="5172560">
                  <a:extLst>
                    <a:ext uri="{9D8B030D-6E8A-4147-A177-3AD203B41FA5}">
                      <a16:colId xmlns:a16="http://schemas.microsoft.com/office/drawing/2014/main" val="4074979727"/>
                    </a:ext>
                  </a:extLst>
                </a:gridCol>
              </a:tblGrid>
              <a:tr h="370840">
                <a:tc>
                  <a:txBody>
                    <a:bodyPr/>
                    <a:lstStyle/>
                    <a:p>
                      <a:r>
                        <a:rPr lang="en-GB" sz="2400" dirty="0">
                          <a:solidFill>
                            <a:schemeClr val="tx1"/>
                          </a:solidFill>
                        </a:rPr>
                        <a:t>Accuracy</a:t>
                      </a:r>
                    </a:p>
                  </a:txBody>
                  <a:tcPr/>
                </a:tc>
                <a:tc>
                  <a:txBody>
                    <a:bodyPr/>
                    <a:lstStyle/>
                    <a:p>
                      <a:r>
                        <a:rPr lang="en-GB" sz="2400" dirty="0">
                          <a:solidFill>
                            <a:schemeClr val="tx1"/>
                          </a:solidFill>
                        </a:rPr>
                        <a:t>0.77</a:t>
                      </a:r>
                    </a:p>
                  </a:txBody>
                  <a:tcPr/>
                </a:tc>
                <a:extLst>
                  <a:ext uri="{0D108BD9-81ED-4DB2-BD59-A6C34878D82A}">
                    <a16:rowId xmlns:a16="http://schemas.microsoft.com/office/drawing/2014/main" val="955424626"/>
                  </a:ext>
                </a:extLst>
              </a:tr>
              <a:tr h="370840">
                <a:tc>
                  <a:txBody>
                    <a:bodyPr/>
                    <a:lstStyle/>
                    <a:p>
                      <a:r>
                        <a:rPr lang="en-GB" sz="2400" dirty="0">
                          <a:solidFill>
                            <a:schemeClr val="tx1"/>
                          </a:solidFill>
                        </a:rPr>
                        <a:t>F1 score</a:t>
                      </a:r>
                    </a:p>
                  </a:txBody>
                  <a:tcPr/>
                </a:tc>
                <a:tc>
                  <a:txBody>
                    <a:bodyPr/>
                    <a:lstStyle/>
                    <a:p>
                      <a:r>
                        <a:rPr lang="en-GB" sz="2400" dirty="0">
                          <a:solidFill>
                            <a:schemeClr val="tx1"/>
                          </a:solidFill>
                        </a:rPr>
                        <a:t>0.72</a:t>
                      </a:r>
                    </a:p>
                  </a:txBody>
                  <a:tcPr/>
                </a:tc>
                <a:extLst>
                  <a:ext uri="{0D108BD9-81ED-4DB2-BD59-A6C34878D82A}">
                    <a16:rowId xmlns:a16="http://schemas.microsoft.com/office/drawing/2014/main" val="4069783262"/>
                  </a:ext>
                </a:extLst>
              </a:tr>
              <a:tr h="370840">
                <a:tc>
                  <a:txBody>
                    <a:bodyPr/>
                    <a:lstStyle/>
                    <a:p>
                      <a:r>
                        <a:rPr lang="en-GB" sz="2400" dirty="0">
                          <a:solidFill>
                            <a:schemeClr val="tx1"/>
                          </a:solidFill>
                        </a:rPr>
                        <a:t>AUC</a:t>
                      </a:r>
                    </a:p>
                  </a:txBody>
                  <a:tcPr/>
                </a:tc>
                <a:tc>
                  <a:txBody>
                    <a:bodyPr/>
                    <a:lstStyle/>
                    <a:p>
                      <a:r>
                        <a:rPr lang="en-GB" sz="2400" dirty="0">
                          <a:solidFill>
                            <a:schemeClr val="tx1"/>
                          </a:solidFill>
                        </a:rPr>
                        <a:t>0.78</a:t>
                      </a:r>
                    </a:p>
                  </a:txBody>
                  <a:tcPr/>
                </a:tc>
                <a:extLst>
                  <a:ext uri="{0D108BD9-81ED-4DB2-BD59-A6C34878D82A}">
                    <a16:rowId xmlns:a16="http://schemas.microsoft.com/office/drawing/2014/main" val="2491700050"/>
                  </a:ext>
                </a:extLst>
              </a:tr>
            </a:tbl>
          </a:graphicData>
        </a:graphic>
      </p:graphicFrame>
    </p:spTree>
    <p:extLst>
      <p:ext uri="{BB962C8B-B14F-4D97-AF65-F5344CB8AC3E}">
        <p14:creationId xmlns:p14="http://schemas.microsoft.com/office/powerpoint/2010/main" val="255371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3A3D-087B-DE73-F710-A2D5D8CAC711}"/>
              </a:ext>
            </a:extLst>
          </p:cNvPr>
          <p:cNvSpPr>
            <a:spLocks noGrp="1"/>
          </p:cNvSpPr>
          <p:nvPr>
            <p:ph type="title"/>
          </p:nvPr>
        </p:nvSpPr>
        <p:spPr/>
        <p:txBody>
          <a:bodyPr/>
          <a:lstStyle/>
          <a:p>
            <a:r>
              <a:rPr lang="en-GB" dirty="0"/>
              <a:t>Research Gap</a:t>
            </a:r>
            <a:endParaRPr lang="en-US" dirty="0"/>
          </a:p>
        </p:txBody>
      </p:sp>
      <p:sp>
        <p:nvSpPr>
          <p:cNvPr id="3" name="Content Placeholder 2">
            <a:extLst>
              <a:ext uri="{FF2B5EF4-FFF2-40B4-BE49-F238E27FC236}">
                <a16:creationId xmlns:a16="http://schemas.microsoft.com/office/drawing/2014/main" id="{EB60A39B-C9DA-A90E-E424-DC71FC2B34A7}"/>
              </a:ext>
            </a:extLst>
          </p:cNvPr>
          <p:cNvSpPr>
            <a:spLocks noGrp="1"/>
          </p:cNvSpPr>
          <p:nvPr>
            <p:ph idx="1"/>
          </p:nvPr>
        </p:nvSpPr>
        <p:spPr/>
        <p:txBody>
          <a:bodyPr vert="horz" lIns="91440" tIns="45720" rIns="91440" bIns="45720" rtlCol="0" anchor="t">
            <a:normAutofit/>
          </a:bodyPr>
          <a:lstStyle/>
          <a:p>
            <a:r>
              <a:rPr lang="en-US" b="1">
                <a:latin typeface="Calibri"/>
                <a:cs typeface="Calibri"/>
              </a:rPr>
              <a:t>Research Gap 2: </a:t>
            </a:r>
            <a:r>
              <a:rPr lang="en-US">
                <a:latin typeface="Calibri"/>
                <a:cs typeface="Calibri"/>
              </a:rPr>
              <a:t>Potential of Liquid Neural Networks (LNN)</a:t>
            </a:r>
          </a:p>
          <a:p>
            <a:pPr lvl="1">
              <a:buFont typeface="Courier New,monospace" panose="020B0604020202020204" pitchFamily="34" charset="0"/>
              <a:buChar char="o"/>
            </a:pPr>
            <a:r>
              <a:rPr lang="en-US">
                <a:latin typeface="Calibri"/>
                <a:cs typeface="Calibri"/>
              </a:rPr>
              <a:t>Most hate speech detection models rely on Transformer-based architectures.</a:t>
            </a:r>
          </a:p>
          <a:p>
            <a:pPr lvl="1">
              <a:buFont typeface="Courier New,monospace" panose="020B0604020202020204" pitchFamily="34" charset="0"/>
              <a:buChar char="o"/>
            </a:pPr>
            <a:r>
              <a:rPr lang="en-US">
                <a:latin typeface="Calibri"/>
                <a:cs typeface="Calibri"/>
              </a:rPr>
              <a:t>Transformers show limitations in handling dynamic and evolving data patterns, as well as challenges in adapting to noisy or unpredictable data streams.</a:t>
            </a:r>
          </a:p>
          <a:p>
            <a:pPr lvl="1">
              <a:buFont typeface="Courier New,monospace" panose="020B0604020202020204" pitchFamily="34" charset="0"/>
              <a:buChar char="o"/>
            </a:pPr>
            <a:r>
              <a:rPr lang="en-US" dirty="0">
                <a:latin typeface="Calibri"/>
                <a:cs typeface="Calibri"/>
              </a:rPr>
              <a:t>Unlike Transformer-based models, LNNs, with their fluidity, are better equipped to handle unexpected or noisy data, making them more resilient in real-world scenarios.</a:t>
            </a:r>
          </a:p>
          <a:p>
            <a:pPr lvl="1">
              <a:buFont typeface="Courier New,monospace" panose="020B0604020202020204" pitchFamily="34" charset="0"/>
              <a:buChar char="o"/>
            </a:pPr>
            <a:r>
              <a:rPr lang="en-US" dirty="0">
                <a:latin typeface="Calibri"/>
                <a:cs typeface="Calibri"/>
              </a:rPr>
              <a:t>Introduction of Liquid Neural Networks (LNN) as an untapped potential for advancing hate speech detection.</a:t>
            </a:r>
          </a:p>
        </p:txBody>
      </p:sp>
      <p:sp>
        <p:nvSpPr>
          <p:cNvPr id="4" name="Slide Number Placeholder 3">
            <a:extLst>
              <a:ext uri="{FF2B5EF4-FFF2-40B4-BE49-F238E27FC236}">
                <a16:creationId xmlns:a16="http://schemas.microsoft.com/office/drawing/2014/main" id="{D5F9D70C-FFE6-EE6B-99BF-68752B428AE0}"/>
              </a:ext>
            </a:extLst>
          </p:cNvPr>
          <p:cNvSpPr>
            <a:spLocks noGrp="1"/>
          </p:cNvSpPr>
          <p:nvPr>
            <p:ph type="sldNum" sz="quarter" idx="12"/>
          </p:nvPr>
        </p:nvSpPr>
        <p:spPr/>
        <p:txBody>
          <a:bodyPr/>
          <a:lstStyle/>
          <a:p>
            <a:fld id="{330EA680-D336-4FF7-8B7A-9848BB0A1C32}" type="slidenum">
              <a:rPr lang="en-GB" smtClean="0"/>
              <a:t>5</a:t>
            </a:fld>
            <a:endParaRPr lang="en-GB"/>
          </a:p>
        </p:txBody>
      </p:sp>
    </p:spTree>
    <p:extLst>
      <p:ext uri="{BB962C8B-B14F-4D97-AF65-F5344CB8AC3E}">
        <p14:creationId xmlns:p14="http://schemas.microsoft.com/office/powerpoint/2010/main" val="69306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AC7D-0EF6-E7E9-4ABA-A0FF9E8633CE}"/>
              </a:ext>
            </a:extLst>
          </p:cNvPr>
          <p:cNvSpPr>
            <a:spLocks noGrp="1"/>
          </p:cNvSpPr>
          <p:nvPr>
            <p:ph type="title"/>
          </p:nvPr>
        </p:nvSpPr>
        <p:spPr/>
        <p:txBody>
          <a:bodyPr/>
          <a:lstStyle/>
          <a:p>
            <a:r>
              <a:rPr lang="en-GB" dirty="0"/>
              <a:t>Results – Multi Lingual Adaptation (CNN+LNN)</a:t>
            </a:r>
            <a:endParaRPr lang="en-IN" dirty="0"/>
          </a:p>
        </p:txBody>
      </p:sp>
      <p:sp>
        <p:nvSpPr>
          <p:cNvPr id="4" name="Slide Number Placeholder 3">
            <a:extLst>
              <a:ext uri="{FF2B5EF4-FFF2-40B4-BE49-F238E27FC236}">
                <a16:creationId xmlns:a16="http://schemas.microsoft.com/office/drawing/2014/main" id="{F20B6812-49E1-23C2-DDA4-B354B6AF4F75}"/>
              </a:ext>
            </a:extLst>
          </p:cNvPr>
          <p:cNvSpPr>
            <a:spLocks noGrp="1"/>
          </p:cNvSpPr>
          <p:nvPr>
            <p:ph type="sldNum" sz="quarter" idx="12"/>
          </p:nvPr>
        </p:nvSpPr>
        <p:spPr/>
        <p:txBody>
          <a:bodyPr/>
          <a:lstStyle/>
          <a:p>
            <a:fld id="{330EA680-D336-4FF7-8B7A-9848BB0A1C32}" type="slidenum">
              <a:rPr lang="en-GB" smtClean="0"/>
              <a:t>50</a:t>
            </a:fld>
            <a:endParaRPr lang="en-GB"/>
          </a:p>
        </p:txBody>
      </p:sp>
      <p:pic>
        <p:nvPicPr>
          <p:cNvPr id="3074" name="Picture 2">
            <a:extLst>
              <a:ext uri="{FF2B5EF4-FFF2-40B4-BE49-F238E27FC236}">
                <a16:creationId xmlns:a16="http://schemas.microsoft.com/office/drawing/2014/main" id="{E672126A-515D-89AB-0B0B-E17B475C6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6" y="1649413"/>
            <a:ext cx="54006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462BEBE-7C47-8B62-67C6-751FA26A0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1646238"/>
            <a:ext cx="52292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13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5081-2AF3-AF2E-5C91-B7EB0F5A001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364953C-DDBE-E1F0-2039-C77AEBEF7CE4}"/>
              </a:ext>
            </a:extLst>
          </p:cNvPr>
          <p:cNvSpPr>
            <a:spLocks noGrp="1"/>
          </p:cNvSpPr>
          <p:nvPr>
            <p:ph idx="1"/>
          </p:nvPr>
        </p:nvSpPr>
        <p:spPr/>
        <p:txBody>
          <a:bodyPr/>
          <a:lstStyle/>
          <a:p>
            <a:r>
              <a:rPr lang="en-US" dirty="0"/>
              <a:t>Thus, we were able to develop a novel approach for abuse detection:</a:t>
            </a:r>
          </a:p>
          <a:p>
            <a:r>
              <a:rPr lang="en-US" dirty="0" err="1"/>
              <a:t>Utilising</a:t>
            </a:r>
            <a:r>
              <a:rPr lang="en-US" dirty="0"/>
              <a:t> the features of multiple modalities, namely image and text.</a:t>
            </a:r>
          </a:p>
          <a:p>
            <a:r>
              <a:rPr lang="en-US" dirty="0"/>
              <a:t>Leveraging the powers of both LNNs and CNNs by combining their results in a late fusion technique.</a:t>
            </a:r>
          </a:p>
          <a:p>
            <a:r>
              <a:rPr lang="en-US" dirty="0"/>
              <a:t>Developing a Monolingual model for abuse detection and building on it by extending it to cross lingual settings, across multiple Indian languages.</a:t>
            </a:r>
          </a:p>
        </p:txBody>
      </p:sp>
      <p:sp>
        <p:nvSpPr>
          <p:cNvPr id="4" name="Slide Number Placeholder 3">
            <a:extLst>
              <a:ext uri="{FF2B5EF4-FFF2-40B4-BE49-F238E27FC236}">
                <a16:creationId xmlns:a16="http://schemas.microsoft.com/office/drawing/2014/main" id="{2F9E12EA-1230-B9A1-25EC-0A5CA961563C}"/>
              </a:ext>
            </a:extLst>
          </p:cNvPr>
          <p:cNvSpPr>
            <a:spLocks noGrp="1"/>
          </p:cNvSpPr>
          <p:nvPr>
            <p:ph type="sldNum" sz="quarter" idx="12"/>
          </p:nvPr>
        </p:nvSpPr>
        <p:spPr/>
        <p:txBody>
          <a:bodyPr/>
          <a:lstStyle/>
          <a:p>
            <a:fld id="{330EA680-D336-4FF7-8B7A-9848BB0A1C32}" type="slidenum">
              <a:rPr lang="en-GB" smtClean="0"/>
              <a:t>51</a:t>
            </a:fld>
            <a:endParaRPr lang="en-GB"/>
          </a:p>
        </p:txBody>
      </p:sp>
    </p:spTree>
    <p:extLst>
      <p:ext uri="{BB962C8B-B14F-4D97-AF65-F5344CB8AC3E}">
        <p14:creationId xmlns:p14="http://schemas.microsoft.com/office/powerpoint/2010/main" val="6022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A2D2-5385-4157-02D1-A28C1572D954}"/>
              </a:ext>
            </a:extLst>
          </p:cNvPr>
          <p:cNvSpPr>
            <a:spLocks noGrp="1"/>
          </p:cNvSpPr>
          <p:nvPr>
            <p:ph type="title"/>
          </p:nvPr>
        </p:nvSpPr>
        <p:spPr/>
        <p:txBody>
          <a:bodyPr/>
          <a:lstStyle/>
          <a:p>
            <a:r>
              <a:rPr lang="en-GB">
                <a:cs typeface="Calibri Light"/>
              </a:rPr>
              <a:t>References</a:t>
            </a:r>
            <a:endParaRPr lang="en-GB"/>
          </a:p>
        </p:txBody>
      </p:sp>
      <p:sp>
        <p:nvSpPr>
          <p:cNvPr id="3" name="Content Placeholder 2">
            <a:extLst>
              <a:ext uri="{FF2B5EF4-FFF2-40B4-BE49-F238E27FC236}">
                <a16:creationId xmlns:a16="http://schemas.microsoft.com/office/drawing/2014/main" id="{3FB96253-DF53-E8FD-81B7-E50DF9F151D1}"/>
              </a:ext>
            </a:extLst>
          </p:cNvPr>
          <p:cNvSpPr>
            <a:spLocks noGrp="1"/>
          </p:cNvSpPr>
          <p:nvPr>
            <p:ph idx="1"/>
          </p:nvPr>
        </p:nvSpPr>
        <p:spPr/>
        <p:txBody>
          <a:bodyPr vert="horz" lIns="91440" tIns="45720" rIns="91440" bIns="45720" rtlCol="0" anchor="t">
            <a:noAutofit/>
          </a:bodyPr>
          <a:lstStyle/>
          <a:p>
            <a:r>
              <a:rPr lang="en-GB" sz="1400">
                <a:ea typeface="+mn-lt"/>
                <a:cs typeface="+mn-lt"/>
                <a:hlinkClick r:id="rId2"/>
              </a:rPr>
              <a:t>“Liquid” machine-learning system adapts to changing conditions | MIT News | Massachusetts Institute of Technology</a:t>
            </a:r>
            <a:endParaRPr lang="en-GB" sz="1400">
              <a:ea typeface="+mn-lt"/>
              <a:cs typeface="+mn-lt"/>
            </a:endParaRPr>
          </a:p>
          <a:p>
            <a:r>
              <a:rPr lang="en-GB" sz="1400">
                <a:ea typeface="+mn-lt"/>
                <a:cs typeface="+mn-lt"/>
                <a:hlinkClick r:id="rId3"/>
              </a:rPr>
              <a:t>Speech-to-Text request construction  |  Cloud Speech-to-Text Documentation  |  Google Cloud</a:t>
            </a:r>
            <a:endParaRPr lang="en-GB" sz="1400">
              <a:ea typeface="+mn-lt"/>
              <a:cs typeface="+mn-lt"/>
            </a:endParaRPr>
          </a:p>
          <a:p>
            <a:r>
              <a:rPr lang="en-GB" sz="1400">
                <a:ea typeface="+mn-lt"/>
                <a:cs typeface="+mn-lt"/>
                <a:hlinkClick r:id="rId4"/>
              </a:rPr>
              <a:t>2006.04439.pdf (arxiv.org)</a:t>
            </a:r>
            <a:r>
              <a:rPr lang="en-GB" sz="1400">
                <a:ea typeface="+mn-lt"/>
                <a:cs typeface="+mn-lt"/>
              </a:rPr>
              <a:t> </a:t>
            </a:r>
            <a:r>
              <a:rPr lang="en-GB" sz="1400">
                <a:solidFill>
                  <a:srgbClr val="222222"/>
                </a:solidFill>
                <a:latin typeface="Arial"/>
                <a:ea typeface="+mn-lt"/>
                <a:cs typeface="Arial"/>
              </a:rPr>
              <a:t>Hasani, Ramin, et al. "Liquid time-constant networks." </a:t>
            </a:r>
            <a:r>
              <a:rPr lang="en-GB" sz="1400" i="1">
                <a:solidFill>
                  <a:srgbClr val="222222"/>
                </a:solidFill>
                <a:latin typeface="Arial"/>
                <a:ea typeface="+mn-lt"/>
                <a:cs typeface="Arial"/>
              </a:rPr>
              <a:t>Proceedings of the AAAI Conference on Artificial Intelligence</a:t>
            </a:r>
            <a:r>
              <a:rPr lang="en-GB" sz="1400">
                <a:solidFill>
                  <a:srgbClr val="222222"/>
                </a:solidFill>
                <a:latin typeface="Arial"/>
                <a:ea typeface="+mn-lt"/>
                <a:cs typeface="Arial"/>
              </a:rPr>
              <a:t>. Vol. 35. No. 9. 2021.</a:t>
            </a:r>
          </a:p>
          <a:p>
            <a:r>
              <a:rPr lang="en-GB" sz="1400">
                <a:solidFill>
                  <a:srgbClr val="000000"/>
                </a:solidFill>
                <a:latin typeface="Calibri"/>
                <a:cs typeface="Calibri"/>
                <a:hlinkClick r:id="rId5"/>
              </a:rPr>
              <a:t>https://arxiv.org/pdf/2204.02263.pdf</a:t>
            </a:r>
            <a:r>
              <a:rPr lang="en-GB" sz="1400">
                <a:solidFill>
                  <a:srgbClr val="000000"/>
                </a:solidFill>
                <a:latin typeface="Calibri"/>
                <a:cs typeface="Calibri"/>
              </a:rPr>
              <a:t> </a:t>
            </a:r>
            <a:r>
              <a:rPr lang="en-GB" sz="1400">
                <a:solidFill>
                  <a:srgbClr val="222222"/>
                </a:solidFill>
                <a:latin typeface="Arial"/>
                <a:cs typeface="Arial"/>
              </a:rPr>
              <a:t>Sharon, Rini, et al. "Multilingual and multimodal abuse detection." </a:t>
            </a:r>
            <a:r>
              <a:rPr lang="en-GB" sz="1400" i="1" err="1">
                <a:solidFill>
                  <a:srgbClr val="222222"/>
                </a:solidFill>
                <a:latin typeface="Arial"/>
                <a:cs typeface="Arial"/>
              </a:rPr>
              <a:t>arXiv</a:t>
            </a:r>
            <a:r>
              <a:rPr lang="en-GB" sz="1400" i="1">
                <a:solidFill>
                  <a:srgbClr val="222222"/>
                </a:solidFill>
                <a:latin typeface="Arial"/>
                <a:cs typeface="Arial"/>
              </a:rPr>
              <a:t> preprint arXiv:2204.02263</a:t>
            </a:r>
            <a:r>
              <a:rPr lang="en-GB" sz="1400">
                <a:solidFill>
                  <a:srgbClr val="222222"/>
                </a:solidFill>
                <a:latin typeface="Arial"/>
                <a:cs typeface="Arial"/>
              </a:rPr>
              <a:t> (2022).</a:t>
            </a:r>
          </a:p>
          <a:p>
            <a:r>
              <a:rPr lang="en-GB" sz="1400">
                <a:solidFill>
                  <a:srgbClr val="000000"/>
                </a:solidFill>
                <a:latin typeface="Calibri"/>
                <a:cs typeface="Calibri"/>
                <a:hlinkClick r:id="rId6"/>
              </a:rPr>
              <a:t>https://aclanthology.org/2023.findings-eacl.9.pdf</a:t>
            </a:r>
            <a:r>
              <a:rPr lang="en-GB" sz="1400">
                <a:solidFill>
                  <a:srgbClr val="000000"/>
                </a:solidFill>
                <a:latin typeface="Calibri"/>
                <a:cs typeface="Calibri"/>
              </a:rPr>
              <a:t> </a:t>
            </a:r>
            <a:r>
              <a:rPr lang="en-GB" sz="1400">
                <a:solidFill>
                  <a:srgbClr val="222222"/>
                </a:solidFill>
                <a:latin typeface="Arial"/>
                <a:cs typeface="Arial"/>
              </a:rPr>
              <a:t>Roychowdhury, Sumegh, and Vikram Gupta. "Data-efficient methods for improving hate speech detection." </a:t>
            </a:r>
            <a:r>
              <a:rPr lang="en-GB" sz="1400" i="1">
                <a:solidFill>
                  <a:srgbClr val="222222"/>
                </a:solidFill>
                <a:latin typeface="Arial"/>
                <a:cs typeface="Arial"/>
              </a:rPr>
              <a:t>Findings of the Association for Computational Linguistics: EACL 2023</a:t>
            </a:r>
            <a:r>
              <a:rPr lang="en-GB" sz="1400">
                <a:solidFill>
                  <a:srgbClr val="222222"/>
                </a:solidFill>
                <a:latin typeface="Arial"/>
                <a:cs typeface="Arial"/>
              </a:rPr>
              <a:t>. 2023.</a:t>
            </a:r>
          </a:p>
          <a:p>
            <a:r>
              <a:rPr lang="en-GB" sz="1400">
                <a:solidFill>
                  <a:srgbClr val="000000"/>
                </a:solidFill>
                <a:latin typeface="Calibri"/>
                <a:cs typeface="Calibri"/>
                <a:hlinkClick r:id="rId7"/>
              </a:rPr>
              <a:t>https://www.isca-archive.org/interspeech_2023/thakran23_interspeech.pdf</a:t>
            </a:r>
            <a:r>
              <a:rPr lang="en-GB" sz="1400">
                <a:solidFill>
                  <a:srgbClr val="000000"/>
                </a:solidFill>
                <a:latin typeface="Calibri"/>
                <a:cs typeface="Calibri"/>
              </a:rPr>
              <a:t> </a:t>
            </a:r>
            <a:r>
              <a:rPr lang="en-GB" sz="1400">
                <a:solidFill>
                  <a:srgbClr val="222222"/>
                </a:solidFill>
                <a:latin typeface="Arial"/>
                <a:cs typeface="Arial"/>
              </a:rPr>
              <a:t>Thakran, Yash, and Vinayak Abrol. "Investigating Acoustic Cues for Multilingual Abuse Detection."</a:t>
            </a:r>
          </a:p>
          <a:p>
            <a:r>
              <a:rPr lang="en-GB" sz="1400">
                <a:solidFill>
                  <a:srgbClr val="000000"/>
                </a:solidFill>
                <a:latin typeface="Calibri"/>
                <a:cs typeface="Calibri"/>
                <a:hlinkClick r:id="rId8"/>
              </a:rPr>
              <a:t>https://link.springer.com/chapter/10.1007/978-981-99-5974-7_34</a:t>
            </a:r>
            <a:r>
              <a:rPr lang="en-GB" sz="1400">
                <a:solidFill>
                  <a:srgbClr val="000000"/>
                </a:solidFill>
                <a:latin typeface="Calibri"/>
                <a:cs typeface="Calibri"/>
              </a:rPr>
              <a:t> </a:t>
            </a:r>
            <a:r>
              <a:rPr lang="en-GB" sz="1400">
                <a:solidFill>
                  <a:srgbClr val="222222"/>
                </a:solidFill>
                <a:latin typeface="Arial"/>
                <a:cs typeface="Arial"/>
              </a:rPr>
              <a:t>Cheruvu, Sai Manoj, et al. "Vituperative Content Detection: A Multidomain Architecture Using OpenCV." </a:t>
            </a:r>
            <a:r>
              <a:rPr lang="en-GB" sz="1400" i="1">
                <a:solidFill>
                  <a:srgbClr val="222222"/>
                </a:solidFill>
                <a:latin typeface="Arial"/>
                <a:cs typeface="Arial"/>
              </a:rPr>
              <a:t>International Conference on Advances and Applications of Artificial Intelligence and Machine Learning</a:t>
            </a:r>
            <a:r>
              <a:rPr lang="en-GB" sz="1400">
                <a:solidFill>
                  <a:srgbClr val="222222"/>
                </a:solidFill>
                <a:latin typeface="Arial"/>
                <a:cs typeface="Arial"/>
              </a:rPr>
              <a:t>. Singapore: Springer Nature Singapore, 2022.</a:t>
            </a:r>
          </a:p>
          <a:p>
            <a:r>
              <a:rPr lang="en-GB" sz="1400">
                <a:solidFill>
                  <a:srgbClr val="000000"/>
                </a:solidFill>
                <a:latin typeface="Calibri"/>
                <a:cs typeface="Calibri"/>
                <a:hlinkClick r:id="rId9"/>
              </a:rPr>
              <a:t>https://ieeexplore.ieee.org/document/10389225</a:t>
            </a:r>
            <a:r>
              <a:rPr lang="en-GB" sz="1400">
                <a:solidFill>
                  <a:srgbClr val="000000"/>
                </a:solidFill>
                <a:latin typeface="Calibri"/>
                <a:cs typeface="Calibri"/>
              </a:rPr>
              <a:t> </a:t>
            </a:r>
            <a:r>
              <a:rPr lang="en-GB" sz="1400">
                <a:solidFill>
                  <a:srgbClr val="333333"/>
                </a:solidFill>
                <a:ea typeface="+mn-lt"/>
                <a:cs typeface="+mn-lt"/>
              </a:rPr>
              <a:t>X. Chen, X. Ye, M. Mohanty and S. Manoharan, "Detecting Offensive Posts on Social Media," </a:t>
            </a:r>
            <a:r>
              <a:rPr lang="en-GB" sz="1400" i="1">
                <a:solidFill>
                  <a:srgbClr val="333333"/>
                </a:solidFill>
                <a:ea typeface="+mn-lt"/>
                <a:cs typeface="+mn-lt"/>
              </a:rPr>
              <a:t>2023 International Conference on Electrical, Computer and Energy Technologies (ICECET)</a:t>
            </a:r>
            <a:r>
              <a:rPr lang="en-GB" sz="1400">
                <a:solidFill>
                  <a:srgbClr val="333333"/>
                </a:solidFill>
                <a:ea typeface="+mn-lt"/>
                <a:cs typeface="+mn-lt"/>
              </a:rPr>
              <a:t>, Cape Town, South Africa, 2023</a:t>
            </a:r>
            <a:endParaRPr lang="en-GB" sz="1400">
              <a:solidFill>
                <a:srgbClr val="000000"/>
              </a:solidFill>
              <a:ea typeface="+mn-lt"/>
              <a:cs typeface="+mn-lt"/>
            </a:endParaRPr>
          </a:p>
          <a:p>
            <a:r>
              <a:rPr lang="en-GB" sz="1400">
                <a:solidFill>
                  <a:srgbClr val="000000"/>
                </a:solidFill>
                <a:latin typeface="Calibri"/>
                <a:cs typeface="Calibri"/>
                <a:hlinkClick r:id="rId10"/>
              </a:rPr>
              <a:t>https://www.isca-archive.org/interspeech_2023/spiesberger23_interspeech.pdf</a:t>
            </a:r>
            <a:r>
              <a:rPr lang="en-GB" sz="1400">
                <a:solidFill>
                  <a:srgbClr val="000000"/>
                </a:solidFill>
                <a:latin typeface="Calibri"/>
                <a:cs typeface="Calibri"/>
              </a:rPr>
              <a:t> </a:t>
            </a:r>
            <a:r>
              <a:rPr lang="en-GB" sz="1400" err="1">
                <a:solidFill>
                  <a:srgbClr val="222222"/>
                </a:solidFill>
                <a:latin typeface="Arial"/>
                <a:cs typeface="Arial"/>
              </a:rPr>
              <a:t>Spiesberger</a:t>
            </a:r>
            <a:r>
              <a:rPr lang="en-GB" sz="1400">
                <a:solidFill>
                  <a:srgbClr val="222222"/>
                </a:solidFill>
                <a:latin typeface="Arial"/>
                <a:cs typeface="Arial"/>
              </a:rPr>
              <a:t>, Anika A., et al. "Abusive Speech Detection in Indic Languages Using Acoustic Features."</a:t>
            </a:r>
            <a:endParaRPr lang="en-GB" sz="1400">
              <a:cs typeface="Calibri"/>
            </a:endParaRPr>
          </a:p>
        </p:txBody>
      </p:sp>
      <p:sp>
        <p:nvSpPr>
          <p:cNvPr id="4" name="Slide Number Placeholder 3">
            <a:extLst>
              <a:ext uri="{FF2B5EF4-FFF2-40B4-BE49-F238E27FC236}">
                <a16:creationId xmlns:a16="http://schemas.microsoft.com/office/drawing/2014/main" id="{656C5E20-0E9C-BCF7-816A-E28ACCAFE26A}"/>
              </a:ext>
            </a:extLst>
          </p:cNvPr>
          <p:cNvSpPr>
            <a:spLocks noGrp="1"/>
          </p:cNvSpPr>
          <p:nvPr>
            <p:ph type="sldNum" sz="quarter" idx="12"/>
          </p:nvPr>
        </p:nvSpPr>
        <p:spPr/>
        <p:txBody>
          <a:bodyPr/>
          <a:lstStyle/>
          <a:p>
            <a:fld id="{330EA680-D336-4FF7-8B7A-9848BB0A1C32}" type="slidenum">
              <a:rPr lang="en-GB" smtClean="0"/>
              <a:t>52</a:t>
            </a:fld>
            <a:endParaRPr lang="en-GB"/>
          </a:p>
        </p:txBody>
      </p:sp>
    </p:spTree>
    <p:extLst>
      <p:ext uri="{BB962C8B-B14F-4D97-AF65-F5344CB8AC3E}">
        <p14:creationId xmlns:p14="http://schemas.microsoft.com/office/powerpoint/2010/main" val="338565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BB2C-43E5-B96D-01E2-3F7ECB4C3D0C}"/>
              </a:ext>
            </a:extLst>
          </p:cNvPr>
          <p:cNvSpPr>
            <a:spLocks noGrp="1"/>
          </p:cNvSpPr>
          <p:nvPr>
            <p:ph type="title"/>
          </p:nvPr>
        </p:nvSpPr>
        <p:spPr/>
        <p:txBody>
          <a:bodyPr/>
          <a:lstStyle/>
          <a:p>
            <a:r>
              <a:rPr lang="en-GB" dirty="0"/>
              <a:t>Contribution</a:t>
            </a:r>
          </a:p>
        </p:txBody>
      </p:sp>
      <p:sp>
        <p:nvSpPr>
          <p:cNvPr id="3" name="Content Placeholder 2">
            <a:extLst>
              <a:ext uri="{FF2B5EF4-FFF2-40B4-BE49-F238E27FC236}">
                <a16:creationId xmlns:a16="http://schemas.microsoft.com/office/drawing/2014/main" id="{4E248770-4587-41D2-4D6F-55F009EBFD7F}"/>
              </a:ext>
            </a:extLst>
          </p:cNvPr>
          <p:cNvSpPr>
            <a:spLocks noGrp="1"/>
          </p:cNvSpPr>
          <p:nvPr>
            <p:ph idx="1"/>
          </p:nvPr>
        </p:nvSpPr>
        <p:spPr/>
        <p:txBody>
          <a:bodyPr vert="horz" lIns="91440" tIns="45720" rIns="91440" bIns="45720" rtlCol="0" anchor="t">
            <a:normAutofit/>
          </a:bodyPr>
          <a:lstStyle/>
          <a:p>
            <a:r>
              <a:rPr lang="en-GB" sz="2400" dirty="0">
                <a:latin typeface="Calibri"/>
                <a:cs typeface="Calibri"/>
              </a:rPr>
              <a:t>Develop a multimodal, multilingual novel methodology for abuse detection</a:t>
            </a:r>
          </a:p>
          <a:p>
            <a:r>
              <a:rPr lang="en-GB" sz="2400" dirty="0">
                <a:latin typeface="Calibri"/>
                <a:cs typeface="Calibri"/>
              </a:rPr>
              <a:t>Bridge the gap in hate speech detection research by focusing on low resource Indian languages.</a:t>
            </a:r>
          </a:p>
          <a:p>
            <a:r>
              <a:rPr lang="en-GB" sz="2400" dirty="0">
                <a:latin typeface="Calibri"/>
                <a:cs typeface="Calibri"/>
              </a:rPr>
              <a:t>Explore the potential of Liquid Neural Networks (LNNs) for abuse detection in text.</a:t>
            </a:r>
          </a:p>
          <a:p>
            <a:r>
              <a:rPr lang="en-GB" sz="2400" dirty="0">
                <a:latin typeface="Calibri"/>
                <a:cs typeface="Calibri"/>
              </a:rPr>
              <a:t>Improve on the performance of conventional neural networks using LNN and fusion techniques.</a:t>
            </a:r>
          </a:p>
          <a:p>
            <a:endParaRPr lang="en-GB" sz="2400" dirty="0">
              <a:latin typeface="Calibri"/>
              <a:cs typeface="Calibri"/>
            </a:endParaRPr>
          </a:p>
        </p:txBody>
      </p:sp>
      <p:sp>
        <p:nvSpPr>
          <p:cNvPr id="4" name="Slide Number Placeholder 3">
            <a:extLst>
              <a:ext uri="{FF2B5EF4-FFF2-40B4-BE49-F238E27FC236}">
                <a16:creationId xmlns:a16="http://schemas.microsoft.com/office/drawing/2014/main" id="{1835BBE1-C8C0-469E-7D31-909C1330332D}"/>
              </a:ext>
            </a:extLst>
          </p:cNvPr>
          <p:cNvSpPr>
            <a:spLocks noGrp="1"/>
          </p:cNvSpPr>
          <p:nvPr>
            <p:ph type="sldNum" sz="quarter" idx="12"/>
          </p:nvPr>
        </p:nvSpPr>
        <p:spPr/>
        <p:txBody>
          <a:bodyPr/>
          <a:lstStyle/>
          <a:p>
            <a:fld id="{330EA680-D336-4FF7-8B7A-9848BB0A1C32}" type="slidenum">
              <a:rPr lang="en-GB" smtClean="0"/>
              <a:t>6</a:t>
            </a:fld>
            <a:endParaRPr lang="en-GB"/>
          </a:p>
        </p:txBody>
      </p:sp>
    </p:spTree>
    <p:extLst>
      <p:ext uri="{BB962C8B-B14F-4D97-AF65-F5344CB8AC3E}">
        <p14:creationId xmlns:p14="http://schemas.microsoft.com/office/powerpoint/2010/main" val="33583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F45C-6A0D-DB88-15AB-13AE0BEEACA8}"/>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95FCD4B0-E884-3068-FFC0-5453ADB1FB84}"/>
              </a:ext>
            </a:extLst>
          </p:cNvPr>
          <p:cNvSpPr>
            <a:spLocks noGrp="1"/>
          </p:cNvSpPr>
          <p:nvPr>
            <p:ph idx="1"/>
          </p:nvPr>
        </p:nvSpPr>
        <p:spPr/>
        <p:txBody>
          <a:bodyPr vert="horz" lIns="91440" tIns="45720" rIns="91440" bIns="45720" rtlCol="0" anchor="t">
            <a:normAutofit/>
          </a:bodyPr>
          <a:lstStyle/>
          <a:p>
            <a:r>
              <a:rPr lang="en-GB" dirty="0">
                <a:solidFill>
                  <a:srgbClr val="0D0D0D"/>
                </a:solidFill>
                <a:latin typeface="Calibri"/>
                <a:cs typeface="Calibri"/>
              </a:rPr>
              <a:t>Implement a </a:t>
            </a:r>
            <a:r>
              <a:rPr lang="en-GB" b="1" i="1" dirty="0">
                <a:solidFill>
                  <a:srgbClr val="0D0D0D"/>
                </a:solidFill>
                <a:latin typeface="Calibri"/>
                <a:cs typeface="Calibri"/>
              </a:rPr>
              <a:t>multimodal </a:t>
            </a:r>
            <a:r>
              <a:rPr lang="en-GB" dirty="0">
                <a:solidFill>
                  <a:srgbClr val="0D0D0D"/>
                </a:solidFill>
                <a:latin typeface="Calibri"/>
                <a:cs typeface="Calibri"/>
              </a:rPr>
              <a:t>approach for abusive speech detection in </a:t>
            </a:r>
            <a:r>
              <a:rPr lang="en-GB" b="1" i="1" dirty="0">
                <a:solidFill>
                  <a:srgbClr val="0D0D0D"/>
                </a:solidFill>
                <a:latin typeface="Calibri"/>
                <a:cs typeface="Calibri"/>
              </a:rPr>
              <a:t>monolingual </a:t>
            </a:r>
            <a:r>
              <a:rPr lang="en-GB" dirty="0">
                <a:solidFill>
                  <a:srgbClr val="0D0D0D"/>
                </a:solidFill>
                <a:latin typeface="Calibri"/>
                <a:cs typeface="Calibri"/>
              </a:rPr>
              <a:t>settings by integrating audio and text modalities</a:t>
            </a:r>
            <a:endParaRPr lang="en-US" dirty="0">
              <a:latin typeface="Calibri"/>
              <a:cs typeface="Calibri"/>
            </a:endParaRPr>
          </a:p>
          <a:p>
            <a:pPr lvl="1">
              <a:buFont typeface="Courier New,monospace" panose="020B0604020202020204" pitchFamily="34" charset="0"/>
              <a:buChar char="o"/>
            </a:pPr>
            <a:r>
              <a:rPr lang="en-GB" dirty="0">
                <a:solidFill>
                  <a:srgbClr val="0D0D0D"/>
                </a:solidFill>
                <a:latin typeface="Calibri"/>
                <a:cs typeface="Calibri"/>
              </a:rPr>
              <a:t>Text transcriptions are extracted from audio recordings for analysis.</a:t>
            </a:r>
            <a:endParaRPr lang="en-GB" dirty="0">
              <a:latin typeface="Calibri"/>
              <a:cs typeface="Calibri"/>
            </a:endParaRPr>
          </a:p>
          <a:p>
            <a:pPr>
              <a:buFont typeface="Courier New,monospace" panose="020B0604020202020204" pitchFamily="34" charset="0"/>
              <a:buChar char="o"/>
            </a:pPr>
            <a:r>
              <a:rPr lang="en-GB" dirty="0">
                <a:solidFill>
                  <a:srgbClr val="0D0D0D"/>
                </a:solidFill>
                <a:latin typeface="Calibri"/>
                <a:cs typeface="Calibri"/>
              </a:rPr>
              <a:t>Extend the classification framework to</a:t>
            </a:r>
            <a:r>
              <a:rPr lang="en-GB" b="1" i="1" dirty="0">
                <a:solidFill>
                  <a:srgbClr val="0D0D0D"/>
                </a:solidFill>
                <a:latin typeface="Calibri"/>
                <a:cs typeface="Calibri"/>
              </a:rPr>
              <a:t> cross-lingual</a:t>
            </a:r>
            <a:r>
              <a:rPr lang="en-GB" dirty="0">
                <a:solidFill>
                  <a:srgbClr val="0D0D0D"/>
                </a:solidFill>
                <a:latin typeface="Calibri"/>
                <a:cs typeface="Calibri"/>
              </a:rPr>
              <a:t> settings.</a:t>
            </a:r>
            <a:endParaRPr lang="en-IN" dirty="0">
              <a:latin typeface="Calibri"/>
              <a:cs typeface="Calibri"/>
            </a:endParaRPr>
          </a:p>
          <a:p>
            <a:pPr>
              <a:buFont typeface="Courier New,monospace" panose="020B0604020202020204" pitchFamily="34" charset="0"/>
              <a:buChar char="o"/>
            </a:pPr>
            <a:r>
              <a:rPr lang="en-GB" dirty="0">
                <a:solidFill>
                  <a:srgbClr val="0D0D0D"/>
                </a:solidFill>
                <a:latin typeface="Calibri"/>
                <a:cs typeface="Calibri"/>
              </a:rPr>
              <a:t>Evaluate the performance of the developed model to assess its capabilities across diverse linguistic context.</a:t>
            </a:r>
            <a:endParaRPr lang="en-US" dirty="0">
              <a:latin typeface="Calibri"/>
              <a:cs typeface="Calibri"/>
            </a:endParaRPr>
          </a:p>
        </p:txBody>
      </p:sp>
      <p:sp>
        <p:nvSpPr>
          <p:cNvPr id="4" name="Slide Number Placeholder 3">
            <a:extLst>
              <a:ext uri="{FF2B5EF4-FFF2-40B4-BE49-F238E27FC236}">
                <a16:creationId xmlns:a16="http://schemas.microsoft.com/office/drawing/2014/main" id="{B2CC271A-5D73-5F5C-E641-87511A09F5AA}"/>
              </a:ext>
            </a:extLst>
          </p:cNvPr>
          <p:cNvSpPr>
            <a:spLocks noGrp="1"/>
          </p:cNvSpPr>
          <p:nvPr>
            <p:ph type="sldNum" sz="quarter" idx="12"/>
          </p:nvPr>
        </p:nvSpPr>
        <p:spPr/>
        <p:txBody>
          <a:bodyPr/>
          <a:lstStyle/>
          <a:p>
            <a:fld id="{330EA680-D336-4FF7-8B7A-9848BB0A1C32}" type="slidenum">
              <a:rPr lang="en-GB" smtClean="0"/>
              <a:t>7</a:t>
            </a:fld>
            <a:endParaRPr lang="en-GB"/>
          </a:p>
        </p:txBody>
      </p:sp>
    </p:spTree>
    <p:extLst>
      <p:ext uri="{BB962C8B-B14F-4D97-AF65-F5344CB8AC3E}">
        <p14:creationId xmlns:p14="http://schemas.microsoft.com/office/powerpoint/2010/main" val="142917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4BAC-338C-1CBB-E15E-D1A5632F96F6}"/>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28A018FE-39F8-F6A2-883B-7D2CD33747E1}"/>
              </a:ext>
            </a:extLst>
          </p:cNvPr>
          <p:cNvSpPr>
            <a:spLocks noGrp="1"/>
          </p:cNvSpPr>
          <p:nvPr>
            <p:ph idx="1"/>
          </p:nvPr>
        </p:nvSpPr>
        <p:spPr/>
        <p:txBody>
          <a:bodyPr vert="horz" lIns="91440" tIns="45720" rIns="91440" bIns="45720" rtlCol="0" anchor="t">
            <a:normAutofit/>
          </a:bodyPr>
          <a:lstStyle/>
          <a:p>
            <a:r>
              <a:rPr lang="en-GB" b="1">
                <a:latin typeface="Calibri"/>
                <a:cs typeface="Calibri"/>
              </a:rPr>
              <a:t>Transcription:</a:t>
            </a:r>
            <a:endParaRPr lang="en-US">
              <a:latin typeface="Calibri"/>
              <a:cs typeface="Calibri"/>
            </a:endParaRPr>
          </a:p>
          <a:p>
            <a:pPr lvl="1"/>
            <a:r>
              <a:rPr lang="en-GB" dirty="0">
                <a:latin typeface="Calibri"/>
                <a:cs typeface="Calibri"/>
              </a:rPr>
              <a:t>Transcribe audio data of different Indian languages from the </a:t>
            </a:r>
            <a:r>
              <a:rPr lang="en-GB" dirty="0" err="1">
                <a:latin typeface="Calibri"/>
                <a:cs typeface="Calibri"/>
              </a:rPr>
              <a:t>ShareChat</a:t>
            </a:r>
            <a:r>
              <a:rPr lang="en-GB" dirty="0">
                <a:latin typeface="Calibri"/>
                <a:cs typeface="Calibri"/>
              </a:rPr>
              <a:t> dataset</a:t>
            </a:r>
            <a:endParaRPr lang="en-US" dirty="0">
              <a:latin typeface="Calibri"/>
              <a:cs typeface="Calibri"/>
            </a:endParaRPr>
          </a:p>
          <a:p>
            <a:pPr lvl="1"/>
            <a:r>
              <a:rPr lang="en-GB" dirty="0">
                <a:latin typeface="Calibri"/>
                <a:cs typeface="Calibri"/>
              </a:rPr>
              <a:t>We use the Google Web Speech API (</a:t>
            </a:r>
            <a:r>
              <a:rPr lang="en-GB" sz="2000" b="1" dirty="0" err="1">
                <a:latin typeface="Consolas"/>
              </a:rPr>
              <a:t>recognize_google</a:t>
            </a:r>
            <a:r>
              <a:rPr lang="en-GB" dirty="0">
                <a:latin typeface="Calibri"/>
                <a:cs typeface="Calibri"/>
              </a:rPr>
              <a:t>) for transcription.</a:t>
            </a:r>
            <a:endParaRPr lang="en-US" dirty="0">
              <a:latin typeface="Calibri"/>
              <a:cs typeface="Calibri"/>
            </a:endParaRPr>
          </a:p>
          <a:p>
            <a:pPr lvl="1"/>
            <a:r>
              <a:rPr lang="en-GB" dirty="0">
                <a:latin typeface="Calibri"/>
                <a:cs typeface="Calibri"/>
              </a:rPr>
              <a:t>Handles exceptions such as unknown audio (</a:t>
            </a:r>
            <a:r>
              <a:rPr lang="en-GB" sz="2000" b="1" dirty="0" err="1">
                <a:latin typeface="Consolas"/>
              </a:rPr>
              <a:t>sr.UnknownValueError</a:t>
            </a:r>
            <a:r>
              <a:rPr lang="en-GB" dirty="0">
                <a:latin typeface="Calibri"/>
                <a:cs typeface="Calibri"/>
              </a:rPr>
              <a:t>) and request errors (</a:t>
            </a:r>
            <a:r>
              <a:rPr lang="en-GB" sz="2000" b="1" dirty="0" err="1">
                <a:latin typeface="Consolas"/>
              </a:rPr>
              <a:t>sr.RequestError</a:t>
            </a:r>
            <a:r>
              <a:rPr lang="en-GB" dirty="0">
                <a:latin typeface="Calibri"/>
                <a:cs typeface="Calibri"/>
              </a:rPr>
              <a:t>), for smooth processing.</a:t>
            </a:r>
            <a:endParaRPr lang="en-US" dirty="0">
              <a:latin typeface="Calibri"/>
              <a:cs typeface="Calibri"/>
            </a:endParaRPr>
          </a:p>
          <a:p>
            <a:pPr lvl="1"/>
            <a:r>
              <a:rPr lang="en-GB" dirty="0">
                <a:latin typeface="Calibri"/>
                <a:cs typeface="Calibri"/>
              </a:rPr>
              <a:t>Generates a CSV file containing the filename and its corresponding transcription.</a:t>
            </a:r>
            <a:endParaRPr lang="en-US" dirty="0">
              <a:latin typeface="Calibri"/>
              <a:cs typeface="Calibri"/>
            </a:endParaRPr>
          </a:p>
          <a:p>
            <a:endParaRPr lang="en-GB" sz="3200" dirty="0">
              <a:latin typeface="Calibri"/>
              <a:cs typeface="Calibri"/>
            </a:endParaRPr>
          </a:p>
          <a:p>
            <a:endParaRPr lang="en-GB" dirty="0"/>
          </a:p>
        </p:txBody>
      </p:sp>
      <p:sp>
        <p:nvSpPr>
          <p:cNvPr id="4" name="Slide Number Placeholder 3">
            <a:extLst>
              <a:ext uri="{FF2B5EF4-FFF2-40B4-BE49-F238E27FC236}">
                <a16:creationId xmlns:a16="http://schemas.microsoft.com/office/drawing/2014/main" id="{BA6DAB81-55A3-DC76-A2F9-83A8C7A24F86}"/>
              </a:ext>
            </a:extLst>
          </p:cNvPr>
          <p:cNvSpPr>
            <a:spLocks noGrp="1"/>
          </p:cNvSpPr>
          <p:nvPr>
            <p:ph type="sldNum" sz="quarter" idx="12"/>
          </p:nvPr>
        </p:nvSpPr>
        <p:spPr/>
        <p:txBody>
          <a:bodyPr/>
          <a:lstStyle/>
          <a:p>
            <a:fld id="{330EA680-D336-4FF7-8B7A-9848BB0A1C32}" type="slidenum">
              <a:rPr lang="en-GB" smtClean="0"/>
              <a:t>8</a:t>
            </a:fld>
            <a:endParaRPr lang="en-GB"/>
          </a:p>
        </p:txBody>
      </p:sp>
    </p:spTree>
    <p:extLst>
      <p:ext uri="{BB962C8B-B14F-4D97-AF65-F5344CB8AC3E}">
        <p14:creationId xmlns:p14="http://schemas.microsoft.com/office/powerpoint/2010/main" val="421349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FD4F-0DF6-B2E0-1B28-22F07D57C37F}"/>
              </a:ext>
            </a:extLst>
          </p:cNvPr>
          <p:cNvSpPr>
            <a:spLocks noGrp="1"/>
          </p:cNvSpPr>
          <p:nvPr>
            <p:ph type="title"/>
          </p:nvPr>
        </p:nvSpPr>
        <p:spPr/>
        <p:txBody>
          <a:bodyPr/>
          <a:lstStyle/>
          <a:p>
            <a:r>
              <a:rPr lang="en-GB" dirty="0"/>
              <a:t>Methodology – Transcription Meta Data</a:t>
            </a:r>
          </a:p>
        </p:txBody>
      </p:sp>
      <p:sp>
        <p:nvSpPr>
          <p:cNvPr id="4" name="Slide Number Placeholder 3">
            <a:extLst>
              <a:ext uri="{FF2B5EF4-FFF2-40B4-BE49-F238E27FC236}">
                <a16:creationId xmlns:a16="http://schemas.microsoft.com/office/drawing/2014/main" id="{B7BBB9E9-F3B9-A69C-3D9A-508CA0F8418C}"/>
              </a:ext>
            </a:extLst>
          </p:cNvPr>
          <p:cNvSpPr>
            <a:spLocks noGrp="1"/>
          </p:cNvSpPr>
          <p:nvPr>
            <p:ph type="sldNum" sz="quarter" idx="12"/>
          </p:nvPr>
        </p:nvSpPr>
        <p:spPr/>
        <p:txBody>
          <a:bodyPr/>
          <a:lstStyle/>
          <a:p>
            <a:fld id="{330EA680-D336-4FF7-8B7A-9848BB0A1C32}" type="slidenum">
              <a:rPr lang="en-GB" smtClean="0"/>
              <a:t>9</a:t>
            </a:fld>
            <a:endParaRPr lang="en-GB"/>
          </a:p>
        </p:txBody>
      </p:sp>
      <p:pic>
        <p:nvPicPr>
          <p:cNvPr id="5122" name="Picture 2">
            <a:extLst>
              <a:ext uri="{FF2B5EF4-FFF2-40B4-BE49-F238E27FC236}">
                <a16:creationId xmlns:a16="http://schemas.microsoft.com/office/drawing/2014/main" id="{241E9CD5-0E86-2BF6-9A18-3B0F03B85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643" y="1690688"/>
            <a:ext cx="7986713" cy="476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93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2290</Words>
  <Application>Microsoft Office PowerPoint</Application>
  <PresentationFormat>Widescreen</PresentationFormat>
  <Paragraphs>455</Paragraphs>
  <Slides>52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Aptos</vt:lpstr>
      <vt:lpstr>Aptos Display</vt:lpstr>
      <vt:lpstr>Arial</vt:lpstr>
      <vt:lpstr>Calibri</vt:lpstr>
      <vt:lpstr>Calibri Light</vt:lpstr>
      <vt:lpstr>Consolas</vt:lpstr>
      <vt:lpstr>Courier New,monospace</vt:lpstr>
      <vt:lpstr>Roboto</vt:lpstr>
      <vt:lpstr>Wingdings,Sans-Serif</vt:lpstr>
      <vt:lpstr>office theme</vt:lpstr>
      <vt:lpstr>Multimodal Fusion for Abusive Speech Detection With Liquid Neural Networks</vt:lpstr>
      <vt:lpstr>Team 02</vt:lpstr>
      <vt:lpstr>Introduction</vt:lpstr>
      <vt:lpstr>Research Gap</vt:lpstr>
      <vt:lpstr>Research Gap</vt:lpstr>
      <vt:lpstr>Contribution</vt:lpstr>
      <vt:lpstr>Objectives</vt:lpstr>
      <vt:lpstr>Methodology</vt:lpstr>
      <vt:lpstr>Methodology – Transcription Meta Data</vt:lpstr>
      <vt:lpstr>Methodology – Transcription Meta Data</vt:lpstr>
      <vt:lpstr>Methodology</vt:lpstr>
      <vt:lpstr>Methodology</vt:lpstr>
      <vt:lpstr>Methodology</vt:lpstr>
      <vt:lpstr>Liquid Neural Networks</vt:lpstr>
      <vt:lpstr>Liquid Neural Networks</vt:lpstr>
      <vt:lpstr>Dataset Description</vt:lpstr>
      <vt:lpstr>Dataset Description</vt:lpstr>
      <vt:lpstr>Results : Transcription</vt:lpstr>
      <vt:lpstr>Results – Monolingual (CNN)</vt:lpstr>
      <vt:lpstr>Results – Monolingual (CNN)</vt:lpstr>
      <vt:lpstr>Results – Monolingual (CNN)</vt:lpstr>
      <vt:lpstr>Results – Monolingual (LNN)</vt:lpstr>
      <vt:lpstr>Results – Monolingual (LNN)</vt:lpstr>
      <vt:lpstr>Results – Monolingual (CNN + LNN)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(CNN)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(LNN)</vt:lpstr>
      <vt:lpstr>Results – Multi Lingual Adaptation (CNN+LNN)</vt:lpstr>
      <vt:lpstr>Results – Multi Lingual Adaptation (CNN+LNN)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K.S.PAVAL - [CB.EN.U4AIE20047]</cp:lastModifiedBy>
  <cp:revision>256</cp:revision>
  <dcterms:created xsi:type="dcterms:W3CDTF">2024-04-30T04:29:16Z</dcterms:created>
  <dcterms:modified xsi:type="dcterms:W3CDTF">2024-05-08T05:43:13Z</dcterms:modified>
</cp:coreProperties>
</file>