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05" r:id="rId5"/>
    <p:sldId id="296" r:id="rId6"/>
    <p:sldId id="306" r:id="rId7"/>
    <p:sldId id="259" r:id="rId8"/>
    <p:sldId id="311" r:id="rId9"/>
    <p:sldId id="312" r:id="rId10"/>
    <p:sldId id="313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879" autoAdjust="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1/9/2024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1/9/2024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5" y="2798701"/>
            <a:ext cx="6693408" cy="1088136"/>
          </a:xfrm>
        </p:spPr>
        <p:txBody>
          <a:bodyPr/>
          <a:lstStyle/>
          <a:p>
            <a:r>
              <a:rPr lang="en-US" altLang="en-US" sz="5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Kyoto Protocol</a:t>
            </a:r>
            <a:endParaRPr lang="en-US" sz="5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3857" y="4688958"/>
            <a:ext cx="3164285" cy="1026042"/>
          </a:xfrm>
        </p:spPr>
        <p:txBody>
          <a:bodyPr>
            <a:noAutofit/>
          </a:bodyPr>
          <a:lstStyle/>
          <a:p>
            <a:r>
              <a:rPr lang="en-US" sz="2500" b="1" i="1" dirty="0"/>
              <a:t>An Overview of Global Climate Agreements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495BE-EC6F-2C17-1427-0AE7933ED00A}"/>
              </a:ext>
            </a:extLst>
          </p:cNvPr>
          <p:cNvSpPr txBox="1"/>
          <p:nvPr/>
        </p:nvSpPr>
        <p:spPr>
          <a:xfrm>
            <a:off x="8724123" y="5842591"/>
            <a:ext cx="31311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1" spc="600" dirty="0"/>
              <a:t>- Mittapalli Pavan</a:t>
            </a:r>
            <a:endParaRPr lang="en-IN" sz="1500" b="1" i="1" spc="600" dirty="0"/>
          </a:p>
          <a:p>
            <a:r>
              <a:rPr lang="en-IN" sz="1500" b="1" i="1" spc="600" dirty="0"/>
              <a:t>  21311A6629</a:t>
            </a:r>
            <a:endParaRPr lang="en-US" sz="1500" b="1" i="1" spc="600" dirty="0"/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680489"/>
            <a:ext cx="6096000" cy="3133415"/>
          </a:xfrm>
        </p:spPr>
        <p:txBody>
          <a:bodyPr>
            <a:normAutofit/>
          </a:bodyPr>
          <a:lstStyle/>
          <a:p>
            <a:r>
              <a:rPr lang="en-US" sz="15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Kyoto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453" flipH="1">
            <a:off x="1456018" y="3506308"/>
            <a:ext cx="1514000" cy="961835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4088">
            <a:off x="2252715" y="2691880"/>
            <a:ext cx="1794900" cy="20380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2172" y="2183497"/>
            <a:ext cx="5837275" cy="33029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# </a:t>
            </a:r>
            <a:r>
              <a:rPr lang="en-US" sz="20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Introduction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# Objectives and Greenhouse Gases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# Achievements, Challenges, and Paris Agreement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# Objectives and Greenhouse Gases</a:t>
            </a:r>
            <a:endParaRPr lang="en-US" sz="20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# Future Outlook and Conclusion</a:t>
            </a: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Kyoto Protocol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021257"/>
            <a:ext cx="8695944" cy="132588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2120131"/>
            <a:ext cx="7744968" cy="2697480"/>
          </a:xfrm>
        </p:spPr>
        <p:txBody>
          <a:bodyPr/>
          <a:lstStyle/>
          <a:p>
            <a:r>
              <a:rPr lang="en-US" dirty="0"/>
              <a:t>The Kyoto Protocol, created in 1997, is an </a:t>
            </a:r>
            <a:r>
              <a:rPr lang="en-US" b="1" dirty="0"/>
              <a:t>important global agreement</a:t>
            </a:r>
            <a:r>
              <a:rPr lang="en-US" dirty="0"/>
              <a:t>. It asks developed countries to </a:t>
            </a:r>
            <a:r>
              <a:rPr lang="en-US" b="1" dirty="0"/>
              <a:t>reduce</a:t>
            </a:r>
            <a:r>
              <a:rPr lang="en-US" dirty="0"/>
              <a:t> their </a:t>
            </a:r>
            <a:r>
              <a:rPr lang="en-US" b="1" dirty="0"/>
              <a:t>greenhouse gas emissions</a:t>
            </a:r>
            <a:r>
              <a:rPr lang="en-US" dirty="0"/>
              <a:t>. </a:t>
            </a:r>
            <a:r>
              <a:rPr lang="en-US" b="1" dirty="0"/>
              <a:t>The idea is to share responsibilities and encourage cleaner practices</a:t>
            </a:r>
            <a:r>
              <a:rPr lang="en-US" dirty="0"/>
              <a:t>. Though it has received some criticism, it played a key role in setting the stage for later agreements, showing the world's commitment to fighting climate change.</a:t>
            </a:r>
          </a:p>
          <a:p>
            <a:r>
              <a:rPr lang="en-US" dirty="0"/>
              <a:t># Date of adoption: Dec 11, 1997</a:t>
            </a:r>
          </a:p>
          <a:p>
            <a:r>
              <a:rPr lang="en-US" dirty="0"/>
              <a:t># Entered into force: Feb 16, 2005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Kyoto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611" y="51739"/>
            <a:ext cx="10411012" cy="1120671"/>
          </a:xfrm>
        </p:spPr>
        <p:txBody>
          <a:bodyPr>
            <a:noAutofit/>
          </a:bodyPr>
          <a:lstStyle/>
          <a:p>
            <a:r>
              <a:rPr lang="en-US" sz="5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 and Greenhouse Gases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199" y="4668118"/>
            <a:ext cx="9884664" cy="45720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Covered gases: CO2, CH4, N2O, HFCs, PFCs, SF6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D97E05-4FA0-419D-2F54-13DD53758DB5}"/>
              </a:ext>
            </a:extLst>
          </p:cNvPr>
          <p:cNvSpPr txBox="1"/>
          <p:nvPr/>
        </p:nvSpPr>
        <p:spPr>
          <a:xfrm>
            <a:off x="1021611" y="3944079"/>
            <a:ext cx="1128945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/>
              <a:t> Reduce greenhouse gas emissions, stabilize atmospheric concentrations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A47938-12FA-0468-5848-4369BA2E7AB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293" y="1178840"/>
            <a:ext cx="5326028" cy="26789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9DF05-D04B-F9CE-FC13-DEDFBD7A9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Kyoto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911E23-1CEF-AEAD-7DB1-A9F0EE3E0E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783203" y="0"/>
            <a:ext cx="13212602" cy="70047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54F5A1-D79E-DD8F-A38B-B6BAB6B82381}"/>
              </a:ext>
            </a:extLst>
          </p:cNvPr>
          <p:cNvSpPr txBox="1"/>
          <p:nvPr/>
        </p:nvSpPr>
        <p:spPr>
          <a:xfrm>
            <a:off x="600845" y="512775"/>
            <a:ext cx="108026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Achievements, Challenges, and Paris Agreement</a:t>
            </a:r>
            <a:endParaRPr lang="en-IN" sz="4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01CA58-76CF-209C-D721-0F2AE88B40CC}"/>
              </a:ext>
            </a:extLst>
          </p:cNvPr>
          <p:cNvSpPr txBox="1"/>
          <p:nvPr/>
        </p:nvSpPr>
        <p:spPr>
          <a:xfrm>
            <a:off x="53162" y="1617133"/>
            <a:ext cx="1189804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b="1" dirty="0"/>
              <a:t>Achievements</a:t>
            </a:r>
            <a:r>
              <a:rPr lang="en-US" dirty="0"/>
              <a:t>: </a:t>
            </a:r>
            <a:r>
              <a:rPr lang="en-US" sz="2400" dirty="0"/>
              <a:t>The Kyoto Protocol successfully reduced global emissions, prompting industries to adopt cleaner practices and technologies. This commitment marks a significant step in combating climate change.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119535-BEE0-6E11-0030-CB347BED8789}"/>
              </a:ext>
            </a:extLst>
          </p:cNvPr>
          <p:cNvSpPr txBox="1"/>
          <p:nvPr/>
        </p:nvSpPr>
        <p:spPr>
          <a:xfrm>
            <a:off x="53162" y="3169968"/>
            <a:ext cx="1195120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600" b="1" dirty="0"/>
              <a:t>Challenges</a:t>
            </a:r>
            <a:r>
              <a:rPr lang="en-US" sz="2000" b="1" dirty="0"/>
              <a:t>: </a:t>
            </a:r>
            <a:r>
              <a:rPr lang="en-US" sz="2400" dirty="0"/>
              <a:t>Despite successes, some nations faced difficulties meeting targets, revealing the need for ongoing innovation. Challenges highlighted the complex nature of addressing climate change globally.</a:t>
            </a: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941D5E-6737-E0CE-B42B-A1D39C64C8C4}"/>
              </a:ext>
            </a:extLst>
          </p:cNvPr>
          <p:cNvSpPr txBox="1"/>
          <p:nvPr/>
        </p:nvSpPr>
        <p:spPr>
          <a:xfrm>
            <a:off x="-58480" y="4878877"/>
            <a:ext cx="119512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b="1" dirty="0"/>
              <a:t>Paris Agreement as a Successor: </a:t>
            </a:r>
            <a:r>
              <a:rPr lang="en-US" sz="2400" dirty="0"/>
              <a:t>The Paris Agreement, introduced in 2015, expands on Kyoto's efforts, involving countries worldwide in setting and achieving climate goals. It embraces a more inclusive and adaptable approach to combatting climate change on a global scale.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01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8B86A-A576-98F0-BAD4-3F0C0919C5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43C50-6937-DD3E-B402-4ABB2469E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DF7ED-0B48-84C6-C293-D5F93880A4A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-1084981" y="-162181"/>
            <a:ext cx="13475660" cy="7673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0AEB774-DB39-1830-9D6D-00023254E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28134" y="1506829"/>
            <a:ext cx="5947144" cy="2348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E56B07-A987-DA3B-8495-43D34AFB80E7}"/>
              </a:ext>
            </a:extLst>
          </p:cNvPr>
          <p:cNvSpPr txBox="1"/>
          <p:nvPr/>
        </p:nvSpPr>
        <p:spPr>
          <a:xfrm>
            <a:off x="3139702" y="4137466"/>
            <a:ext cx="512400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00" b="1" dirty="0"/>
              <a:t>1. International Emissions Trading</a:t>
            </a:r>
          </a:p>
          <a:p>
            <a:pPr algn="ctr"/>
            <a:endParaRPr lang="en-IN" sz="2100" b="1" dirty="0"/>
          </a:p>
          <a:p>
            <a:pPr algn="ctr"/>
            <a:r>
              <a:rPr lang="en-IN" sz="2100" b="1" dirty="0"/>
              <a:t>2. Clean Development Mechanism (CDM)</a:t>
            </a:r>
          </a:p>
          <a:p>
            <a:pPr algn="ctr"/>
            <a:endParaRPr lang="en-IN" sz="2100" b="1" dirty="0"/>
          </a:p>
          <a:p>
            <a:pPr algn="ctr"/>
            <a:r>
              <a:rPr lang="en-IN" sz="2100" b="1" dirty="0"/>
              <a:t>3. Joint implementation (JI)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7DEDD-85E8-FC8E-96C8-031B88E17BF3}"/>
              </a:ext>
            </a:extLst>
          </p:cNvPr>
          <p:cNvSpPr txBox="1"/>
          <p:nvPr/>
        </p:nvSpPr>
        <p:spPr>
          <a:xfrm>
            <a:off x="912628" y="5951483"/>
            <a:ext cx="1036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Are the three market-based mechanisms to meet their targets.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C9BA5-6335-DC6B-BE80-84FFEDEA6B8C}"/>
              </a:ext>
            </a:extLst>
          </p:cNvPr>
          <p:cNvSpPr txBox="1"/>
          <p:nvPr/>
        </p:nvSpPr>
        <p:spPr>
          <a:xfrm>
            <a:off x="686011" y="336728"/>
            <a:ext cx="108749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Commitment Periods and Mechanisms</a:t>
            </a:r>
            <a:endParaRPr lang="en-IN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120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77"/>
                <a:ea typeface="Baskerville" panose="02020502070401020303" pitchFamily="18" charset="0"/>
                <a:cs typeface="Calibri Light"/>
              </a:rPr>
              <a:t>Future Outlook and 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8CE0E-745C-A7EE-B0DE-4912A73B0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9848" y="3554711"/>
            <a:ext cx="3200400" cy="1153632"/>
          </a:xfrm>
        </p:spPr>
        <p:txBody>
          <a:bodyPr/>
          <a:lstStyle/>
          <a:p>
            <a:r>
              <a:rPr lang="en-US" dirty="0"/>
              <a:t>Current State (2020s):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6DC79-3EA6-7325-3D0B-C041B8501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2040" y="4517880"/>
            <a:ext cx="3200400" cy="146984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Ongoing global climate agreements shape the contemporary approach to climate action a Hayashi​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645B0-0A7B-7091-C8D6-E7D27FA25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66008" y="3597279"/>
            <a:ext cx="3200400" cy="42779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3"/>
                </a:solidFill>
                <a:latin typeface="Baskerville Old Face" panose="02020602080505020303" pitchFamily="18" charset="77"/>
                <a:ea typeface="Baskerville" panose="02020502070401020303" pitchFamily="18" charset="0"/>
              </a:rPr>
              <a:t>Role of Countries: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B8494-23AF-BB4F-382C-D2B07675E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54704" y="4240587"/>
            <a:ext cx="3200400" cy="155415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Nations pivotal in reducing emissions, promoting sustainability, and adapting to climate impacts.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CC0C3B-96FD-06F4-C3EC-9165854415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84584" y="2308476"/>
            <a:ext cx="3200400" cy="42779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Baskerville Old Face" panose="02020602080505020303" pitchFamily="18" charset="77"/>
                <a:ea typeface="Baskerville" panose="02020502070401020303" pitchFamily="18" charset="0"/>
              </a:rPr>
              <a:t>Recap and Conclusion: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802B29-40B6-000C-8EDD-903910D08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27368" y="2924652"/>
            <a:ext cx="3200400" cy="177304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Kyoto Protocol and subsequent agreements signify global collaboration and commitment to addressing climate change for a sustainable future.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D875C8-4D19-8AF8-6F98-F151E309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Kyoto Protocol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7129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50DF92-748F-0024-C3F7-7FD1C42BD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72" y="1716474"/>
            <a:ext cx="4725176" cy="17730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6812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1" y="2011680"/>
            <a:ext cx="3356911" cy="2843784"/>
          </a:xfrm>
        </p:spPr>
        <p:txBody>
          <a:bodyPr/>
          <a:lstStyle/>
          <a:p>
            <a:r>
              <a:rPr lang="en-US" dirty="0"/>
              <a:t>- Mittapalli Pavan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{168D91CF-05F0-427E-87EB-5EA55BC3858B}tf56410444_win32</Template>
  <TotalTime>121</TotalTime>
  <Words>385</Words>
  <Application>Microsoft Office PowerPoint</Application>
  <PresentationFormat>Widescreen</PresentationFormat>
  <Paragraphs>51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Baskerville</vt:lpstr>
      <vt:lpstr>Baskerville Old Face</vt:lpstr>
      <vt:lpstr>Calibri</vt:lpstr>
      <vt:lpstr>Courier New</vt:lpstr>
      <vt:lpstr>Gill Sans Light</vt:lpstr>
      <vt:lpstr>Gill Sans Nova</vt:lpstr>
      <vt:lpstr>Gill Sans Nova Light</vt:lpstr>
      <vt:lpstr>Wingdings</vt:lpstr>
      <vt:lpstr>Office Theme</vt:lpstr>
      <vt:lpstr>Kyoto Protocol</vt:lpstr>
      <vt:lpstr>Agenda</vt:lpstr>
      <vt:lpstr>Introduction</vt:lpstr>
      <vt:lpstr>Objectives and Greenhouse Gases</vt:lpstr>
      <vt:lpstr>PowerPoint Presentation</vt:lpstr>
      <vt:lpstr>PowerPoint Presentation</vt:lpstr>
      <vt:lpstr>Future Outlook and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Kyoto Protocol</dc:title>
  <dc:creator>Rakhi Gadde</dc:creator>
  <cp:lastModifiedBy>Mittapalli Pavan</cp:lastModifiedBy>
  <cp:revision>3</cp:revision>
  <dcterms:created xsi:type="dcterms:W3CDTF">2024-01-08T19:47:04Z</dcterms:created>
  <dcterms:modified xsi:type="dcterms:W3CDTF">2024-01-09T14:11:53Z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