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58" r:id="rId4"/>
    <p:sldId id="260" r:id="rId5"/>
    <p:sldId id="262" r:id="rId6"/>
    <p:sldId id="275" r:id="rId7"/>
    <p:sldId id="267" r:id="rId8"/>
    <p:sldId id="276" r:id="rId9"/>
    <p:sldId id="273" r:id="rId10"/>
  </p:sldIdLst>
  <p:sldSz cx="18288000" cy="10287000"/>
  <p:notesSz cx="6858000" cy="9144000"/>
  <p:embeddedFontLst>
    <p:embeddedFont>
      <p:font typeface="Anton" pitchFamily="2" charset="0"/>
      <p:regular r:id="rId12"/>
    </p:embeddedFont>
    <p:embeddedFont>
      <p:font typeface="IBM Plex Mono Bold" panose="020B0604020202020204" charset="0"/>
      <p:regular r:id="rId13"/>
    </p:embeddedFont>
    <p:embeddedFont>
      <p:font typeface="Inter Bold" panose="020B0604020202020204" charset="0"/>
      <p:regular r:id="rId14"/>
    </p:embeddedFont>
    <p:embeddedFont>
      <p:font typeface="Inter Ultra-Bold" panose="020B0604020202020204" charset="0"/>
      <p:regular r:id="rId15"/>
    </p:embeddedFont>
    <p:embeddedFont>
      <p:font typeface="League Spartan" panose="020B0604020202020204" charset="0"/>
      <p:regular r:id="rId16"/>
    </p:embeddedFont>
    <p:embeddedFont>
      <p:font typeface="Open Sans Bold" panose="020B0604020202020204" charset="0"/>
      <p:regular r:id="rId17"/>
    </p:embeddedFont>
    <p:embeddedFont>
      <p:font typeface="Poppin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10434-C3D0-4BE0-980D-D0250D037669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8853-5822-4ED4-956F-3D216C151B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80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anva.com/design/DAF-jURXxvQ/t9jxT_v2vz4jYaJCdv8VCg/edi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3511" y="452554"/>
            <a:ext cx="17660977" cy="9381891"/>
            <a:chOff x="0" y="0"/>
            <a:chExt cx="4651451" cy="24709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1451" cy="2470951"/>
            </a:xfrm>
            <a:custGeom>
              <a:avLst/>
              <a:gdLst/>
              <a:ahLst/>
              <a:cxnLst/>
              <a:rect l="l" t="t" r="r" b="b"/>
              <a:pathLst>
                <a:path w="4651451" h="2470951">
                  <a:moveTo>
                    <a:pt x="22357" y="0"/>
                  </a:moveTo>
                  <a:lnTo>
                    <a:pt x="4629095" y="0"/>
                  </a:lnTo>
                  <a:cubicBezTo>
                    <a:pt x="4635024" y="0"/>
                    <a:pt x="4640710" y="2355"/>
                    <a:pt x="4644903" y="6548"/>
                  </a:cubicBezTo>
                  <a:cubicBezTo>
                    <a:pt x="4649096" y="10741"/>
                    <a:pt x="4651451" y="16427"/>
                    <a:pt x="4651451" y="22357"/>
                  </a:cubicBezTo>
                  <a:lnTo>
                    <a:pt x="4651451" y="2448594"/>
                  </a:lnTo>
                  <a:cubicBezTo>
                    <a:pt x="4651451" y="2454524"/>
                    <a:pt x="4649096" y="2460210"/>
                    <a:pt x="4644903" y="2464403"/>
                  </a:cubicBezTo>
                  <a:cubicBezTo>
                    <a:pt x="4640710" y="2468595"/>
                    <a:pt x="4635024" y="2470951"/>
                    <a:pt x="4629095" y="2470951"/>
                  </a:cubicBezTo>
                  <a:lnTo>
                    <a:pt x="22357" y="2470951"/>
                  </a:lnTo>
                  <a:cubicBezTo>
                    <a:pt x="10009" y="2470951"/>
                    <a:pt x="0" y="2460941"/>
                    <a:pt x="0" y="2448594"/>
                  </a:cubicBezTo>
                  <a:lnTo>
                    <a:pt x="0" y="22357"/>
                  </a:lnTo>
                  <a:cubicBezTo>
                    <a:pt x="0" y="16427"/>
                    <a:pt x="2355" y="10741"/>
                    <a:pt x="6548" y="6548"/>
                  </a:cubicBezTo>
                  <a:cubicBezTo>
                    <a:pt x="10741" y="2355"/>
                    <a:pt x="16427" y="0"/>
                    <a:pt x="2235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BEAFF">
                    <a:alpha val="100000"/>
                  </a:srgbClr>
                </a:gs>
                <a:gs pos="100000">
                  <a:srgbClr val="AFC7F6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651451" cy="2480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52852" y="537565"/>
            <a:ext cx="15591776" cy="667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0"/>
              </a:lnSpc>
              <a:spcBef>
                <a:spcPct val="0"/>
              </a:spcBef>
            </a:pPr>
            <a:r>
              <a:rPr lang="en-US" sz="3728" spc="190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  <a:hlinkClick r:id="rId2" tooltip="https://www.canva.com/design/DAF-jURXxvQ/t9jxT_v2vz4jYaJCdv8VCg/edit"/>
              </a:rPr>
              <a:t>MAHARAJA INSTITUTE OF TECHNOLOGY THANDAVAPURA</a:t>
            </a:r>
          </a:p>
        </p:txBody>
      </p:sp>
      <p:sp>
        <p:nvSpPr>
          <p:cNvPr id="9" name="Freeform 9"/>
          <p:cNvSpPr/>
          <p:nvPr/>
        </p:nvSpPr>
        <p:spPr>
          <a:xfrm>
            <a:off x="414929" y="650547"/>
            <a:ext cx="1944260" cy="1904034"/>
          </a:xfrm>
          <a:custGeom>
            <a:avLst/>
            <a:gdLst/>
            <a:ahLst/>
            <a:cxnLst/>
            <a:rect l="l" t="t" r="r" b="b"/>
            <a:pathLst>
              <a:path w="1944260" h="1904034">
                <a:moveTo>
                  <a:pt x="0" y="0"/>
                </a:moveTo>
                <a:lnTo>
                  <a:pt x="1944259" y="0"/>
                </a:lnTo>
                <a:lnTo>
                  <a:pt x="1944259" y="1904034"/>
                </a:lnTo>
                <a:lnTo>
                  <a:pt x="0" y="19040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823761" y="472444"/>
            <a:ext cx="2464239" cy="2464239"/>
          </a:xfrm>
          <a:custGeom>
            <a:avLst/>
            <a:gdLst/>
            <a:ahLst/>
            <a:cxnLst/>
            <a:rect l="l" t="t" r="r" b="b"/>
            <a:pathLst>
              <a:path w="2464239" h="2464239">
                <a:moveTo>
                  <a:pt x="0" y="0"/>
                </a:moveTo>
                <a:lnTo>
                  <a:pt x="2464239" y="0"/>
                </a:lnTo>
                <a:lnTo>
                  <a:pt x="2464239" y="2464239"/>
                </a:lnTo>
                <a:lnTo>
                  <a:pt x="0" y="24642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748655" y="4534217"/>
            <a:ext cx="3848511" cy="1736641"/>
          </a:xfrm>
          <a:custGeom>
            <a:avLst/>
            <a:gdLst/>
            <a:ahLst/>
            <a:cxnLst/>
            <a:rect l="l" t="t" r="r" b="b"/>
            <a:pathLst>
              <a:path w="3848511" h="1736641">
                <a:moveTo>
                  <a:pt x="0" y="0"/>
                </a:moveTo>
                <a:lnTo>
                  <a:pt x="3848511" y="0"/>
                </a:lnTo>
                <a:lnTo>
                  <a:pt x="3848511" y="1736641"/>
                </a:lnTo>
                <a:lnTo>
                  <a:pt x="0" y="17366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9000"/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911664" y="3516937"/>
            <a:ext cx="907415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BLOCK CHAIN BASED NATIONAL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DIGITAL COIN(NDC)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775274" y="1226366"/>
            <a:ext cx="10632402" cy="1215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  <a:spcBef>
                <a:spcPct val="0"/>
              </a:spcBef>
            </a:pPr>
            <a:r>
              <a:rPr lang="en-US" sz="3528" spc="179" dirty="0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DEPARTMENT OF COMPUTER SCIENCE AND ENGINEERING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326315" y="2408941"/>
            <a:ext cx="10244849" cy="1107996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814825" y="6867052"/>
            <a:ext cx="5960472" cy="105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4"/>
              </a:lnSpc>
            </a:pPr>
            <a:r>
              <a:rPr lang="en-US" sz="3315">
                <a:solidFill>
                  <a:srgbClr val="343434"/>
                </a:solidFill>
                <a:latin typeface="Inter Bold"/>
                <a:ea typeface="Inter Bold"/>
                <a:cs typeface="Inter Bold"/>
                <a:sym typeface="Inter Bold"/>
              </a:rPr>
              <a:t>UNDER THE GUIDANCE OF:</a:t>
            </a:r>
          </a:p>
          <a:p>
            <a:pPr algn="ctr">
              <a:lnSpc>
                <a:spcPts val="4144"/>
              </a:lnSpc>
              <a:spcBef>
                <a:spcPct val="0"/>
              </a:spcBef>
            </a:pPr>
            <a:endParaRPr lang="en-US" sz="3315">
              <a:solidFill>
                <a:srgbClr val="343434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0" y="-9525"/>
            <a:ext cx="1227804" cy="110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1"/>
              </a:lnSpc>
            </a:pPr>
            <a:r>
              <a:rPr lang="en-US" sz="322" spc="16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Dr.Ranjit K.N</a:t>
            </a:r>
          </a:p>
          <a:p>
            <a:pPr algn="ctr">
              <a:lnSpc>
                <a:spcPts val="451"/>
              </a:lnSpc>
              <a:spcBef>
                <a:spcPct val="0"/>
              </a:spcBef>
            </a:pPr>
            <a:r>
              <a:rPr lang="en-US" sz="322" spc="16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Hod CSE Dept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147839" y="7673720"/>
            <a:ext cx="5294443" cy="1564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9"/>
              </a:lnSpc>
              <a:spcBef>
                <a:spcPct val="0"/>
              </a:spcBef>
            </a:pPr>
            <a:r>
              <a:rPr lang="en-US" sz="3719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Prof. </a:t>
            </a:r>
            <a:r>
              <a:rPr lang="en-US" sz="3719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Madhu</a:t>
            </a:r>
            <a:r>
              <a:rPr lang="en-US" sz="3719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B</a:t>
            </a:r>
          </a:p>
          <a:p>
            <a:pPr algn="ctr">
              <a:lnSpc>
                <a:spcPts val="3761"/>
              </a:lnSpc>
              <a:spcBef>
                <a:spcPct val="0"/>
              </a:spcBef>
            </a:pPr>
            <a:r>
              <a:rPr lang="en-US" sz="3008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PROFESSOR </a:t>
            </a:r>
          </a:p>
          <a:p>
            <a:pPr algn="ctr">
              <a:lnSpc>
                <a:spcPts val="3761"/>
              </a:lnSpc>
              <a:spcBef>
                <a:spcPct val="0"/>
              </a:spcBef>
            </a:pPr>
            <a:r>
              <a:rPr lang="en-US" sz="3008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DEPT OF CSE</a:t>
            </a:r>
          </a:p>
        </p:txBody>
      </p:sp>
      <p:sp>
        <p:nvSpPr>
          <p:cNvPr id="23" name="Freeform 6"/>
          <p:cNvSpPr/>
          <p:nvPr/>
        </p:nvSpPr>
        <p:spPr>
          <a:xfrm>
            <a:off x="441824" y="5475259"/>
            <a:ext cx="9854141" cy="756804"/>
          </a:xfrm>
          <a:custGeom>
            <a:avLst/>
            <a:gdLst/>
            <a:ahLst/>
            <a:cxnLst/>
            <a:rect l="l" t="t" r="r" b="b"/>
            <a:pathLst>
              <a:path w="9442064" h="1049118">
                <a:moveTo>
                  <a:pt x="0" y="0"/>
                </a:moveTo>
                <a:lnTo>
                  <a:pt x="9442065" y="0"/>
                </a:lnTo>
                <a:lnTo>
                  <a:pt x="9442065" y="1049118"/>
                </a:lnTo>
                <a:lnTo>
                  <a:pt x="0" y="1049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4" name="Freeform 6"/>
          <p:cNvSpPr/>
          <p:nvPr/>
        </p:nvSpPr>
        <p:spPr>
          <a:xfrm>
            <a:off x="414929" y="6652150"/>
            <a:ext cx="9854141" cy="756804"/>
          </a:xfrm>
          <a:custGeom>
            <a:avLst/>
            <a:gdLst/>
            <a:ahLst/>
            <a:cxnLst/>
            <a:rect l="l" t="t" r="r" b="b"/>
            <a:pathLst>
              <a:path w="9442064" h="1049118">
                <a:moveTo>
                  <a:pt x="0" y="0"/>
                </a:moveTo>
                <a:lnTo>
                  <a:pt x="9442065" y="0"/>
                </a:lnTo>
                <a:lnTo>
                  <a:pt x="9442065" y="1049118"/>
                </a:lnTo>
                <a:lnTo>
                  <a:pt x="0" y="1049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5" name="Freeform 6"/>
          <p:cNvSpPr/>
          <p:nvPr/>
        </p:nvSpPr>
        <p:spPr>
          <a:xfrm>
            <a:off x="423894" y="7777263"/>
            <a:ext cx="9854141" cy="756804"/>
          </a:xfrm>
          <a:custGeom>
            <a:avLst/>
            <a:gdLst/>
            <a:ahLst/>
            <a:cxnLst/>
            <a:rect l="l" t="t" r="r" b="b"/>
            <a:pathLst>
              <a:path w="9442064" h="1049118">
                <a:moveTo>
                  <a:pt x="0" y="0"/>
                </a:moveTo>
                <a:lnTo>
                  <a:pt x="9442065" y="0"/>
                </a:lnTo>
                <a:lnTo>
                  <a:pt x="9442065" y="1049118"/>
                </a:lnTo>
                <a:lnTo>
                  <a:pt x="0" y="1049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6" name="Freeform 6"/>
          <p:cNvSpPr/>
          <p:nvPr/>
        </p:nvSpPr>
        <p:spPr>
          <a:xfrm>
            <a:off x="432859" y="8902376"/>
            <a:ext cx="9854141" cy="756804"/>
          </a:xfrm>
          <a:custGeom>
            <a:avLst/>
            <a:gdLst/>
            <a:ahLst/>
            <a:cxnLst/>
            <a:rect l="l" t="t" r="r" b="b"/>
            <a:pathLst>
              <a:path w="9442064" h="1049118">
                <a:moveTo>
                  <a:pt x="0" y="0"/>
                </a:moveTo>
                <a:lnTo>
                  <a:pt x="9442065" y="0"/>
                </a:lnTo>
                <a:lnTo>
                  <a:pt x="9442065" y="1049118"/>
                </a:lnTo>
                <a:lnTo>
                  <a:pt x="0" y="1049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Rectangle 4"/>
          <p:cNvSpPr/>
          <p:nvPr/>
        </p:nvSpPr>
        <p:spPr>
          <a:xfrm>
            <a:off x="633630" y="6769964"/>
            <a:ext cx="9144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/>
              <a:t>Pavan M V                           4MN21CS033 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939" y="7867526"/>
            <a:ext cx="9144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/>
              <a:t>Shashank v Kashyap           4MN21CS045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7771" y="8988390"/>
            <a:ext cx="67254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Dhananjaya G                     4MN22CS400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8939" y="5587163"/>
            <a:ext cx="6896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Ganesh A Kashyap              4MN21CS018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3511" y="430468"/>
            <a:ext cx="17637217" cy="9636623"/>
            <a:chOff x="0" y="0"/>
            <a:chExt cx="4645193" cy="25380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45193" cy="2538041"/>
            </a:xfrm>
            <a:custGeom>
              <a:avLst/>
              <a:gdLst/>
              <a:ahLst/>
              <a:cxnLst/>
              <a:rect l="l" t="t" r="r" b="b"/>
              <a:pathLst>
                <a:path w="4645193" h="2538041">
                  <a:moveTo>
                    <a:pt x="22387" y="0"/>
                  </a:moveTo>
                  <a:lnTo>
                    <a:pt x="4622807" y="0"/>
                  </a:lnTo>
                  <a:cubicBezTo>
                    <a:pt x="4635171" y="0"/>
                    <a:pt x="4645193" y="10023"/>
                    <a:pt x="4645193" y="22387"/>
                  </a:cubicBezTo>
                  <a:lnTo>
                    <a:pt x="4645193" y="2515654"/>
                  </a:lnTo>
                  <a:cubicBezTo>
                    <a:pt x="4645193" y="2528018"/>
                    <a:pt x="4635171" y="2538041"/>
                    <a:pt x="4622807" y="2538041"/>
                  </a:cubicBezTo>
                  <a:lnTo>
                    <a:pt x="22387" y="2538041"/>
                  </a:lnTo>
                  <a:cubicBezTo>
                    <a:pt x="10023" y="2538041"/>
                    <a:pt x="0" y="2528018"/>
                    <a:pt x="0" y="2515654"/>
                  </a:cubicBezTo>
                  <a:lnTo>
                    <a:pt x="0" y="22387"/>
                  </a:lnTo>
                  <a:cubicBezTo>
                    <a:pt x="0" y="10023"/>
                    <a:pt x="10023" y="0"/>
                    <a:pt x="2238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DFFF8">
                    <a:alpha val="100000"/>
                  </a:srgbClr>
                </a:gs>
                <a:gs pos="100000">
                  <a:srgbClr val="FADAF8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645193" cy="25475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71106" y="1767944"/>
            <a:ext cx="16922029" cy="787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6" name="Freeform 6"/>
          <p:cNvSpPr/>
          <p:nvPr/>
        </p:nvSpPr>
        <p:spPr>
          <a:xfrm>
            <a:off x="5570529" y="3196003"/>
            <a:ext cx="5742115" cy="5742115"/>
          </a:xfrm>
          <a:custGeom>
            <a:avLst/>
            <a:gdLst/>
            <a:ahLst/>
            <a:cxnLst/>
            <a:rect l="l" t="t" r="r" b="b"/>
            <a:pathLst>
              <a:path w="5742115" h="5742115">
                <a:moveTo>
                  <a:pt x="0" y="0"/>
                </a:moveTo>
                <a:lnTo>
                  <a:pt x="5742114" y="0"/>
                </a:lnTo>
                <a:lnTo>
                  <a:pt x="5742114" y="5742114"/>
                </a:lnTo>
                <a:lnTo>
                  <a:pt x="0" y="5742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 l="-4890" r="-489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840932" y="-212178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080092" y="76035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0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748358"/>
            <a:ext cx="13206270" cy="1244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76"/>
              </a:lnSpc>
            </a:pPr>
            <a:r>
              <a:rPr lang="en-US" sz="9571">
                <a:solidFill>
                  <a:srgbClr val="343434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INTRODUCTION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D0B4FC1-8B92-41F1-7819-B7AA7383C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361502"/>
            <a:ext cx="15963900" cy="915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Blockchain-Powered &amp; State-Backed Digital Currency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NDCs provide a secure, transparent, and efficient alternative to physical cash.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cryptocurrencies, they are government-regulated while benefiting from decentralization.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Next-Generation Financial Infrastructure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blockchain, smart contracts, and DeFi for scalability and security.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instant transactions, reduced fraud, and enhanced financial inclusion.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Regulatory Oversight with Technological Innovation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Maintains government control while enabling tamper-proof transactions.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Adheres to compliance regulations while improving accessibility and efficiency.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Future-Proof Digital Economy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 cryptographic security, cross-border compatibility, and automation.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fast, accessible, and scalable alternative to traditional fiat currencies.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4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95984"/>
            <a:ext cx="16182371" cy="7182931"/>
            <a:chOff x="0" y="0"/>
            <a:chExt cx="4262024" cy="18918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62024" cy="1891801"/>
            </a:xfrm>
            <a:custGeom>
              <a:avLst/>
              <a:gdLst/>
              <a:ahLst/>
              <a:cxnLst/>
              <a:rect l="l" t="t" r="r" b="b"/>
              <a:pathLst>
                <a:path w="4262024" h="1891801">
                  <a:moveTo>
                    <a:pt x="24399" y="0"/>
                  </a:moveTo>
                  <a:lnTo>
                    <a:pt x="4237624" y="0"/>
                  </a:lnTo>
                  <a:cubicBezTo>
                    <a:pt x="4244095" y="0"/>
                    <a:pt x="4250301" y="2571"/>
                    <a:pt x="4254877" y="7146"/>
                  </a:cubicBezTo>
                  <a:cubicBezTo>
                    <a:pt x="4259453" y="11722"/>
                    <a:pt x="4262024" y="17928"/>
                    <a:pt x="4262024" y="24399"/>
                  </a:cubicBezTo>
                  <a:lnTo>
                    <a:pt x="4262024" y="1867402"/>
                  </a:lnTo>
                  <a:cubicBezTo>
                    <a:pt x="4262024" y="1873873"/>
                    <a:pt x="4259453" y="1880079"/>
                    <a:pt x="4254877" y="1884654"/>
                  </a:cubicBezTo>
                  <a:cubicBezTo>
                    <a:pt x="4250301" y="1889230"/>
                    <a:pt x="4244095" y="1891801"/>
                    <a:pt x="4237624" y="1891801"/>
                  </a:cubicBezTo>
                  <a:lnTo>
                    <a:pt x="24399" y="1891801"/>
                  </a:lnTo>
                  <a:cubicBezTo>
                    <a:pt x="17928" y="1891801"/>
                    <a:pt x="11722" y="1889230"/>
                    <a:pt x="7146" y="1884654"/>
                  </a:cubicBezTo>
                  <a:cubicBezTo>
                    <a:pt x="2571" y="1880079"/>
                    <a:pt x="0" y="1873873"/>
                    <a:pt x="0" y="1867402"/>
                  </a:cubicBezTo>
                  <a:lnTo>
                    <a:pt x="0" y="24399"/>
                  </a:lnTo>
                  <a:cubicBezTo>
                    <a:pt x="0" y="17928"/>
                    <a:pt x="2571" y="11722"/>
                    <a:pt x="7146" y="7146"/>
                  </a:cubicBezTo>
                  <a:cubicBezTo>
                    <a:pt x="11722" y="2571"/>
                    <a:pt x="17928" y="0"/>
                    <a:pt x="2439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BEAFF">
                    <a:alpha val="100000"/>
                  </a:srgbClr>
                </a:gs>
                <a:gs pos="100000">
                  <a:srgbClr val="AFC7F6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262024" cy="19013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182599" y="3223804"/>
            <a:ext cx="3922671" cy="6059982"/>
          </a:xfrm>
          <a:custGeom>
            <a:avLst/>
            <a:gdLst/>
            <a:ahLst/>
            <a:cxnLst/>
            <a:rect l="l" t="t" r="r" b="b"/>
            <a:pathLst>
              <a:path w="5288712" h="6059982">
                <a:moveTo>
                  <a:pt x="0" y="0"/>
                </a:moveTo>
                <a:lnTo>
                  <a:pt x="5288712" y="0"/>
                </a:lnTo>
                <a:lnTo>
                  <a:pt x="5288712" y="6059983"/>
                </a:lnTo>
                <a:lnTo>
                  <a:pt x="0" y="60599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89867" y="3085305"/>
            <a:ext cx="9880290" cy="27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endParaRPr lang="en-IN" dirty="0"/>
          </a:p>
        </p:txBody>
      </p:sp>
      <p:sp>
        <p:nvSpPr>
          <p:cNvPr id="7" name="TextBox 7"/>
          <p:cNvSpPr txBox="1"/>
          <p:nvPr/>
        </p:nvSpPr>
        <p:spPr>
          <a:xfrm>
            <a:off x="3482338" y="1200150"/>
            <a:ext cx="11323324" cy="1179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19"/>
              </a:lnSpc>
            </a:pPr>
            <a:r>
              <a:rPr lang="en-US" sz="9009">
                <a:solidFill>
                  <a:srgbClr val="5F89DE"/>
                </a:solidFill>
                <a:latin typeface="Inter Ultra-Bold"/>
                <a:ea typeface="Inter Ultra-Bold"/>
                <a:cs typeface="Inter Ultra-Bold"/>
                <a:sym typeface="Inter Ultra-Bold"/>
              </a:rPr>
              <a:t> Problem Statement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04985">
            <a:off x="-3092967" y="-1754122"/>
            <a:ext cx="7717375" cy="49198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/>
          <p:cNvSpPr/>
          <p:nvPr/>
        </p:nvSpPr>
        <p:spPr>
          <a:xfrm>
            <a:off x="1320784" y="3343102"/>
            <a:ext cx="11756014" cy="6478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Mismanagement &amp; Corruption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Lack of transparency in fund allocation leads to inefficiencies, corruption, and resource loss.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Secure Tracking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Traditional systems rely on centralized control, making transactions vulnerable to tampering and unauthorized modifications.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Project Challenges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Large funds for public services often face discrepancies, delays, and misallocations due to lack of real-time visibility.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Solution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National Digital Currency (NDC) using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Web3 ensures secure, transparent, and immutable transactions.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 Fund Tracking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Automates real-time monitoring, eliminating middlemen, enhancing accountability, and streamlining auditing.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10495" y="39130"/>
            <a:ext cx="16847838" cy="9843103"/>
            <a:chOff x="0" y="0"/>
            <a:chExt cx="2564975" cy="24527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64975" cy="2452749"/>
            </a:xfrm>
            <a:custGeom>
              <a:avLst/>
              <a:gdLst/>
              <a:ahLst/>
              <a:cxnLst/>
              <a:rect l="l" t="t" r="r" b="b"/>
              <a:pathLst>
                <a:path w="2564975" h="2452749">
                  <a:moveTo>
                    <a:pt x="40542" y="0"/>
                  </a:moveTo>
                  <a:lnTo>
                    <a:pt x="2524433" y="0"/>
                  </a:lnTo>
                  <a:cubicBezTo>
                    <a:pt x="2546824" y="0"/>
                    <a:pt x="2564975" y="18151"/>
                    <a:pt x="2564975" y="40542"/>
                  </a:cubicBezTo>
                  <a:lnTo>
                    <a:pt x="2564975" y="2412207"/>
                  </a:lnTo>
                  <a:cubicBezTo>
                    <a:pt x="2564975" y="2434598"/>
                    <a:pt x="2546824" y="2452749"/>
                    <a:pt x="2524433" y="2452749"/>
                  </a:cubicBezTo>
                  <a:lnTo>
                    <a:pt x="40542" y="2452749"/>
                  </a:lnTo>
                  <a:cubicBezTo>
                    <a:pt x="18151" y="2452749"/>
                    <a:pt x="0" y="2434598"/>
                    <a:pt x="0" y="2412207"/>
                  </a:cubicBezTo>
                  <a:lnTo>
                    <a:pt x="0" y="40542"/>
                  </a:lnTo>
                  <a:cubicBezTo>
                    <a:pt x="0" y="18151"/>
                    <a:pt x="18151" y="0"/>
                    <a:pt x="4054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BEAFF">
                    <a:alpha val="100000"/>
                  </a:srgbClr>
                </a:gs>
                <a:gs pos="100000">
                  <a:srgbClr val="AFC7F6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2564975" cy="24622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46742" y="248912"/>
            <a:ext cx="2027935" cy="2027935"/>
          </a:xfrm>
          <a:custGeom>
            <a:avLst/>
            <a:gdLst/>
            <a:ahLst/>
            <a:cxnLst/>
            <a:rect l="l" t="t" r="r" b="b"/>
            <a:pathLst>
              <a:path w="2027935" h="2027935">
                <a:moveTo>
                  <a:pt x="0" y="0"/>
                </a:moveTo>
                <a:lnTo>
                  <a:pt x="2027935" y="0"/>
                </a:lnTo>
                <a:lnTo>
                  <a:pt x="2027935" y="2027934"/>
                </a:lnTo>
                <a:lnTo>
                  <a:pt x="0" y="20279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997929" y="7581176"/>
            <a:ext cx="2184338" cy="2705824"/>
          </a:xfrm>
          <a:custGeom>
            <a:avLst/>
            <a:gdLst/>
            <a:ahLst/>
            <a:cxnLst/>
            <a:rect l="l" t="t" r="r" b="b"/>
            <a:pathLst>
              <a:path w="2184338" h="2705824">
                <a:moveTo>
                  <a:pt x="0" y="0"/>
                </a:moveTo>
                <a:lnTo>
                  <a:pt x="2184338" y="0"/>
                </a:lnTo>
                <a:lnTo>
                  <a:pt x="2184338" y="2705824"/>
                </a:lnTo>
                <a:lnTo>
                  <a:pt x="0" y="27058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294940" y="2215862"/>
            <a:ext cx="4380048" cy="5365314"/>
          </a:xfrm>
          <a:custGeom>
            <a:avLst/>
            <a:gdLst/>
            <a:ahLst/>
            <a:cxnLst/>
            <a:rect l="l" t="t" r="r" b="b"/>
            <a:pathLst>
              <a:path w="4380048" h="5365314">
                <a:moveTo>
                  <a:pt x="0" y="0"/>
                </a:moveTo>
                <a:lnTo>
                  <a:pt x="4380047" y="0"/>
                </a:lnTo>
                <a:lnTo>
                  <a:pt x="4380047" y="5365314"/>
                </a:lnTo>
                <a:lnTo>
                  <a:pt x="0" y="53653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30487" y="2757671"/>
            <a:ext cx="7941253" cy="1205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5866" lvl="1" indent="-407933" algn="l">
              <a:lnSpc>
                <a:spcPts val="4723"/>
              </a:lnSpc>
              <a:spcBef>
                <a:spcPct val="0"/>
              </a:spcBef>
              <a:buFont typeface="Arial"/>
              <a:buChar char="•"/>
            </a:pPr>
            <a:endParaRPr lang="en-US" sz="2400" dirty="0">
              <a:solidFill>
                <a:srgbClr val="343434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4723"/>
              </a:lnSpc>
              <a:spcBef>
                <a:spcPct val="0"/>
              </a:spcBef>
            </a:pPr>
            <a:endParaRPr lang="en-US" sz="3778" dirty="0">
              <a:solidFill>
                <a:srgbClr val="343434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956030" y="268334"/>
            <a:ext cx="5057868" cy="162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19"/>
              </a:lnSpc>
              <a:spcBef>
                <a:spcPct val="0"/>
              </a:spcBef>
            </a:pPr>
            <a:r>
              <a:rPr lang="en-US" sz="5215" dirty="0">
                <a:solidFill>
                  <a:srgbClr val="343434"/>
                </a:solidFill>
                <a:latin typeface="Anton"/>
                <a:ea typeface="Anton"/>
                <a:cs typeface="Anton"/>
                <a:sym typeface="Anton"/>
              </a:rPr>
              <a:t>Existing System Drawbacks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9486" y="2140460"/>
            <a:ext cx="16245593" cy="7770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Centralized financial systems make it difficult to track fund flow, leading to corruption and mismanagement.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&amp; Inefficient Auditing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Traditional financial systems rely on manual processes, making auditing slow and prone to errors or manipulation.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Intermediary Involvement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Multiple intermediaries in transactions increase costs, delays, and opportunities for fund diversion.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Centralized databases are susceptible 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cyberattacks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fraud, and unauthorized modifications.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Delayed Transactions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Government and financial processes often involve bureaucratic delays, affecting real-time fund utilization.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Tracking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No real-time visibility into fund distribution results in inefficiencies and misallocation.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6541" y="21708"/>
            <a:ext cx="18440400" cy="10092615"/>
            <a:chOff x="0" y="0"/>
            <a:chExt cx="4623063" cy="25489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23063" cy="2548904"/>
            </a:xfrm>
            <a:custGeom>
              <a:avLst/>
              <a:gdLst/>
              <a:ahLst/>
              <a:cxnLst/>
              <a:rect l="l" t="t" r="r" b="b"/>
              <a:pathLst>
                <a:path w="4623063" h="2548904">
                  <a:moveTo>
                    <a:pt x="22494" y="0"/>
                  </a:moveTo>
                  <a:lnTo>
                    <a:pt x="4600569" y="0"/>
                  </a:lnTo>
                  <a:cubicBezTo>
                    <a:pt x="4606535" y="0"/>
                    <a:pt x="4612256" y="2370"/>
                    <a:pt x="4616475" y="6588"/>
                  </a:cubicBezTo>
                  <a:cubicBezTo>
                    <a:pt x="4620693" y="10807"/>
                    <a:pt x="4623063" y="16528"/>
                    <a:pt x="4623063" y="22494"/>
                  </a:cubicBezTo>
                  <a:lnTo>
                    <a:pt x="4623063" y="2526410"/>
                  </a:lnTo>
                  <a:cubicBezTo>
                    <a:pt x="4623063" y="2532376"/>
                    <a:pt x="4620693" y="2538097"/>
                    <a:pt x="4616475" y="2542316"/>
                  </a:cubicBezTo>
                  <a:cubicBezTo>
                    <a:pt x="4612256" y="2546534"/>
                    <a:pt x="4606535" y="2548904"/>
                    <a:pt x="4600569" y="2548904"/>
                  </a:cubicBezTo>
                  <a:lnTo>
                    <a:pt x="22494" y="2548904"/>
                  </a:lnTo>
                  <a:cubicBezTo>
                    <a:pt x="16528" y="2548904"/>
                    <a:pt x="10807" y="2546534"/>
                    <a:pt x="6588" y="2542316"/>
                  </a:cubicBezTo>
                  <a:cubicBezTo>
                    <a:pt x="2370" y="2538097"/>
                    <a:pt x="0" y="2532376"/>
                    <a:pt x="0" y="2526410"/>
                  </a:cubicBezTo>
                  <a:lnTo>
                    <a:pt x="0" y="22494"/>
                  </a:lnTo>
                  <a:cubicBezTo>
                    <a:pt x="0" y="16528"/>
                    <a:pt x="2370" y="10807"/>
                    <a:pt x="6588" y="6588"/>
                  </a:cubicBezTo>
                  <a:cubicBezTo>
                    <a:pt x="10807" y="2370"/>
                    <a:pt x="16528" y="0"/>
                    <a:pt x="224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DFFF8">
                    <a:alpha val="100000"/>
                  </a:srgbClr>
                </a:gs>
                <a:gs pos="100000">
                  <a:srgbClr val="FADAF8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623063" cy="25584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704945" y="194385"/>
            <a:ext cx="14030996" cy="9898230"/>
          </a:xfrm>
          <a:custGeom>
            <a:avLst/>
            <a:gdLst/>
            <a:ahLst/>
            <a:cxnLst/>
            <a:rect l="l" t="t" r="r" b="b"/>
            <a:pathLst>
              <a:path w="14030996" h="9898230">
                <a:moveTo>
                  <a:pt x="0" y="0"/>
                </a:moveTo>
                <a:lnTo>
                  <a:pt x="14030996" y="0"/>
                </a:lnTo>
                <a:lnTo>
                  <a:pt x="14030996" y="9898230"/>
                </a:lnTo>
                <a:lnTo>
                  <a:pt x="0" y="9898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762667" y="615558"/>
            <a:ext cx="12877800" cy="7477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94"/>
              </a:lnSpc>
              <a:spcBef>
                <a:spcPct val="0"/>
              </a:spcBef>
            </a:pPr>
            <a:r>
              <a:rPr lang="en-US" sz="4000" b="1" dirty="0"/>
              <a:t>Proposed System Advantages &amp; Overcoming Drawbacks</a:t>
            </a:r>
            <a:endParaRPr lang="en-US" sz="4000" b="1" dirty="0">
              <a:solidFill>
                <a:srgbClr val="464A51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83556" y="1108459"/>
            <a:ext cx="16036023" cy="24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505523"/>
            <a:ext cx="17602200" cy="9063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Decentralization &amp; Elimination of Intermediaries: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 Overcome: Traditional banking systems rely on centralized institutions that can be slow, expensive, and prone to failure.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removes the need for central authorities, making transactions peer-to-peer (P2P).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bank failures, excessive fees, and processing delays.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Enhanced Security &amp; Fraud Prevention: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 Overcome: Traditional digital payment systems are vulnerable to hacking, identity theft, and double spending.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cryptographic encryption &amp; consensus mechanisms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prevent fraud.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are immutable, meaning they cannot be altered or deleted.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C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B180DF-7AE0-AC32-A097-20851059D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9CAFD97-133B-A7E4-ED55-5422506B4035}"/>
              </a:ext>
            </a:extLst>
          </p:cNvPr>
          <p:cNvGrpSpPr/>
          <p:nvPr/>
        </p:nvGrpSpPr>
        <p:grpSpPr>
          <a:xfrm>
            <a:off x="-152400" y="-37154"/>
            <a:ext cx="18440400" cy="10092615"/>
            <a:chOff x="0" y="0"/>
            <a:chExt cx="4623063" cy="254890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408CA94-CAC2-3D9A-33D9-5CE18601EB9B}"/>
                </a:ext>
              </a:extLst>
            </p:cNvPr>
            <p:cNvSpPr/>
            <p:nvPr/>
          </p:nvSpPr>
          <p:spPr>
            <a:xfrm>
              <a:off x="0" y="0"/>
              <a:ext cx="4623063" cy="2548904"/>
            </a:xfrm>
            <a:custGeom>
              <a:avLst/>
              <a:gdLst/>
              <a:ahLst/>
              <a:cxnLst/>
              <a:rect l="l" t="t" r="r" b="b"/>
              <a:pathLst>
                <a:path w="4623063" h="2548904">
                  <a:moveTo>
                    <a:pt x="22494" y="0"/>
                  </a:moveTo>
                  <a:lnTo>
                    <a:pt x="4600569" y="0"/>
                  </a:lnTo>
                  <a:cubicBezTo>
                    <a:pt x="4606535" y="0"/>
                    <a:pt x="4612256" y="2370"/>
                    <a:pt x="4616475" y="6588"/>
                  </a:cubicBezTo>
                  <a:cubicBezTo>
                    <a:pt x="4620693" y="10807"/>
                    <a:pt x="4623063" y="16528"/>
                    <a:pt x="4623063" y="22494"/>
                  </a:cubicBezTo>
                  <a:lnTo>
                    <a:pt x="4623063" y="2526410"/>
                  </a:lnTo>
                  <a:cubicBezTo>
                    <a:pt x="4623063" y="2532376"/>
                    <a:pt x="4620693" y="2538097"/>
                    <a:pt x="4616475" y="2542316"/>
                  </a:cubicBezTo>
                  <a:cubicBezTo>
                    <a:pt x="4612256" y="2546534"/>
                    <a:pt x="4606535" y="2548904"/>
                    <a:pt x="4600569" y="2548904"/>
                  </a:cubicBezTo>
                  <a:lnTo>
                    <a:pt x="22494" y="2548904"/>
                  </a:lnTo>
                  <a:cubicBezTo>
                    <a:pt x="16528" y="2548904"/>
                    <a:pt x="10807" y="2546534"/>
                    <a:pt x="6588" y="2542316"/>
                  </a:cubicBezTo>
                  <a:cubicBezTo>
                    <a:pt x="2370" y="2538097"/>
                    <a:pt x="0" y="2532376"/>
                    <a:pt x="0" y="2526410"/>
                  </a:cubicBezTo>
                  <a:lnTo>
                    <a:pt x="0" y="22494"/>
                  </a:lnTo>
                  <a:cubicBezTo>
                    <a:pt x="0" y="16528"/>
                    <a:pt x="2370" y="10807"/>
                    <a:pt x="6588" y="6588"/>
                  </a:cubicBezTo>
                  <a:cubicBezTo>
                    <a:pt x="10807" y="2370"/>
                    <a:pt x="16528" y="0"/>
                    <a:pt x="2249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DFFF8">
                    <a:alpha val="100000"/>
                  </a:srgbClr>
                </a:gs>
                <a:gs pos="100000">
                  <a:srgbClr val="FADAF8">
                    <a:alpha val="100000"/>
                  </a:srgbClr>
                </a:gs>
              </a:gsLst>
              <a:lin ang="0"/>
            </a:gra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29BCBBF-5725-065F-8DC0-93F101C56FC8}"/>
                </a:ext>
              </a:extLst>
            </p:cNvPr>
            <p:cNvSpPr txBox="1"/>
            <p:nvPr/>
          </p:nvSpPr>
          <p:spPr>
            <a:xfrm>
              <a:off x="0" y="-9525"/>
              <a:ext cx="4623063" cy="25584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9694C6AF-0B31-774E-B292-E64582B5BECB}"/>
              </a:ext>
            </a:extLst>
          </p:cNvPr>
          <p:cNvSpPr/>
          <p:nvPr/>
        </p:nvSpPr>
        <p:spPr>
          <a:xfrm>
            <a:off x="2704945" y="194385"/>
            <a:ext cx="14030996" cy="9898230"/>
          </a:xfrm>
          <a:custGeom>
            <a:avLst/>
            <a:gdLst/>
            <a:ahLst/>
            <a:cxnLst/>
            <a:rect l="l" t="t" r="r" b="b"/>
            <a:pathLst>
              <a:path w="14030996" h="9898230">
                <a:moveTo>
                  <a:pt x="0" y="0"/>
                </a:moveTo>
                <a:lnTo>
                  <a:pt x="14030996" y="0"/>
                </a:lnTo>
                <a:lnTo>
                  <a:pt x="14030996" y="9898230"/>
                </a:lnTo>
                <a:lnTo>
                  <a:pt x="0" y="9898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E59B39B-DFC4-F093-33BF-68E74C360D15}"/>
              </a:ext>
            </a:extLst>
          </p:cNvPr>
          <p:cNvSpPr txBox="1"/>
          <p:nvPr/>
        </p:nvSpPr>
        <p:spPr>
          <a:xfrm>
            <a:off x="2953167" y="471904"/>
            <a:ext cx="12496800" cy="7477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94"/>
              </a:lnSpc>
              <a:spcBef>
                <a:spcPct val="0"/>
              </a:spcBef>
            </a:pPr>
            <a:r>
              <a:rPr lang="en-US" sz="4000" b="1" dirty="0"/>
              <a:t>Proposed System Advantages &amp; Overcoming Drawbacks</a:t>
            </a:r>
            <a:endParaRPr lang="en-US" sz="4000" b="1" dirty="0">
              <a:solidFill>
                <a:srgbClr val="464A51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95A9345-3C57-27C3-3D80-D21B6473342E}"/>
              </a:ext>
            </a:extLst>
          </p:cNvPr>
          <p:cNvSpPr txBox="1"/>
          <p:nvPr/>
        </p:nvSpPr>
        <p:spPr>
          <a:xfrm>
            <a:off x="1183556" y="1108459"/>
            <a:ext cx="16036023" cy="24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6E7BA4-250C-8EB5-72B8-7A25509A53CA}"/>
              </a:ext>
            </a:extLst>
          </p:cNvPr>
          <p:cNvSpPr/>
          <p:nvPr/>
        </p:nvSpPr>
        <p:spPr>
          <a:xfrm>
            <a:off x="362367" y="934912"/>
            <a:ext cx="17678400" cy="8417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Transparency &amp; Traceability: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 Overcome: Cash transactions allow money laundering, corruption, and tax evasion due to a lack of transparency.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transaction is recorded on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publicly verifiable.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end-to-end transparency while maintaining user privacy.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Improved Monetary Policy Control: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 Overcome: Traditional cash-based economies make it hard for central banks to track and control money supply.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NDC allows real-time monitoring of circulation.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Authorities can control inflation, prevent black money circulation, and stabilize the economy.</a:t>
            </a:r>
          </a:p>
        </p:txBody>
      </p:sp>
    </p:spTree>
    <p:extLst>
      <p:ext uri="{BB962C8B-B14F-4D97-AF65-F5344CB8AC3E}">
        <p14:creationId xmlns:p14="http://schemas.microsoft.com/office/powerpoint/2010/main" val="216438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756" y="0"/>
            <a:ext cx="17974489" cy="9981171"/>
            <a:chOff x="0" y="0"/>
            <a:chExt cx="4734022" cy="26287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34022" cy="2628786"/>
            </a:xfrm>
            <a:custGeom>
              <a:avLst/>
              <a:gdLst/>
              <a:ahLst/>
              <a:cxnLst/>
              <a:rect l="l" t="t" r="r" b="b"/>
              <a:pathLst>
                <a:path w="4734022" h="2628786">
                  <a:moveTo>
                    <a:pt x="21967" y="0"/>
                  </a:moveTo>
                  <a:lnTo>
                    <a:pt x="4712055" y="0"/>
                  </a:lnTo>
                  <a:cubicBezTo>
                    <a:pt x="4717881" y="0"/>
                    <a:pt x="4723468" y="2314"/>
                    <a:pt x="4727588" y="6434"/>
                  </a:cubicBezTo>
                  <a:cubicBezTo>
                    <a:pt x="4731707" y="10553"/>
                    <a:pt x="4734022" y="16141"/>
                    <a:pt x="4734022" y="21967"/>
                  </a:cubicBezTo>
                  <a:lnTo>
                    <a:pt x="4734022" y="2606819"/>
                  </a:lnTo>
                  <a:cubicBezTo>
                    <a:pt x="4734022" y="2612645"/>
                    <a:pt x="4731707" y="2618232"/>
                    <a:pt x="4727588" y="2622352"/>
                  </a:cubicBezTo>
                  <a:cubicBezTo>
                    <a:pt x="4723468" y="2626471"/>
                    <a:pt x="4717881" y="2628786"/>
                    <a:pt x="4712055" y="2628786"/>
                  </a:cubicBezTo>
                  <a:lnTo>
                    <a:pt x="21967" y="2628786"/>
                  </a:lnTo>
                  <a:cubicBezTo>
                    <a:pt x="16141" y="2628786"/>
                    <a:pt x="10553" y="2626471"/>
                    <a:pt x="6434" y="2622352"/>
                  </a:cubicBezTo>
                  <a:cubicBezTo>
                    <a:pt x="2314" y="2618232"/>
                    <a:pt x="0" y="2612645"/>
                    <a:pt x="0" y="2606819"/>
                  </a:cubicBezTo>
                  <a:lnTo>
                    <a:pt x="0" y="21967"/>
                  </a:lnTo>
                  <a:cubicBezTo>
                    <a:pt x="0" y="16141"/>
                    <a:pt x="2314" y="10553"/>
                    <a:pt x="6434" y="6434"/>
                  </a:cubicBezTo>
                  <a:cubicBezTo>
                    <a:pt x="10553" y="2314"/>
                    <a:pt x="16141" y="0"/>
                    <a:pt x="21967" y="0"/>
                  </a:cubicBezTo>
                  <a:close/>
                </a:path>
              </a:pathLst>
            </a:custGeom>
            <a:solidFill>
              <a:srgbClr val="A0D8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734022" cy="26383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191000" y="357154"/>
            <a:ext cx="7644012" cy="528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59"/>
              </a:lnSpc>
              <a:spcBef>
                <a:spcPct val="0"/>
              </a:spcBef>
            </a:pPr>
            <a:r>
              <a:rPr lang="en-US" sz="3487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SOFTWARE DEVELOPMENT GUIDE </a:t>
            </a:r>
          </a:p>
        </p:txBody>
      </p:sp>
      <p:sp>
        <p:nvSpPr>
          <p:cNvPr id="5" name="Pentagon 4"/>
          <p:cNvSpPr/>
          <p:nvPr/>
        </p:nvSpPr>
        <p:spPr>
          <a:xfrm>
            <a:off x="502151" y="921669"/>
            <a:ext cx="17602200" cy="9008177"/>
          </a:xfrm>
          <a:prstGeom prst="homePlate">
            <a:avLst>
              <a:gd name="adj" fmla="val 3855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29044" y="882791"/>
            <a:ext cx="17602200" cy="1019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Encryption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AES-256 encryption for data storage and TLS 1.3 for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multi-signature wallets to prevent unauthorized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smart contract security by auditing for vulnerabilities like reentrancy attacks.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&amp; Performance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block validation time to ensure fast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Layer-2 scaling solutions (like Rollups) to reduce congestion.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efficient consensus mechanisms (e.g., Proof-of-Stake for better efficiency).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&amp; Transparency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transaction history in a tamper-proof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ledger.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zero-knowledge proofs (ZKPs) for privacy without compromising transparency.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hashing (SHA-256) to ensure data immutability.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94C54D-CC5B-CB0D-4465-C9ED265D6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DAAD16C-E639-C0B3-05FD-7116BA6B3F0C}"/>
              </a:ext>
            </a:extLst>
          </p:cNvPr>
          <p:cNvGrpSpPr/>
          <p:nvPr/>
        </p:nvGrpSpPr>
        <p:grpSpPr>
          <a:xfrm>
            <a:off x="156756" y="0"/>
            <a:ext cx="17974489" cy="9981171"/>
            <a:chOff x="0" y="0"/>
            <a:chExt cx="4734022" cy="262878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799B509-B149-714B-2A23-AB12FEEC36B2}"/>
                </a:ext>
              </a:extLst>
            </p:cNvPr>
            <p:cNvSpPr/>
            <p:nvPr/>
          </p:nvSpPr>
          <p:spPr>
            <a:xfrm>
              <a:off x="0" y="0"/>
              <a:ext cx="4734022" cy="2628786"/>
            </a:xfrm>
            <a:custGeom>
              <a:avLst/>
              <a:gdLst/>
              <a:ahLst/>
              <a:cxnLst/>
              <a:rect l="l" t="t" r="r" b="b"/>
              <a:pathLst>
                <a:path w="4734022" h="2628786">
                  <a:moveTo>
                    <a:pt x="21967" y="0"/>
                  </a:moveTo>
                  <a:lnTo>
                    <a:pt x="4712055" y="0"/>
                  </a:lnTo>
                  <a:cubicBezTo>
                    <a:pt x="4717881" y="0"/>
                    <a:pt x="4723468" y="2314"/>
                    <a:pt x="4727588" y="6434"/>
                  </a:cubicBezTo>
                  <a:cubicBezTo>
                    <a:pt x="4731707" y="10553"/>
                    <a:pt x="4734022" y="16141"/>
                    <a:pt x="4734022" y="21967"/>
                  </a:cubicBezTo>
                  <a:lnTo>
                    <a:pt x="4734022" y="2606819"/>
                  </a:lnTo>
                  <a:cubicBezTo>
                    <a:pt x="4734022" y="2612645"/>
                    <a:pt x="4731707" y="2618232"/>
                    <a:pt x="4727588" y="2622352"/>
                  </a:cubicBezTo>
                  <a:cubicBezTo>
                    <a:pt x="4723468" y="2626471"/>
                    <a:pt x="4717881" y="2628786"/>
                    <a:pt x="4712055" y="2628786"/>
                  </a:cubicBezTo>
                  <a:lnTo>
                    <a:pt x="21967" y="2628786"/>
                  </a:lnTo>
                  <a:cubicBezTo>
                    <a:pt x="16141" y="2628786"/>
                    <a:pt x="10553" y="2626471"/>
                    <a:pt x="6434" y="2622352"/>
                  </a:cubicBezTo>
                  <a:cubicBezTo>
                    <a:pt x="2314" y="2618232"/>
                    <a:pt x="0" y="2612645"/>
                    <a:pt x="0" y="2606819"/>
                  </a:cubicBezTo>
                  <a:lnTo>
                    <a:pt x="0" y="21967"/>
                  </a:lnTo>
                  <a:cubicBezTo>
                    <a:pt x="0" y="16141"/>
                    <a:pt x="2314" y="10553"/>
                    <a:pt x="6434" y="6434"/>
                  </a:cubicBezTo>
                  <a:cubicBezTo>
                    <a:pt x="10553" y="2314"/>
                    <a:pt x="16141" y="0"/>
                    <a:pt x="21967" y="0"/>
                  </a:cubicBezTo>
                  <a:close/>
                </a:path>
              </a:pathLst>
            </a:custGeom>
            <a:solidFill>
              <a:srgbClr val="A0D8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B697CAE-3901-042D-546B-3894281D111B}"/>
                </a:ext>
              </a:extLst>
            </p:cNvPr>
            <p:cNvSpPr txBox="1"/>
            <p:nvPr/>
          </p:nvSpPr>
          <p:spPr>
            <a:xfrm>
              <a:off x="0" y="-9525"/>
              <a:ext cx="4734022" cy="26383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418C8F99-AD46-4D31-422B-EDF0E7D26898}"/>
              </a:ext>
            </a:extLst>
          </p:cNvPr>
          <p:cNvSpPr txBox="1"/>
          <p:nvPr/>
        </p:nvSpPr>
        <p:spPr>
          <a:xfrm>
            <a:off x="4191000" y="357154"/>
            <a:ext cx="7644012" cy="528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59"/>
              </a:lnSpc>
              <a:spcBef>
                <a:spcPct val="0"/>
              </a:spcBef>
            </a:pPr>
            <a:r>
              <a:rPr lang="en-US" sz="3487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SOFTWARE DEVELOPMENT GUIDE 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ADAD60E6-CB6F-E8A9-F1DA-67CB26FC5F24}"/>
              </a:ext>
            </a:extLst>
          </p:cNvPr>
          <p:cNvSpPr/>
          <p:nvPr/>
        </p:nvSpPr>
        <p:spPr>
          <a:xfrm>
            <a:off x="492625" y="1242658"/>
            <a:ext cx="17602200" cy="8610600"/>
          </a:xfrm>
          <a:prstGeom prst="homePlate">
            <a:avLst>
              <a:gd name="adj" fmla="val 4203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A175454-D6E2-2B2D-4EA0-C54FD61E4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71233"/>
            <a:ext cx="15880849" cy="6275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Compliance &amp; Legal Considerations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 GDPR and data protection laws for user privacy.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interoperability with existing financial systems (e.g., SWIFT, UPI, etc.).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&amp; Recovery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automatic rollback mechanisms for failed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a redundant node system to ensure uptime.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Regularly update backup strategies to prevent data loss.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62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3511" y="430468"/>
            <a:ext cx="17660977" cy="9381891"/>
            <a:chOff x="0" y="0"/>
            <a:chExt cx="4651451" cy="24709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1451" cy="2470951"/>
            </a:xfrm>
            <a:custGeom>
              <a:avLst/>
              <a:gdLst/>
              <a:ahLst/>
              <a:cxnLst/>
              <a:rect l="l" t="t" r="r" b="b"/>
              <a:pathLst>
                <a:path w="4651451" h="2470951">
                  <a:moveTo>
                    <a:pt x="22357" y="0"/>
                  </a:moveTo>
                  <a:lnTo>
                    <a:pt x="4629095" y="0"/>
                  </a:lnTo>
                  <a:cubicBezTo>
                    <a:pt x="4635024" y="0"/>
                    <a:pt x="4640710" y="2355"/>
                    <a:pt x="4644903" y="6548"/>
                  </a:cubicBezTo>
                  <a:cubicBezTo>
                    <a:pt x="4649096" y="10741"/>
                    <a:pt x="4651451" y="16427"/>
                    <a:pt x="4651451" y="22357"/>
                  </a:cubicBezTo>
                  <a:lnTo>
                    <a:pt x="4651451" y="2448594"/>
                  </a:lnTo>
                  <a:cubicBezTo>
                    <a:pt x="4651451" y="2454524"/>
                    <a:pt x="4649096" y="2460210"/>
                    <a:pt x="4644903" y="2464403"/>
                  </a:cubicBezTo>
                  <a:cubicBezTo>
                    <a:pt x="4640710" y="2468595"/>
                    <a:pt x="4635024" y="2470951"/>
                    <a:pt x="4629095" y="2470951"/>
                  </a:cubicBezTo>
                  <a:lnTo>
                    <a:pt x="22357" y="2470951"/>
                  </a:lnTo>
                  <a:cubicBezTo>
                    <a:pt x="10009" y="2470951"/>
                    <a:pt x="0" y="2460941"/>
                    <a:pt x="0" y="2448594"/>
                  </a:cubicBezTo>
                  <a:lnTo>
                    <a:pt x="0" y="22357"/>
                  </a:lnTo>
                  <a:cubicBezTo>
                    <a:pt x="0" y="16427"/>
                    <a:pt x="2355" y="10741"/>
                    <a:pt x="6548" y="6548"/>
                  </a:cubicBezTo>
                  <a:cubicBezTo>
                    <a:pt x="10741" y="2355"/>
                    <a:pt x="16427" y="0"/>
                    <a:pt x="22357" y="0"/>
                  </a:cubicBezTo>
                  <a:close/>
                </a:path>
              </a:pathLst>
            </a:custGeom>
            <a:solidFill>
              <a:srgbClr val="A0D8ED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651451" cy="2480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874385" y="810864"/>
            <a:ext cx="2671011" cy="4114800"/>
          </a:xfrm>
          <a:custGeom>
            <a:avLst/>
            <a:gdLst/>
            <a:ahLst/>
            <a:cxnLst/>
            <a:rect l="l" t="t" r="r" b="b"/>
            <a:pathLst>
              <a:path w="2671011" h="4114800">
                <a:moveTo>
                  <a:pt x="0" y="0"/>
                </a:moveTo>
                <a:lnTo>
                  <a:pt x="2671010" y="0"/>
                </a:lnTo>
                <a:lnTo>
                  <a:pt x="2671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58942" y="1077564"/>
            <a:ext cx="14131780" cy="1916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00"/>
              </a:lnSpc>
            </a:pPr>
            <a:r>
              <a:rPr lang="en-US" sz="14344">
                <a:solidFill>
                  <a:srgbClr val="343434"/>
                </a:solidFill>
                <a:latin typeface="Inter Bold"/>
                <a:ea typeface="Inter Bold"/>
                <a:cs typeface="Inter Bold"/>
                <a:sym typeface="Inter Bold"/>
              </a:rPr>
              <a:t>QUESTIONS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78110" y="6282043"/>
            <a:ext cx="14131780" cy="1897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00"/>
              </a:lnSpc>
            </a:pPr>
            <a:r>
              <a:rPr lang="en-US" sz="14344">
                <a:solidFill>
                  <a:srgbClr val="3434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804</Words>
  <Application>Microsoft Office PowerPoint</Application>
  <PresentationFormat>Custom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Anton</vt:lpstr>
      <vt:lpstr>League Spartan</vt:lpstr>
      <vt:lpstr>Inter Ultra-Bold</vt:lpstr>
      <vt:lpstr>Times New Roman</vt:lpstr>
      <vt:lpstr>Arial</vt:lpstr>
      <vt:lpstr>Inter Bold</vt:lpstr>
      <vt:lpstr>Poppins Bold</vt:lpstr>
      <vt:lpstr>IBM Plex Mono Bold</vt:lpstr>
      <vt:lpstr>Open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</dc:title>
  <dc:creator>shashu</dc:creator>
  <cp:lastModifiedBy>Pavan M V</cp:lastModifiedBy>
  <cp:revision>13</cp:revision>
  <dcterms:created xsi:type="dcterms:W3CDTF">2006-08-16T00:00:00Z</dcterms:created>
  <dcterms:modified xsi:type="dcterms:W3CDTF">2025-02-19T13:47:14Z</dcterms:modified>
  <dc:identifier>DAGJtjDGjPc</dc:identifier>
</cp:coreProperties>
</file>