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sldIdLst>
    <p:sldId id="257" r:id="rId2"/>
    <p:sldId id="258" r:id="rId3"/>
    <p:sldId id="259" r:id="rId4"/>
    <p:sldId id="265" r:id="rId5"/>
    <p:sldId id="266" r:id="rId6"/>
    <p:sldId id="280" r:id="rId7"/>
    <p:sldId id="278" r:id="rId8"/>
    <p:sldId id="281" r:id="rId9"/>
    <p:sldId id="282" r:id="rId10"/>
    <p:sldId id="260" r:id="rId11"/>
    <p:sldId id="269" r:id="rId12"/>
    <p:sldId id="270" r:id="rId13"/>
    <p:sldId id="261" r:id="rId14"/>
    <p:sldId id="272" r:id="rId15"/>
    <p:sldId id="271" r:id="rId16"/>
    <p:sldId id="273" r:id="rId17"/>
    <p:sldId id="274" r:id="rId18"/>
    <p:sldId id="275" r:id="rId19"/>
    <p:sldId id="276" r:id="rId20"/>
    <p:sldId id="263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8A67B-7E4F-4D07-A546-901271C2F40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14C15-5C26-4A88-B25F-C867409719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98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967AF-8F25-4404-8AF6-347A46CCAEE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0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14C15-5C26-4A88-B25F-C8674097191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57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9428-7B82-4123-ACFB-5375CE08160D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2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2883-8FE9-48B1-9908-55BC4783FCD3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28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CC1C-B458-4297-BC9B-C10A70642273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19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187B-362B-4824-8A9C-9F7BD1CC6FC9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0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67451-E8D7-433B-977D-78508EC43B02}" type="datetime1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25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D8C9-92F7-4121-9A13-53E32EF5C42E}" type="datetime1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8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A9C2-4D48-439F-8EDF-60A304426841}" type="datetime1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4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9CE7-06EB-4D72-85F6-F346CF2EC3B2}" type="datetime1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36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BDE618A-A77F-4088-A10B-DA1B3C4A1D8F}" type="datetime1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A7461F-41B8-4D25-B9CE-77A262D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79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77F9-4D49-45D7-908C-775E66461455}" type="datetime1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2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3A4504-282E-4407-B312-44C6E3ADE63D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A7461F-41B8-4D25-B9CE-77A262D740A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07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1" y="1874452"/>
            <a:ext cx="7543800" cy="187823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BLOCK CHAIN BASED NATIONAL</a:t>
            </a:r>
            <a:b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</a:b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DIGITAL CURRENCY(NDC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) </a:t>
            </a:r>
            <a:b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</a:b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B12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29" y="4455621"/>
            <a:ext cx="5019171" cy="185241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GB" b="1" u="sng" dirty="0" smtClean="0">
                <a:solidFill>
                  <a:schemeClr val="accent3">
                    <a:lumMod val="50000"/>
                  </a:schemeClr>
                </a:solidFill>
                <a:ea typeface="Cambria" panose="02040503050406030204" pitchFamily="18" charset="0"/>
              </a:rPr>
              <a:t>Presenters</a:t>
            </a:r>
          </a:p>
          <a:p>
            <a:r>
              <a:rPr lang="en-IN" dirty="0"/>
              <a:t>Ganesh A </a:t>
            </a:r>
            <a:r>
              <a:rPr lang="en-IN" dirty="0" err="1"/>
              <a:t>Kashyap</a:t>
            </a:r>
            <a:r>
              <a:rPr lang="en-IN" dirty="0"/>
              <a:t> </a:t>
            </a:r>
            <a:r>
              <a:rPr lang="en-IN" dirty="0" smtClean="0"/>
              <a:t>      [4MN21CS018]</a:t>
            </a:r>
            <a:endParaRPr lang="en-IN" dirty="0"/>
          </a:p>
          <a:p>
            <a:pPr algn="just"/>
            <a:r>
              <a:rPr lang="en-IN" dirty="0" err="1"/>
              <a:t>Pavan</a:t>
            </a:r>
            <a:r>
              <a:rPr lang="en-IN" dirty="0"/>
              <a:t> M V               </a:t>
            </a:r>
            <a:r>
              <a:rPr lang="en-IN" dirty="0" smtClean="0"/>
              <a:t>       </a:t>
            </a:r>
            <a:r>
              <a:rPr lang="en-IN" dirty="0"/>
              <a:t>[</a:t>
            </a:r>
            <a:r>
              <a:rPr lang="en-IN" dirty="0" smtClean="0"/>
              <a:t>4MN21CS033]</a:t>
            </a:r>
            <a:endParaRPr lang="en-GB" dirty="0">
              <a:solidFill>
                <a:schemeClr val="accent3">
                  <a:lumMod val="50000"/>
                </a:schemeClr>
              </a:solidFill>
              <a:ea typeface="Cambria" panose="02040503050406030204" pitchFamily="18" charset="0"/>
            </a:endParaRPr>
          </a:p>
          <a:p>
            <a:r>
              <a:rPr lang="en-IN" dirty="0"/>
              <a:t>Shashank v </a:t>
            </a:r>
            <a:r>
              <a:rPr lang="en-IN" dirty="0" err="1"/>
              <a:t>Kashyap</a:t>
            </a:r>
            <a:r>
              <a:rPr lang="en-IN" dirty="0"/>
              <a:t> </a:t>
            </a:r>
            <a:r>
              <a:rPr lang="en-IN" dirty="0" smtClean="0"/>
              <a:t>  [4MN21CS045]</a:t>
            </a:r>
            <a:endParaRPr lang="en-IN" dirty="0"/>
          </a:p>
          <a:p>
            <a:r>
              <a:rPr lang="en-IN" dirty="0" err="1"/>
              <a:t>Dhananjaya</a:t>
            </a:r>
            <a:r>
              <a:rPr lang="en-IN" dirty="0"/>
              <a:t> G              </a:t>
            </a:r>
            <a:r>
              <a:rPr lang="en-IN" dirty="0" smtClean="0"/>
              <a:t>[4MN22CS400]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4D73F73-B5BA-F99C-912A-9FD0C76B2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52550" cy="139011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966446" y="4429118"/>
            <a:ext cx="4177553" cy="1878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b="1" u="sng" dirty="0" smtClean="0">
                <a:solidFill>
                  <a:schemeClr val="accent3">
                    <a:lumMod val="50000"/>
                  </a:schemeClr>
                </a:solidFill>
                <a:ea typeface="Cambria" panose="02040503050406030204" pitchFamily="18" charset="0"/>
              </a:rPr>
              <a:t>Under the guidance of</a:t>
            </a:r>
          </a:p>
          <a:p>
            <a:pPr algn="ctr"/>
            <a:r>
              <a:rPr lang="en-GB" sz="1800" b="1" dirty="0" err="1" smtClean="0">
                <a:solidFill>
                  <a:schemeClr val="accent3">
                    <a:lumMod val="50000"/>
                  </a:schemeClr>
                </a:solidFill>
                <a:ea typeface="Cambria" panose="02040503050406030204" pitchFamily="18" charset="0"/>
              </a:rPr>
              <a:t>Prof.</a:t>
            </a:r>
            <a:r>
              <a:rPr lang="en-GB" sz="1800" b="1" dirty="0" smtClean="0">
                <a:solidFill>
                  <a:schemeClr val="accent3">
                    <a:lumMod val="50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GB" sz="1800" b="1" dirty="0" err="1" smtClean="0">
                <a:solidFill>
                  <a:schemeClr val="accent3">
                    <a:lumMod val="50000"/>
                  </a:schemeClr>
                </a:solidFill>
                <a:ea typeface="Cambria" panose="02040503050406030204" pitchFamily="18" charset="0"/>
              </a:rPr>
              <a:t>Madhu</a:t>
            </a:r>
            <a:r>
              <a:rPr lang="en-GB" sz="1800" b="1" dirty="0" smtClean="0">
                <a:solidFill>
                  <a:schemeClr val="accent3">
                    <a:lumMod val="50000"/>
                  </a:schemeClr>
                </a:solidFill>
                <a:ea typeface="Cambria" panose="02040503050406030204" pitchFamily="18" charset="0"/>
              </a:rPr>
              <a:t> B</a:t>
            </a:r>
          </a:p>
          <a:p>
            <a:pPr algn="ctr"/>
            <a:r>
              <a:rPr lang="en-GB" sz="1800" b="1" dirty="0" smtClean="0">
                <a:solidFill>
                  <a:schemeClr val="accent3">
                    <a:lumMod val="50000"/>
                  </a:schemeClr>
                </a:solidFill>
                <a:ea typeface="Cambria" panose="02040503050406030204" pitchFamily="18" charset="0"/>
              </a:rPr>
              <a:t>Assistant professor</a:t>
            </a:r>
          </a:p>
          <a:p>
            <a:pPr algn="ctr"/>
            <a:r>
              <a:rPr lang="en-GB" sz="1800" b="1" dirty="0" smtClean="0">
                <a:solidFill>
                  <a:schemeClr val="accent3">
                    <a:lumMod val="50000"/>
                  </a:schemeClr>
                </a:solidFill>
                <a:ea typeface="Cambria" panose="02040503050406030204" pitchFamily="18" charset="0"/>
              </a:rPr>
              <a:t>Department of CS&amp;E, MITT</a:t>
            </a:r>
            <a:endParaRPr lang="en-IN" sz="1800" b="1" dirty="0">
              <a:solidFill>
                <a:schemeClr val="accent3">
                  <a:lumMod val="50000"/>
                </a:schemeClr>
              </a:solidFill>
              <a:ea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0101" y="3779185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altLang="en-US" sz="2400" b="1" dirty="0" smtClean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Phase – 2 Part – 1</a:t>
            </a:r>
            <a:endParaRPr lang="en-IN" altLang="en-US" sz="2400" b="1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03" y="0"/>
            <a:ext cx="1421204" cy="13901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37BDD8B-8D7C-BD3B-560E-6AA2C4A85971}"/>
              </a:ext>
            </a:extLst>
          </p:cNvPr>
          <p:cNvSpPr txBox="1"/>
          <p:nvPr/>
        </p:nvSpPr>
        <p:spPr>
          <a:xfrm>
            <a:off x="1" y="129180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+mj-lt"/>
                <a:ea typeface="Cambria" panose="02040503050406030204" pitchFamily="18" charset="0"/>
              </a:rPr>
              <a:t>Maharaja Institute of Technology Thandavapura, Mysore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+mj-lt"/>
                <a:ea typeface="Cambria" panose="02040503050406030204" pitchFamily="18" charset="0"/>
              </a:rPr>
              <a:t>Department of Computer Science and Engineering</a:t>
            </a:r>
          </a:p>
          <a:p>
            <a:pPr algn="ctr"/>
            <a:r>
              <a:rPr lang="en-GB" sz="2000" b="1" dirty="0">
                <a:solidFill>
                  <a:srgbClr val="002060"/>
                </a:solidFill>
                <a:latin typeface="+mj-lt"/>
                <a:ea typeface="Cambria" panose="02040503050406030204" pitchFamily="18" charset="0"/>
              </a:rPr>
              <a:t>(NBA Accredited for the Academic </a:t>
            </a:r>
            <a:r>
              <a:rPr lang="en-GB" sz="2000" b="1" dirty="0" smtClean="0">
                <a:solidFill>
                  <a:srgbClr val="002060"/>
                </a:solidFill>
                <a:latin typeface="+mj-lt"/>
                <a:ea typeface="Cambria" panose="02040503050406030204" pitchFamily="18" charset="0"/>
              </a:rPr>
              <a:t>Duration </a:t>
            </a:r>
            <a:r>
              <a:rPr lang="en-GB" sz="2000" b="1" dirty="0">
                <a:solidFill>
                  <a:srgbClr val="002060"/>
                </a:solidFill>
                <a:latin typeface="+mj-lt"/>
                <a:ea typeface="Cambria" panose="02040503050406030204" pitchFamily="18" charset="0"/>
              </a:rPr>
              <a:t>2024 – 2027</a:t>
            </a:r>
            <a:r>
              <a:rPr lang="en-GB" sz="2000" b="1" dirty="0" smtClean="0">
                <a:solidFill>
                  <a:srgbClr val="002060"/>
                </a:solidFill>
                <a:latin typeface="+mj-lt"/>
                <a:ea typeface="Cambria" panose="02040503050406030204" pitchFamily="18" charset="0"/>
              </a:rPr>
              <a:t>)</a:t>
            </a:r>
            <a:endParaRPr lang="en-IN" sz="2000" b="1" dirty="0">
              <a:solidFill>
                <a:srgbClr val="002060"/>
              </a:solidFill>
              <a:latin typeface="+mj-lt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76" y="0"/>
            <a:ext cx="1675266" cy="139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Literature Survey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dirty="0" smtClean="0"/>
              <a:t>Overview </a:t>
            </a:r>
            <a:r>
              <a:rPr lang="en-IN" dirty="0"/>
              <a:t>of existing systems  </a:t>
            </a:r>
            <a:endParaRPr lang="en-IN" dirty="0" smtClean="0"/>
          </a:p>
          <a:p>
            <a:r>
              <a:rPr lang="en-US" dirty="0" smtClean="0"/>
              <a:t>Traditional financial systems are </a:t>
            </a:r>
            <a:r>
              <a:rPr lang="en-US" b="1" dirty="0" smtClean="0"/>
              <a:t>centralized, slow, and prone to corruption</a:t>
            </a:r>
            <a:r>
              <a:rPr lang="en-US" dirty="0" smtClean="0"/>
              <a:t> due to manual processes and lack of transparency.</a:t>
            </a:r>
          </a:p>
          <a:p>
            <a:r>
              <a:rPr lang="en-US" dirty="0" smtClean="0"/>
              <a:t>They </a:t>
            </a:r>
            <a:r>
              <a:rPr lang="en-US" dirty="0"/>
              <a:t>involve </a:t>
            </a:r>
            <a:r>
              <a:rPr lang="en-US" b="1" dirty="0"/>
              <a:t>multiple intermediaries</a:t>
            </a:r>
            <a:r>
              <a:rPr lang="en-US" dirty="0"/>
              <a:t> and have </a:t>
            </a:r>
            <a:r>
              <a:rPr lang="en-US" b="1" dirty="0"/>
              <a:t>security vulnerabilities</a:t>
            </a:r>
            <a:r>
              <a:rPr lang="en-US" dirty="0"/>
              <a:t>, making fund tracking and auditing inefficient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Comparison of related work  </a:t>
            </a:r>
            <a:endParaRPr lang="en-IN" dirty="0" smtClean="0"/>
          </a:p>
          <a:p>
            <a:endParaRPr lang="en-IN" dirty="0"/>
          </a:p>
          <a:p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10</a:t>
            </a:fld>
            <a:endParaRPr lang="en-I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2959" y="4202836"/>
            <a:ext cx="689565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cryptocurrencies, which are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decentralized but unregulated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traditional systems, which are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regulated but inefficient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NDC combines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 of both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NDC offers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government-regulated decentralization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transparency, speed, and legal compliance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28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Literature Survey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908" y="1827804"/>
            <a:ext cx="7543801" cy="402336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2800" dirty="0" smtClean="0"/>
              <a:t>Gaps </a:t>
            </a:r>
            <a:r>
              <a:rPr lang="en-IN" sz="2800" dirty="0"/>
              <a:t>in current solutions </a:t>
            </a:r>
            <a:endParaRPr lang="en-IN" sz="2800" dirty="0" smtClean="0"/>
          </a:p>
          <a:p>
            <a:pPr marL="0" lvl="0" indent="0">
              <a:buNone/>
            </a:pPr>
            <a:r>
              <a:rPr lang="en-IN" sz="2800" dirty="0" smtClean="0"/>
              <a:t> </a:t>
            </a:r>
          </a:p>
          <a:p>
            <a:pPr marL="0" lvl="0" indent="0">
              <a:buNone/>
            </a:pPr>
            <a:endParaRPr lang="en-IN" sz="2800" dirty="0" smtClean="0"/>
          </a:p>
          <a:p>
            <a:pPr marL="0" lvl="0" indent="0">
              <a:buNone/>
            </a:pPr>
            <a:endParaRPr lang="en-IN" sz="28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800" dirty="0"/>
              <a:t>Relevance and uniqueness of the </a:t>
            </a:r>
            <a:r>
              <a:rPr lang="en-IN" sz="2800" dirty="0" smtClean="0"/>
              <a:t>proposed </a:t>
            </a:r>
            <a:r>
              <a:rPr lang="en-IN" sz="2800" dirty="0"/>
              <a:t>work  </a:t>
            </a:r>
          </a:p>
          <a:p>
            <a:pPr marL="0" lvl="0" indent="0">
              <a:buNone/>
            </a:pP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11</a:t>
            </a:fld>
            <a:endParaRPr lang="en-I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50257" y="2541964"/>
            <a:ext cx="74591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Cryptocurrencies lack regulation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cannot be fully integrated into national economic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systems lack automation, transparency, and real-time monitoring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causing inefficiencies.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03639" y="4715521"/>
            <a:ext cx="79983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introduces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secure, transparent, and government-controlled digital currency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bridging decentralization and regulation.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future-ready financial solution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tailored to national-level adoption, especially in developing economies like India.</a:t>
            </a:r>
          </a:p>
        </p:txBody>
      </p:sp>
    </p:spTree>
    <p:extLst>
      <p:ext uri="{BB962C8B-B14F-4D97-AF65-F5344CB8AC3E}">
        <p14:creationId xmlns:p14="http://schemas.microsoft.com/office/powerpoint/2010/main" val="24131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Literature Survey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2800" dirty="0" smtClean="0"/>
              <a:t>Summary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12</a:t>
            </a:fld>
            <a:endParaRPr lang="en-IN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21401" y="2325532"/>
            <a:ext cx="855450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 NDC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Replaces centralized systems with a secure, transparent digital currency.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Solves Major Issues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Tackles fund misallocation, delays, lack of transparency, and weak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Approach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Merges decentralization with government regulation for better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than Crypto &amp; Banks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speed, compliance, and real-time tracking—unlike existing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&amp; India-Ready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national use with high security and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efficiency.</a:t>
            </a:r>
          </a:p>
        </p:txBody>
      </p:sp>
    </p:spTree>
    <p:extLst>
      <p:ext uri="{BB962C8B-B14F-4D97-AF65-F5344CB8AC3E}">
        <p14:creationId xmlns:p14="http://schemas.microsoft.com/office/powerpoint/2010/main" val="19163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System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2800" dirty="0"/>
              <a:t>Requirement analysis  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/>
              <a:t>Functional </a:t>
            </a:r>
            <a:r>
              <a:rPr lang="en-IN" sz="2400" dirty="0" smtClean="0"/>
              <a:t>requirements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13</a:t>
            </a:fld>
            <a:endParaRPr lang="en-IN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2959" y="2838725"/>
            <a:ext cx="814891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Wallet Management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Users should be able to create, access, and manage digital wallets securely.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 </a:t>
            </a:r>
            <a:r>
              <a:rPr lang="en-US" altLang="en-US" sz="2400" b="1" dirty="0">
                <a:latin typeface="Arial" panose="020B0604020202020204" pitchFamily="34" charset="0"/>
              </a:rPr>
              <a:t>Execution, Fund Traceability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Users can send/receive NDC instantly with transaction verification via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Contract Integration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Automate payments, audits, and policy enforcement.</a:t>
            </a:r>
          </a:p>
        </p:txBody>
      </p:sp>
    </p:spTree>
    <p:extLst>
      <p:ext uri="{BB962C8B-B14F-4D97-AF65-F5344CB8AC3E}">
        <p14:creationId xmlns:p14="http://schemas.microsoft.com/office/powerpoint/2010/main" val="363500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System Analysis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2800" dirty="0"/>
              <a:t>Requirement analysis  </a:t>
            </a:r>
            <a:endParaRPr lang="en-I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 smtClean="0"/>
              <a:t>Non-Functional requirement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14</a:t>
            </a:fld>
            <a:endParaRPr lang="en-I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88488" y="2855569"/>
            <a:ext cx="832104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End-to-end encryption (AES-256), TLS 1.3, and multi-signature wallets to protect data and prevent fraud.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&amp; Scalability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Support thousands of transactions per second using Layer-2 solutions.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Transparency &amp; Auditability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Immutable logs for complete traceability and public auditability without exposing private data.</a:t>
            </a:r>
          </a:p>
        </p:txBody>
      </p:sp>
    </p:spTree>
    <p:extLst>
      <p:ext uri="{BB962C8B-B14F-4D97-AF65-F5344CB8AC3E}">
        <p14:creationId xmlns:p14="http://schemas.microsoft.com/office/powerpoint/2010/main" val="29755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System Design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System architecture overview </a:t>
            </a:r>
            <a:endParaRPr lang="en-IN" sz="2400" dirty="0"/>
          </a:p>
          <a:p>
            <a:pPr marL="0" lvl="0" indent="0">
              <a:buNone/>
            </a:pP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15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396431"/>
            <a:ext cx="7433535" cy="37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System Design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16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5" y="1737361"/>
            <a:ext cx="7837036" cy="44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System Design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17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Diagram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69" y="2213553"/>
            <a:ext cx="7109011" cy="40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System Design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18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Activity Diagram 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177321"/>
            <a:ext cx="7227347" cy="41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19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509603"/>
              </p:ext>
            </p:extLst>
          </p:nvPr>
        </p:nvGraphicFramePr>
        <p:xfrm>
          <a:off x="395637" y="1683869"/>
          <a:ext cx="8355105" cy="465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035"/>
                <a:gridCol w="2785035"/>
                <a:gridCol w="2785035"/>
              </a:tblGrid>
              <a:tr h="707278">
                <a:tc>
                  <a:txBody>
                    <a:bodyPr/>
                    <a:lstStyle/>
                    <a:p>
                      <a:r>
                        <a:rPr lang="en-IN" b="1" dirty="0"/>
                        <a:t>Functional Requirement (FR)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Design Component (DC)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Test Case (TC)</a:t>
                      </a:r>
                      <a:endParaRPr lang="en-IN" dirty="0"/>
                    </a:p>
                  </a:txBody>
                  <a:tcPr anchor="ctr"/>
                </a:tc>
              </a:tr>
              <a:tr h="707278">
                <a:tc>
                  <a:txBody>
                    <a:bodyPr/>
                    <a:lstStyle/>
                    <a:p>
                      <a:r>
                        <a:rPr lang="en-IN" dirty="0"/>
                        <a:t>FR1. User Wallet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DC1. Wallet Module (Id, Balance, UI)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TC1.1: Connect wallet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TC1.2: View balance</a:t>
                      </a:r>
                      <a:endParaRPr lang="en-IN" dirty="0"/>
                    </a:p>
                  </a:txBody>
                  <a:tcPr/>
                </a:tc>
              </a:tr>
              <a:tr h="707278">
                <a:tc>
                  <a:txBody>
                    <a:bodyPr/>
                    <a:lstStyle/>
                    <a:p>
                      <a:r>
                        <a:rPr lang="en-IN" dirty="0" smtClean="0"/>
                        <a:t>FR2. Transaction Execution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DC2. Transaction Engine (Blockchain Interface)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TC2.1: Send currency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TC2.2: Confirm receipt</a:t>
                      </a:r>
                      <a:endParaRPr lang="en-IN" dirty="0"/>
                    </a:p>
                  </a:txBody>
                  <a:tcPr/>
                </a:tc>
              </a:tr>
              <a:tr h="707278">
                <a:tc>
                  <a:txBody>
                    <a:bodyPr/>
                    <a:lstStyle/>
                    <a:p>
                      <a:r>
                        <a:rPr lang="en-IN" dirty="0" smtClean="0"/>
                        <a:t>FR3. Smart Contract Automation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DC3. Smart Contract 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TC3.1: Auto-payment execution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TC3.2: Condition check</a:t>
                      </a:r>
                      <a:endParaRPr lang="en-IN" dirty="0"/>
                    </a:p>
                  </a:txBody>
                  <a:tcPr/>
                </a:tc>
              </a:tr>
              <a:tr h="707278">
                <a:tc>
                  <a:txBody>
                    <a:bodyPr/>
                    <a:lstStyle/>
                    <a:p>
                      <a:r>
                        <a:rPr lang="en-IN" dirty="0" smtClean="0"/>
                        <a:t>FR4. Fund Traceability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DC4. </a:t>
                      </a:r>
                      <a:r>
                        <a:rPr lang="en-IN" dirty="0" err="1" smtClean="0"/>
                        <a:t>Blockchain</a:t>
                      </a:r>
                      <a:r>
                        <a:rPr lang="en-IN" dirty="0" smtClean="0"/>
                        <a:t> Ledger Viewer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TC4.1: View transaction history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TC4.2: Validate record</a:t>
                      </a:r>
                      <a:endParaRPr lang="en-IN" dirty="0"/>
                    </a:p>
                  </a:txBody>
                  <a:tcPr/>
                </a:tc>
              </a:tr>
              <a:tr h="707278">
                <a:tc>
                  <a:txBody>
                    <a:bodyPr/>
                    <a:lstStyle/>
                    <a:p>
                      <a:r>
                        <a:rPr lang="en-IN" dirty="0" smtClean="0"/>
                        <a:t>FR5. Role-Based Access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DC5. Access Control &amp; Authentication 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TC5.1: Minor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access </a:t>
                      </a:r>
                      <a:br>
                        <a:rPr lang="en-IN" dirty="0" smtClean="0"/>
                      </a:br>
                      <a:r>
                        <a:rPr lang="en-IN" dirty="0" smtClean="0"/>
                        <a:t>TC5.2: User restrictions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60690" y="178317"/>
            <a:ext cx="782499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/>
              <a:t>Requirement Traceability Matrix (RTM)</a:t>
            </a:r>
          </a:p>
        </p:txBody>
      </p:sp>
    </p:spTree>
    <p:extLst>
      <p:ext uri="{BB962C8B-B14F-4D97-AF65-F5344CB8AC3E}">
        <p14:creationId xmlns:p14="http://schemas.microsoft.com/office/powerpoint/2010/main" val="10906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200" dirty="0" smtClean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smtClean="0"/>
              <a:t>Literature Survey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smtClean="0"/>
              <a:t>System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smtClean="0"/>
              <a:t>System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8092-9CFF-43D5-8A26-1D9B9FDDE0B5}" type="datetime1">
              <a:rPr lang="en-IN" smtClean="0"/>
              <a:t>12-04-2025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3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GB" sz="7200" b="1" dirty="0" smtClean="0"/>
          </a:p>
          <a:p>
            <a:pPr algn="ctr"/>
            <a:r>
              <a:rPr lang="en-GB" sz="7200" b="1" dirty="0" smtClean="0"/>
              <a:t>QUESTIONS!!!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1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GB" sz="7200" b="1" dirty="0" smtClean="0"/>
          </a:p>
          <a:p>
            <a:pPr algn="ctr"/>
            <a:r>
              <a:rPr lang="en-GB" sz="7200" b="1" dirty="0" smtClean="0"/>
              <a:t>THANK YOU!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2800" dirty="0"/>
              <a:t>Objective of the Project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3</a:t>
            </a:fld>
            <a:endParaRPr lang="en-I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822959" y="2051193"/>
            <a:ext cx="10379413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-Powered NDC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 secure, transparent, and efficient digital currency.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Decentralized P2P Payments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Eliminate intermediaries and reduce delays.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Contracts &amp; Cryptography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tamper-proof, traceable, and instant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Inclusion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access to all citizens, bridging digital gaps.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Future-Ready Currency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 physical cash with a trusted digital system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2800" dirty="0" smtClean="0"/>
              <a:t>Problem statement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4</a:t>
            </a:fld>
            <a:endParaRPr lang="en-IN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22959" y="2530332"/>
            <a:ext cx="803417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 and Security in Fund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Traditional financial systems rely on centralized control and manual record-keeping, making them vulnerable to tampering, inefficiencies, and corruption, which leads to fund misallocation and difficulty in ensuring proper utilization.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sz="2800" dirty="0" smtClean="0"/>
              <a:t>Scope </a:t>
            </a:r>
            <a:r>
              <a:rPr lang="en-IN" sz="2800" dirty="0"/>
              <a:t>of the project  </a:t>
            </a:r>
          </a:p>
          <a:p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5</a:t>
            </a:fld>
            <a:endParaRPr lang="en-I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2959" y="2328053"/>
            <a:ext cx="765902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Nationwide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Adoption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digital currency at a national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Integration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link with UPI, SWIFT, and existing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Transparent fund tracking by authorities.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Contracts &amp; Security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transactions with cryptographic safety.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Universal Applicability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 government, banks, and citizens alike.</a:t>
            </a:r>
          </a:p>
        </p:txBody>
      </p:sp>
    </p:spTree>
    <p:extLst>
      <p:ext uri="{BB962C8B-B14F-4D97-AF65-F5344CB8AC3E}">
        <p14:creationId xmlns:p14="http://schemas.microsoft.com/office/powerpoint/2010/main" val="41095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962"/>
            <a:ext cx="7543800" cy="1450757"/>
          </a:xfrm>
        </p:spPr>
        <p:txBody>
          <a:bodyPr/>
          <a:lstStyle/>
          <a:p>
            <a:r>
              <a:rPr lang="en-GB" b="1" dirty="0" smtClean="0"/>
              <a:t>Literature Survey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00442"/>
              </p:ext>
            </p:extLst>
          </p:nvPr>
        </p:nvGraphicFramePr>
        <p:xfrm>
          <a:off x="78794" y="1435804"/>
          <a:ext cx="8988791" cy="4536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47"/>
                <a:gridCol w="2033081"/>
                <a:gridCol w="1157591"/>
                <a:gridCol w="622570"/>
                <a:gridCol w="1566153"/>
                <a:gridCol w="1293779"/>
                <a:gridCol w="1712070"/>
              </a:tblGrid>
              <a:tr h="0">
                <a:tc>
                  <a:txBody>
                    <a:bodyPr/>
                    <a:lstStyle/>
                    <a:p>
                      <a:r>
                        <a:rPr lang="en-IN" sz="1200" b="1" dirty="0" err="1" smtClean="0"/>
                        <a:t>Sl</a:t>
                      </a:r>
                      <a:r>
                        <a:rPr lang="en-IN" sz="1200" b="1" baseline="0" dirty="0" smtClean="0"/>
                        <a:t> No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Title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Author(s)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 dirty="0" smtClean="0"/>
                        <a:t>Year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Methodology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Key Features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Limitations / Gaps</a:t>
                      </a:r>
                      <a:endParaRPr lang="en-IN" sz="1200"/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Blockchain for Gov Fund Tracking using Hyperledger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Apoorva Mohit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2024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Hyperledger Fabric-based prototype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Real-time tracking, immutable ledger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Limited scalability; lacks integration with mobile platforms</a:t>
                      </a:r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Blockchain</a:t>
                      </a:r>
                      <a:r>
                        <a:rPr lang="en-US" sz="1200" dirty="0"/>
                        <a:t>-based System for Allocation and Monitoring of State </a:t>
                      </a:r>
                      <a:r>
                        <a:rPr lang="en-US" sz="1200" dirty="0" err="1"/>
                        <a:t>Gov</a:t>
                      </a:r>
                      <a:r>
                        <a:rPr lang="en-US" sz="1200" dirty="0"/>
                        <a:t> Funds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Ch. Shiva Sai Pravallika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2024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Ethereum smart contract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Transparent fund allocation, reduced corruption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 real-time authority control; limited citizen involvement</a:t>
                      </a:r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Secure Blockchain Framework for Public Sector Fund Flow </a:t>
                      </a:r>
                      <a:r>
                        <a:rPr lang="en-US" sz="1200" i="1"/>
                        <a:t>(custom title)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Stefan Farstrom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2024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Multi-chain 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Decentralized validation, public audit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Early-stage concept; lacks cross-platform integration</a:t>
                      </a:r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Emerging Advances of Blockchain Technology in 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Rashika Weerawarna, Xuefeng Shao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2023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Comparative analysis of use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Improved banking transparency, reduced fraud 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General overview; not focused on government-level fund tracking</a:t>
                      </a:r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5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National Digital Currency with Smart Fund Contracts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Don </a:t>
                      </a:r>
                      <a:r>
                        <a:rPr lang="en-IN" sz="1200" dirty="0" err="1" smtClean="0"/>
                        <a:t>Tapscott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2023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err="1" smtClean="0"/>
                        <a:t>Blockchain</a:t>
                      </a:r>
                      <a:r>
                        <a:rPr lang="en-IN" sz="1200" dirty="0" smtClean="0"/>
                        <a:t> + Smart Contracts (NDC)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End-to-end traceability, UPI integration, conditional payments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Still under testing; challenges with mass adoption and policies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9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94" y="-725379"/>
            <a:ext cx="7543800" cy="1450757"/>
          </a:xfrm>
        </p:spPr>
        <p:txBody>
          <a:bodyPr/>
          <a:lstStyle/>
          <a:p>
            <a:r>
              <a:rPr lang="en-GB" b="1" dirty="0" smtClean="0"/>
              <a:t>Literature Survey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103914"/>
              </p:ext>
            </p:extLst>
          </p:nvPr>
        </p:nvGraphicFramePr>
        <p:xfrm>
          <a:off x="78794" y="1123702"/>
          <a:ext cx="8988791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47"/>
                <a:gridCol w="2033081"/>
                <a:gridCol w="1157591"/>
                <a:gridCol w="622570"/>
                <a:gridCol w="1566153"/>
                <a:gridCol w="1293779"/>
                <a:gridCol w="1712070"/>
              </a:tblGrid>
              <a:tr h="0">
                <a:tc>
                  <a:txBody>
                    <a:bodyPr/>
                    <a:lstStyle/>
                    <a:p>
                      <a:r>
                        <a:rPr lang="en-IN" sz="1200" b="1" dirty="0" err="1" smtClean="0"/>
                        <a:t>Sl</a:t>
                      </a:r>
                      <a:r>
                        <a:rPr lang="en-IN" sz="1200" b="1" baseline="0" dirty="0" smtClean="0"/>
                        <a:t> No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Title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Author(s)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Published Year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Methodology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Key Features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Limitations / Gaps</a:t>
                      </a:r>
                      <a:endParaRPr lang="en-IN" sz="1200"/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6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Central Bank Digital Currency (CBDC): Critical Issues and the Indian Perspective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D. Priyadarshini, Sabyasachi Kar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2023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Policy analysis + RBI framework 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Identifies regulatory and design challenges in Indian CBDC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Lacks technical architecture; focused more on policy discussion</a:t>
                      </a:r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7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Central Bank Digital Currency in India: The Case for a Digital Rupee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Reserve Bank of India (RBI), official publication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2023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Economic analysis + macroeconomic impact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Advocates for a sovereign-backed digital rupee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Less focus on tech implementation and public engagement</a:t>
                      </a:r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8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Blockchain Data Structures for Tracking DoD Budget Spending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U.S. DoD Innovation Research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2023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Blockchain data architecture for budgeting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Transparent tracking of defense funds using blockchain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U.S.-specific; lacks adaptability to civil/financial sectors</a:t>
                      </a:r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9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Innovative Blockchain-Based Tracking Systems for Cross-Border Runners Post-Pandemic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Heru Susanto, Nurul Kemaluddin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2023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Blockchain + tech adoption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Real-time tracking and health compliance via blockchain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Narrow use-case; not focused on financial or national fund flows</a:t>
                      </a:r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10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Blockchain and Central Bank Digital Currencies: Challenges and Policy Implications </a:t>
                      </a:r>
                      <a:r>
                        <a:rPr lang="en-US" sz="1200" i="1"/>
                        <a:t>(custom title)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Peterson K. Ozili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2022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Global survey + policy gap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Highlights CBDC benefits for transparency and monetary policy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Lacks implementation details; mostly theoretical policy overview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4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94" y="-725379"/>
            <a:ext cx="7543800" cy="1450757"/>
          </a:xfrm>
        </p:spPr>
        <p:txBody>
          <a:bodyPr/>
          <a:lstStyle/>
          <a:p>
            <a:r>
              <a:rPr lang="en-GB" b="1" dirty="0" smtClean="0"/>
              <a:t>Literature Survey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8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564712"/>
              </p:ext>
            </p:extLst>
          </p:nvPr>
        </p:nvGraphicFramePr>
        <p:xfrm>
          <a:off x="155209" y="1434987"/>
          <a:ext cx="8988791" cy="48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47"/>
                <a:gridCol w="2033081"/>
                <a:gridCol w="1157591"/>
                <a:gridCol w="622570"/>
                <a:gridCol w="1566153"/>
                <a:gridCol w="1293779"/>
                <a:gridCol w="1712070"/>
              </a:tblGrid>
              <a:tr h="0">
                <a:tc>
                  <a:txBody>
                    <a:bodyPr/>
                    <a:lstStyle/>
                    <a:p>
                      <a:r>
                        <a:rPr lang="en-IN" sz="1400" b="1" dirty="0" err="1" smtClean="0"/>
                        <a:t>Sl</a:t>
                      </a:r>
                      <a:r>
                        <a:rPr lang="en-IN" sz="1400" b="1" baseline="0" dirty="0" smtClean="0"/>
                        <a:t> No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Title (Short)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Author(s)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Year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Methodology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Key Feature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Limitation / Gap</a:t>
                      </a:r>
                      <a:endParaRPr lang="en-IN" sz="1400"/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CBDC with Decentralized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Tayrin Tunzina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Blockchain + oversight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Decentralized transfers with central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Limited scalability model</a:t>
                      </a:r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12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Blockchain &amp; Central Bank Digital Currency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Tao Zhang, Zhigang Huang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2022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CBDC design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Global policy view with technical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 case study on India</a:t>
                      </a:r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13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Fundraising Tracking with Blockchain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Siddhi Patil, Om Patil, Kirti Khambait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2022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Private blockchain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Transparent donation and fund tracking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 applied at national/governance level</a:t>
                      </a:r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14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Blockchain for Fund Transfer via e-Governance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Revista Română Authors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E-Governance app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Real-time fund flow through digital governance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Regional focus; lacks global scalability</a:t>
                      </a:r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15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“BharatChain: A Blockchain Model for Transparent NDC”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Vitalik Buterin</a:t>
                      </a:r>
                      <a:r>
                        <a:rPr lang="en-IN" sz="1400"/>
                        <a:t> </a:t>
                      </a:r>
                      <a:r>
                        <a:rPr lang="en-IN" sz="1400" i="1"/>
                        <a:t>(suggested author)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2022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Public blockchain + smart contracts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traceability of national funds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Adoption and legal integration challenges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5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94" y="-725379"/>
            <a:ext cx="7543800" cy="1450757"/>
          </a:xfrm>
        </p:spPr>
        <p:txBody>
          <a:bodyPr/>
          <a:lstStyle/>
          <a:p>
            <a:r>
              <a:rPr lang="en-GB" b="1" dirty="0" smtClean="0"/>
              <a:t>Literature Survey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D2CAC-74EA-49DA-90E8-C7211B5D9DF9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DEPARMENT OF CS&amp;E, MITT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7461F-41B8-4D25-B9CE-77A262D740AD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419889"/>
              </p:ext>
            </p:extLst>
          </p:nvPr>
        </p:nvGraphicFramePr>
        <p:xfrm>
          <a:off x="155209" y="725378"/>
          <a:ext cx="8988791" cy="545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47"/>
                <a:gridCol w="2033081"/>
                <a:gridCol w="1157591"/>
                <a:gridCol w="622570"/>
                <a:gridCol w="1566153"/>
                <a:gridCol w="1293779"/>
                <a:gridCol w="1712070"/>
              </a:tblGrid>
              <a:tr h="0">
                <a:tc>
                  <a:txBody>
                    <a:bodyPr/>
                    <a:lstStyle/>
                    <a:p>
                      <a:r>
                        <a:rPr lang="en-IN" sz="1400" b="1" dirty="0" err="1" smtClean="0"/>
                        <a:t>SlNo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Title (Short)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Author(s)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Year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Methodology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Key Feature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Limitation / Gap</a:t>
                      </a:r>
                      <a:endParaRPr lang="en-IN" sz="1400"/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Digital Currency in India: Challenges &amp; Prospects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Jothish S, Dr. Preeti Garg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2022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Analytical research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Highlights digital currency benefits for 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Lacks technical solution or prototype</a:t>
                      </a:r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17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Govt Fund Allocation &amp; Tracking via Blockchain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sz="1400"/>
                        <a:t>Sadgir V. V.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2021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Blockchain prototype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Transparent allocation using distributed ledger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Local project scope; limited scalability</a:t>
                      </a:r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18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Study on Cryptocurrency &amp; Indian Economy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Dr. Manisha Dave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2021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Economic impact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Discusses crypto trends and policy needs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Focused on cryptocurrency, not CBDC or NDC</a:t>
                      </a:r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19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Government Fund Allocation Using Blockchain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Jay Jagtap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2021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Blockchain system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Real-time tracking of fund release to 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Still in academic prototype phase</a:t>
                      </a:r>
                    </a:p>
                  </a:txBody>
                  <a:tcPr anchor="ctr"/>
                </a:tc>
              </a:tr>
              <a:tr h="714013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"ChainFunds: Transparent Blockchain Flow for Public Money"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Gavin Wood</a:t>
                      </a:r>
                      <a:r>
                        <a:rPr lang="en-IN" sz="1400"/>
                        <a:t> </a:t>
                      </a:r>
                      <a:r>
                        <a:rPr lang="en-IN" sz="1400" i="1"/>
                        <a:t>(suggested author)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2021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Public blockchain + smart contracts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Fully traceable fund flows with audit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Requires policy reform for nationwide rollout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2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N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1256</TotalTime>
  <Words>1401</Words>
  <Application>Microsoft Office PowerPoint</Application>
  <PresentationFormat>On-screen Show (4:3)</PresentationFormat>
  <Paragraphs>338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Times New Roman</vt:lpstr>
      <vt:lpstr>Wingdings</vt:lpstr>
      <vt:lpstr>Retrospect</vt:lpstr>
      <vt:lpstr>BLOCK CHAIN BASED NATIONAL DIGITAL CURRENCY(NDC)  B12</vt:lpstr>
      <vt:lpstr>Contents</vt:lpstr>
      <vt:lpstr>Introduction</vt:lpstr>
      <vt:lpstr>Introduction</vt:lpstr>
      <vt:lpstr>Introduction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System Analysis</vt:lpstr>
      <vt:lpstr>System Analysis</vt:lpstr>
      <vt:lpstr>System Design</vt:lpstr>
      <vt:lpstr>System Design</vt:lpstr>
      <vt:lpstr>System Design</vt:lpstr>
      <vt:lpstr>System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Microsoft account</dc:creator>
  <cp:lastModifiedBy>shashank vk</cp:lastModifiedBy>
  <cp:revision>33</cp:revision>
  <dcterms:created xsi:type="dcterms:W3CDTF">2025-04-10T06:39:12Z</dcterms:created>
  <dcterms:modified xsi:type="dcterms:W3CDTF">2025-04-12T15:18:41Z</dcterms:modified>
</cp:coreProperties>
</file>